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85.xml" ContentType="application/vnd.openxmlformats-officedocument.presentationml.slide+xml"/>
  <Override PartName="/ppt/diagrams/data5.xml" ContentType="application/vnd.openxmlformats-officedocument.drawingml.diagramData+xml"/>
  <Override PartName="/ppt/diagrams/data1.xml" ContentType="application/vnd.openxmlformats-officedocument.drawingml.diagramData+xml"/>
  <Override PartName="/ppt/diagrams/data6.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99.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12.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webextensions/webextension1.xml" ContentType="application/vnd.ms-office.webextension+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webextensions/taskpanes.xml" ContentType="application/vnd.ms-office.webextensiontaskpanes+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9"/>
  </p:notesMasterIdLst>
  <p:sldIdLst>
    <p:sldId id="256" r:id="rId2"/>
    <p:sldId id="1766" r:id="rId3"/>
    <p:sldId id="4720" r:id="rId4"/>
    <p:sldId id="258" r:id="rId5"/>
    <p:sldId id="4724" r:id="rId6"/>
    <p:sldId id="4725" r:id="rId7"/>
    <p:sldId id="4727" r:id="rId8"/>
    <p:sldId id="262" r:id="rId9"/>
    <p:sldId id="4731" r:id="rId10"/>
    <p:sldId id="4730" r:id="rId11"/>
    <p:sldId id="4726" r:id="rId12"/>
    <p:sldId id="257" r:id="rId13"/>
    <p:sldId id="4729" r:id="rId14"/>
    <p:sldId id="267" r:id="rId15"/>
    <p:sldId id="268" r:id="rId16"/>
    <p:sldId id="269" r:id="rId17"/>
    <p:sldId id="270" r:id="rId18"/>
    <p:sldId id="271" r:id="rId19"/>
    <p:sldId id="4732" r:id="rId20"/>
    <p:sldId id="272" r:id="rId21"/>
    <p:sldId id="4723" r:id="rId22"/>
    <p:sldId id="4715" r:id="rId23"/>
    <p:sldId id="4721" r:id="rId24"/>
    <p:sldId id="4719" r:id="rId25"/>
    <p:sldId id="4735" r:id="rId26"/>
    <p:sldId id="4752" r:id="rId27"/>
    <p:sldId id="4758" r:id="rId28"/>
    <p:sldId id="4748" r:id="rId29"/>
    <p:sldId id="4744" r:id="rId30"/>
    <p:sldId id="4733" r:id="rId31"/>
    <p:sldId id="4753" r:id="rId32"/>
    <p:sldId id="4754" r:id="rId33"/>
    <p:sldId id="4716" r:id="rId34"/>
    <p:sldId id="4747" r:id="rId35"/>
    <p:sldId id="4745" r:id="rId36"/>
    <p:sldId id="4734" r:id="rId37"/>
    <p:sldId id="4756" r:id="rId38"/>
    <p:sldId id="4755" r:id="rId39"/>
    <p:sldId id="4738" r:id="rId40"/>
    <p:sldId id="4746" r:id="rId41"/>
    <p:sldId id="4718" r:id="rId42"/>
    <p:sldId id="1772" r:id="rId43"/>
    <p:sldId id="1734" r:id="rId44"/>
    <p:sldId id="1773" r:id="rId45"/>
    <p:sldId id="1770" r:id="rId46"/>
    <p:sldId id="1775" r:id="rId47"/>
    <p:sldId id="1774" r:id="rId48"/>
    <p:sldId id="1776" r:id="rId49"/>
    <p:sldId id="1777" r:id="rId50"/>
    <p:sldId id="1778" r:id="rId51"/>
    <p:sldId id="1779" r:id="rId52"/>
    <p:sldId id="1781" r:id="rId53"/>
    <p:sldId id="1767" r:id="rId54"/>
    <p:sldId id="1782" r:id="rId55"/>
    <p:sldId id="1783" r:id="rId56"/>
    <p:sldId id="1784" r:id="rId57"/>
    <p:sldId id="1785" r:id="rId58"/>
    <p:sldId id="1786" r:id="rId59"/>
    <p:sldId id="1787" r:id="rId60"/>
    <p:sldId id="1788" r:id="rId61"/>
    <p:sldId id="1789" r:id="rId62"/>
    <p:sldId id="1790" r:id="rId63"/>
    <p:sldId id="1791" r:id="rId64"/>
    <p:sldId id="1792" r:id="rId65"/>
    <p:sldId id="1765" r:id="rId66"/>
    <p:sldId id="1793" r:id="rId67"/>
    <p:sldId id="1794" r:id="rId68"/>
    <p:sldId id="1795" r:id="rId69"/>
    <p:sldId id="1796" r:id="rId70"/>
    <p:sldId id="4675" r:id="rId71"/>
    <p:sldId id="4676" r:id="rId72"/>
    <p:sldId id="4677" r:id="rId73"/>
    <p:sldId id="4678" r:id="rId74"/>
    <p:sldId id="4679" r:id="rId75"/>
    <p:sldId id="4680" r:id="rId76"/>
    <p:sldId id="4681" r:id="rId77"/>
    <p:sldId id="4684" r:id="rId78"/>
    <p:sldId id="4682" r:id="rId79"/>
    <p:sldId id="4687" r:id="rId80"/>
    <p:sldId id="4688" r:id="rId81"/>
    <p:sldId id="4689" r:id="rId82"/>
    <p:sldId id="4691" r:id="rId83"/>
    <p:sldId id="4683" r:id="rId84"/>
    <p:sldId id="4685" r:id="rId85"/>
    <p:sldId id="4692" r:id="rId86"/>
    <p:sldId id="4693" r:id="rId87"/>
    <p:sldId id="4694" r:id="rId88"/>
    <p:sldId id="4695" r:id="rId89"/>
    <p:sldId id="4697" r:id="rId90"/>
    <p:sldId id="4696" r:id="rId91"/>
    <p:sldId id="4699" r:id="rId92"/>
    <p:sldId id="4700" r:id="rId93"/>
    <p:sldId id="4701" r:id="rId94"/>
    <p:sldId id="4702" r:id="rId95"/>
    <p:sldId id="4703" r:id="rId96"/>
    <p:sldId id="4704" r:id="rId97"/>
    <p:sldId id="4705" r:id="rId98"/>
    <p:sldId id="4707" r:id="rId99"/>
    <p:sldId id="4708" r:id="rId100"/>
    <p:sldId id="4709" r:id="rId101"/>
    <p:sldId id="4710" r:id="rId102"/>
    <p:sldId id="4706" r:id="rId103"/>
    <p:sldId id="4711" r:id="rId104"/>
    <p:sldId id="4712" r:id="rId105"/>
    <p:sldId id="4714" r:id="rId106"/>
    <p:sldId id="4713" r:id="rId107"/>
    <p:sldId id="259" r:id="rId10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1BEAAAE9-5B3E-4512-9A98-F855458B4965}">
          <p14:sldIdLst>
            <p14:sldId id="256"/>
          </p14:sldIdLst>
        </p14:section>
        <p14:section name="Working with the INSPIRE Online Training Course" id="{FC03D57F-4F90-4812-BF9F-6C779721597D}">
          <p14:sldIdLst>
            <p14:sldId id="1766"/>
            <p14:sldId id="4720"/>
            <p14:sldId id="258"/>
            <p14:sldId id="4724"/>
            <p14:sldId id="4725"/>
            <p14:sldId id="4727"/>
            <p14:sldId id="262"/>
            <p14:sldId id="4731"/>
            <p14:sldId id="4730"/>
            <p14:sldId id="4726"/>
            <p14:sldId id="257"/>
            <p14:sldId id="4729"/>
            <p14:sldId id="267"/>
            <p14:sldId id="268"/>
            <p14:sldId id="269"/>
            <p14:sldId id="270"/>
            <p14:sldId id="271"/>
            <p14:sldId id="4732"/>
            <p14:sldId id="272"/>
            <p14:sldId id="4723"/>
          </p14:sldIdLst>
        </p14:section>
        <p14:section name="Understanding Creating Sustainable Productions and Operating Sustainable Venues for the Performing Arts" id="{5AFD2DF3-DCD1-48D7-A8EE-CDE28DEF0361}">
          <p14:sldIdLst>
            <p14:sldId id="4715"/>
            <p14:sldId id="4721"/>
            <p14:sldId id="4719"/>
            <p14:sldId id="4735"/>
            <p14:sldId id="4752"/>
            <p14:sldId id="4758"/>
            <p14:sldId id="4748"/>
            <p14:sldId id="4744"/>
            <p14:sldId id="4733"/>
            <p14:sldId id="4753"/>
            <p14:sldId id="4754"/>
            <p14:sldId id="4716"/>
            <p14:sldId id="4747"/>
            <p14:sldId id="4745"/>
            <p14:sldId id="4734"/>
            <p14:sldId id="4756"/>
            <p14:sldId id="4755"/>
            <p14:sldId id="4738"/>
            <p14:sldId id="4746"/>
          </p14:sldIdLst>
        </p14:section>
        <p14:section name="Harnessing Digital Tools in the Performing Arts" id="{1E8EE04E-ACC6-4021-A245-0CC893967FED}">
          <p14:sldIdLst>
            <p14:sldId id="4718"/>
            <p14:sldId id="1772"/>
            <p14:sldId id="1734"/>
            <p14:sldId id="1773"/>
            <p14:sldId id="1770"/>
            <p14:sldId id="1775"/>
            <p14:sldId id="1774"/>
            <p14:sldId id="1776"/>
            <p14:sldId id="1777"/>
            <p14:sldId id="1778"/>
            <p14:sldId id="1779"/>
            <p14:sldId id="1781"/>
            <p14:sldId id="1767"/>
            <p14:sldId id="1782"/>
            <p14:sldId id="1783"/>
            <p14:sldId id="1784"/>
            <p14:sldId id="1785"/>
            <p14:sldId id="1786"/>
            <p14:sldId id="1787"/>
            <p14:sldId id="1788"/>
            <p14:sldId id="1789"/>
            <p14:sldId id="1790"/>
            <p14:sldId id="1791"/>
            <p14:sldId id="1792"/>
          </p14:sldIdLst>
        </p14:section>
        <p14:section name="Empowering Entrepreneurial Pathways in the Performing Arts Sector" id="{EC3E8D2E-07F8-4966-A897-2909D78B35E2}">
          <p14:sldIdLst>
            <p14:sldId id="1765"/>
            <p14:sldId id="1793"/>
            <p14:sldId id="1794"/>
            <p14:sldId id="1795"/>
            <p14:sldId id="1796"/>
            <p14:sldId id="4675"/>
            <p14:sldId id="4676"/>
            <p14:sldId id="4677"/>
            <p14:sldId id="4678"/>
            <p14:sldId id="4679"/>
            <p14:sldId id="4680"/>
            <p14:sldId id="4681"/>
            <p14:sldId id="4684"/>
            <p14:sldId id="4682"/>
            <p14:sldId id="4687"/>
            <p14:sldId id="4688"/>
            <p14:sldId id="4689"/>
            <p14:sldId id="4691"/>
            <p14:sldId id="4683"/>
            <p14:sldId id="4685"/>
            <p14:sldId id="4692"/>
            <p14:sldId id="4693"/>
            <p14:sldId id="4694"/>
            <p14:sldId id="4695"/>
            <p14:sldId id="4697"/>
            <p14:sldId id="4696"/>
            <p14:sldId id="4699"/>
            <p14:sldId id="4700"/>
            <p14:sldId id="4701"/>
            <p14:sldId id="4702"/>
            <p14:sldId id="4703"/>
            <p14:sldId id="4704"/>
            <p14:sldId id="4705"/>
            <p14:sldId id="4707"/>
            <p14:sldId id="4708"/>
            <p14:sldId id="4709"/>
            <p14:sldId id="4710"/>
            <p14:sldId id="4706"/>
            <p14:sldId id="4711"/>
            <p14:sldId id="4712"/>
            <p14:sldId id="4714"/>
            <p14:sldId id="4713"/>
            <p14:sldId id="2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7538AD-A546-2804-F62D-9454720DD9D4}" name="Anna  Cebrián Prats" initials="AC" userId="S::anna.cebrian@bakertilly.es::9cd35419-3515-45b2-af7b-48419186ad69" providerId="AD"/>
  <p188:author id="{6BAD28B7-1C62-F314-A039-9EAA4AA36B52}" name="Larry Busch" initials="LB" userId="5afec3604ed39bd6" providerId="Windows Live"/>
  <p188:author id="{B2D076CB-96DD-6CAF-DC66-0F1017E0F119}" name="Rania Kantzou PI4SD" initials="RK" userId="b5afc8fa65d4915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9938"/>
    <a:srgbClr val="3F6031"/>
    <a:srgbClr val="04A6C2"/>
    <a:srgbClr val="EAF1DD"/>
    <a:srgbClr val="FF5353"/>
    <a:srgbClr val="F4F8EE"/>
    <a:srgbClr val="FCFDF9"/>
    <a:srgbClr val="2A4020"/>
    <a:srgbClr val="036D7F"/>
    <a:srgbClr val="3E6E2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405162-C816-4E02-90C8-771738DCA27A}" v="3" dt="2025-09-13T09:23:29.803"/>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72" autoAdjust="0"/>
  </p:normalViewPr>
  <p:slideViewPr>
    <p:cSldViewPr snapToGrid="0">
      <p:cViewPr varScale="1">
        <p:scale>
          <a:sx n="44" d="100"/>
          <a:sy n="44" d="100"/>
        </p:scale>
        <p:origin x="1668" y="42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customXml" Target="../customXml/item2.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118" Type="http://schemas.openxmlformats.org/officeDocument/2006/relationships/customXml" Target="../customXml/item3.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115" Type="http://schemas.microsoft.com/office/2018/10/relationships/authors" Targe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3.xml.rels><?xml version="1.0" encoding="UTF-8" standalone="yes"?>
<Relationships xmlns="http://schemas.openxmlformats.org/package/2006/relationships"><Relationship Id="rId1" Type="http://schemas.openxmlformats.org/officeDocument/2006/relationships/image" Target="../media/image2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3.xml.rels><?xml version="1.0" encoding="UTF-8" standalone="yes"?>
<Relationships xmlns="http://schemas.openxmlformats.org/package/2006/relationships"><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F10555-DFB7-46FE-80BE-CADFD695D23B}" type="doc">
      <dgm:prSet loTypeId="urn:microsoft.com/office/officeart/2005/8/layout/cycle6" loCatId="cycle" qsTypeId="urn:microsoft.com/office/officeart/2005/8/quickstyle/simple5" qsCatId="simple" csTypeId="urn:microsoft.com/office/officeart/2005/8/colors/colorful1" csCatId="colorful" phldr="1"/>
      <dgm:spPr/>
      <dgm:t>
        <a:bodyPr/>
        <a:lstStyle/>
        <a:p>
          <a:endParaRPr lang="en-US"/>
        </a:p>
      </dgm:t>
    </dgm:pt>
    <dgm:pt modelId="{3307BE78-72EC-4E68-B950-C5A737418EEB}">
      <dgm:prSet/>
      <dgm:spPr>
        <a:solidFill>
          <a:srgbClr val="3F6031"/>
        </a:solidFill>
      </dgm:spPr>
      <dgm:t>
        <a:bodyPr/>
        <a:lstStyle/>
        <a:p>
          <a:r>
            <a:rPr lang="en-GB" noProof="0" dirty="0"/>
            <a:t>Addresses environmental, digital, and economic challenges</a:t>
          </a:r>
        </a:p>
      </dgm:t>
    </dgm:pt>
    <dgm:pt modelId="{3C2FC58A-D2C7-491E-A4C0-84B5B21BFB19}" type="parTrans" cxnId="{22EB623D-A91E-4E87-9170-1B5B57548FA3}">
      <dgm:prSet/>
      <dgm:spPr/>
      <dgm:t>
        <a:bodyPr/>
        <a:lstStyle/>
        <a:p>
          <a:endParaRPr lang="en-US"/>
        </a:p>
      </dgm:t>
    </dgm:pt>
    <dgm:pt modelId="{D0043DAF-DCB3-48C8-9691-89A121116E4B}" type="sibTrans" cxnId="{22EB623D-A91E-4E87-9170-1B5B57548FA3}">
      <dgm:prSet/>
      <dgm:spPr/>
      <dgm:t>
        <a:bodyPr/>
        <a:lstStyle/>
        <a:p>
          <a:endParaRPr lang="en-US"/>
        </a:p>
      </dgm:t>
    </dgm:pt>
    <dgm:pt modelId="{98C8823B-DAA6-47A8-9116-1A57E1BE1216}">
      <dgm:prSet/>
      <dgm:spPr>
        <a:solidFill>
          <a:srgbClr val="569938"/>
        </a:solidFill>
      </dgm:spPr>
      <dgm:t>
        <a:bodyPr/>
        <a:lstStyle/>
        <a:p>
          <a:r>
            <a:rPr lang="en-GB" noProof="0" dirty="0"/>
            <a:t>Bridges theory and practice.</a:t>
          </a:r>
        </a:p>
      </dgm:t>
    </dgm:pt>
    <dgm:pt modelId="{9AEFD061-F002-4FCF-A328-2CB7F5787262}" type="parTrans" cxnId="{5CCCD867-A743-4B1F-A746-9ADE8D7E0CE9}">
      <dgm:prSet/>
      <dgm:spPr/>
      <dgm:t>
        <a:bodyPr/>
        <a:lstStyle/>
        <a:p>
          <a:endParaRPr lang="en-US"/>
        </a:p>
      </dgm:t>
    </dgm:pt>
    <dgm:pt modelId="{2540306E-86BE-473A-8657-B19B7663C448}" type="sibTrans" cxnId="{5CCCD867-A743-4B1F-A746-9ADE8D7E0CE9}">
      <dgm:prSet/>
      <dgm:spPr/>
      <dgm:t>
        <a:bodyPr/>
        <a:lstStyle/>
        <a:p>
          <a:endParaRPr lang="en-US"/>
        </a:p>
      </dgm:t>
    </dgm:pt>
    <dgm:pt modelId="{16B6B3F2-B216-4214-9E88-B3E26420CF43}">
      <dgm:prSet/>
      <dgm:spPr>
        <a:solidFill>
          <a:srgbClr val="FF0000"/>
        </a:solidFill>
      </dgm:spPr>
      <dgm:t>
        <a:bodyPr/>
        <a:lstStyle/>
        <a:p>
          <a:r>
            <a:rPr lang="en-GB" noProof="0" dirty="0"/>
            <a:t>Encourages innovation and resilience.</a:t>
          </a:r>
        </a:p>
      </dgm:t>
    </dgm:pt>
    <dgm:pt modelId="{8C838989-4535-4E17-B18E-188A907354DE}" type="parTrans" cxnId="{A19D153E-A9F0-4F02-ACD3-39492A0239AE}">
      <dgm:prSet/>
      <dgm:spPr/>
      <dgm:t>
        <a:bodyPr/>
        <a:lstStyle/>
        <a:p>
          <a:endParaRPr lang="en-US"/>
        </a:p>
      </dgm:t>
    </dgm:pt>
    <dgm:pt modelId="{99D231DB-4C9D-41AE-924C-1A0803D5EF93}" type="sibTrans" cxnId="{A19D153E-A9F0-4F02-ACD3-39492A0239AE}">
      <dgm:prSet/>
      <dgm:spPr/>
      <dgm:t>
        <a:bodyPr/>
        <a:lstStyle/>
        <a:p>
          <a:endParaRPr lang="en-US"/>
        </a:p>
      </dgm:t>
    </dgm:pt>
    <dgm:pt modelId="{16CD6DCD-29A2-4504-9BFC-C63FDD321FFA}" type="pres">
      <dgm:prSet presAssocID="{BEF10555-DFB7-46FE-80BE-CADFD695D23B}" presName="cycle" presStyleCnt="0">
        <dgm:presLayoutVars>
          <dgm:dir/>
          <dgm:resizeHandles val="exact"/>
        </dgm:presLayoutVars>
      </dgm:prSet>
      <dgm:spPr/>
    </dgm:pt>
    <dgm:pt modelId="{BE0C1F41-6AD1-4A67-96B7-6919EBD7C295}" type="pres">
      <dgm:prSet presAssocID="{3307BE78-72EC-4E68-B950-C5A737418EEB}" presName="node" presStyleLbl="node1" presStyleIdx="0" presStyleCnt="3">
        <dgm:presLayoutVars>
          <dgm:bulletEnabled val="1"/>
        </dgm:presLayoutVars>
      </dgm:prSet>
      <dgm:spPr/>
    </dgm:pt>
    <dgm:pt modelId="{89DADEBB-F0C0-4515-838B-87623F93DD43}" type="pres">
      <dgm:prSet presAssocID="{3307BE78-72EC-4E68-B950-C5A737418EEB}" presName="spNode" presStyleCnt="0"/>
      <dgm:spPr/>
    </dgm:pt>
    <dgm:pt modelId="{7EFF963D-EC13-462C-8B5B-424AA1715221}" type="pres">
      <dgm:prSet presAssocID="{D0043DAF-DCB3-48C8-9691-89A121116E4B}" presName="sibTrans" presStyleLbl="sibTrans1D1" presStyleIdx="0" presStyleCnt="3"/>
      <dgm:spPr/>
    </dgm:pt>
    <dgm:pt modelId="{933AA4A3-F9A7-433F-9815-770CAA043239}" type="pres">
      <dgm:prSet presAssocID="{98C8823B-DAA6-47A8-9116-1A57E1BE1216}" presName="node" presStyleLbl="node1" presStyleIdx="1" presStyleCnt="3">
        <dgm:presLayoutVars>
          <dgm:bulletEnabled val="1"/>
        </dgm:presLayoutVars>
      </dgm:prSet>
      <dgm:spPr/>
    </dgm:pt>
    <dgm:pt modelId="{374DAFD1-5479-419A-8F8F-68E5ABC80BD6}" type="pres">
      <dgm:prSet presAssocID="{98C8823B-DAA6-47A8-9116-1A57E1BE1216}" presName="spNode" presStyleCnt="0"/>
      <dgm:spPr/>
    </dgm:pt>
    <dgm:pt modelId="{88681366-CE21-4801-9D87-EC9BF1300D74}" type="pres">
      <dgm:prSet presAssocID="{2540306E-86BE-473A-8657-B19B7663C448}" presName="sibTrans" presStyleLbl="sibTrans1D1" presStyleIdx="1" presStyleCnt="3"/>
      <dgm:spPr/>
    </dgm:pt>
    <dgm:pt modelId="{7D059486-6455-41AC-B60B-271C2BECB35D}" type="pres">
      <dgm:prSet presAssocID="{16B6B3F2-B216-4214-9E88-B3E26420CF43}" presName="node" presStyleLbl="node1" presStyleIdx="2" presStyleCnt="3">
        <dgm:presLayoutVars>
          <dgm:bulletEnabled val="1"/>
        </dgm:presLayoutVars>
      </dgm:prSet>
      <dgm:spPr/>
    </dgm:pt>
    <dgm:pt modelId="{E6D5E147-6417-4951-8096-FBC6DD1DAB35}" type="pres">
      <dgm:prSet presAssocID="{16B6B3F2-B216-4214-9E88-B3E26420CF43}" presName="spNode" presStyleCnt="0"/>
      <dgm:spPr/>
    </dgm:pt>
    <dgm:pt modelId="{BF6DD38B-2383-49D0-B9D8-40906D6D44C5}" type="pres">
      <dgm:prSet presAssocID="{99D231DB-4C9D-41AE-924C-1A0803D5EF93}" presName="sibTrans" presStyleLbl="sibTrans1D1" presStyleIdx="2" presStyleCnt="3"/>
      <dgm:spPr/>
    </dgm:pt>
  </dgm:ptLst>
  <dgm:cxnLst>
    <dgm:cxn modelId="{D5534529-802E-4EFD-B6C1-3B3409462F51}" type="presOf" srcId="{2540306E-86BE-473A-8657-B19B7663C448}" destId="{88681366-CE21-4801-9D87-EC9BF1300D74}" srcOrd="0" destOrd="0" presId="urn:microsoft.com/office/officeart/2005/8/layout/cycle6"/>
    <dgm:cxn modelId="{D89E403D-0666-48B0-90C0-55C0EB9D5401}" type="presOf" srcId="{D0043DAF-DCB3-48C8-9691-89A121116E4B}" destId="{7EFF963D-EC13-462C-8B5B-424AA1715221}" srcOrd="0" destOrd="0" presId="urn:microsoft.com/office/officeart/2005/8/layout/cycle6"/>
    <dgm:cxn modelId="{22EB623D-A91E-4E87-9170-1B5B57548FA3}" srcId="{BEF10555-DFB7-46FE-80BE-CADFD695D23B}" destId="{3307BE78-72EC-4E68-B950-C5A737418EEB}" srcOrd="0" destOrd="0" parTransId="{3C2FC58A-D2C7-491E-A4C0-84B5B21BFB19}" sibTransId="{D0043DAF-DCB3-48C8-9691-89A121116E4B}"/>
    <dgm:cxn modelId="{A19D153E-A9F0-4F02-ACD3-39492A0239AE}" srcId="{BEF10555-DFB7-46FE-80BE-CADFD695D23B}" destId="{16B6B3F2-B216-4214-9E88-B3E26420CF43}" srcOrd="2" destOrd="0" parTransId="{8C838989-4535-4E17-B18E-188A907354DE}" sibTransId="{99D231DB-4C9D-41AE-924C-1A0803D5EF93}"/>
    <dgm:cxn modelId="{59BC2845-4ADE-474F-8250-CB006A43FCC4}" type="presOf" srcId="{99D231DB-4C9D-41AE-924C-1A0803D5EF93}" destId="{BF6DD38B-2383-49D0-B9D8-40906D6D44C5}" srcOrd="0" destOrd="0" presId="urn:microsoft.com/office/officeart/2005/8/layout/cycle6"/>
    <dgm:cxn modelId="{5CCCD867-A743-4B1F-A746-9ADE8D7E0CE9}" srcId="{BEF10555-DFB7-46FE-80BE-CADFD695D23B}" destId="{98C8823B-DAA6-47A8-9116-1A57E1BE1216}" srcOrd="1" destOrd="0" parTransId="{9AEFD061-F002-4FCF-A328-2CB7F5787262}" sibTransId="{2540306E-86BE-473A-8657-B19B7663C448}"/>
    <dgm:cxn modelId="{DD79434A-ABB8-428E-85E1-6AD2845029B2}" type="presOf" srcId="{BEF10555-DFB7-46FE-80BE-CADFD695D23B}" destId="{16CD6DCD-29A2-4504-9BFC-C63FDD321FFA}" srcOrd="0" destOrd="0" presId="urn:microsoft.com/office/officeart/2005/8/layout/cycle6"/>
    <dgm:cxn modelId="{B3341C5A-67A3-4516-B90D-496591F60ED1}" type="presOf" srcId="{16B6B3F2-B216-4214-9E88-B3E26420CF43}" destId="{7D059486-6455-41AC-B60B-271C2BECB35D}" srcOrd="0" destOrd="0" presId="urn:microsoft.com/office/officeart/2005/8/layout/cycle6"/>
    <dgm:cxn modelId="{9E775CCF-E750-47A6-9185-C456DE858ACC}" type="presOf" srcId="{98C8823B-DAA6-47A8-9116-1A57E1BE1216}" destId="{933AA4A3-F9A7-433F-9815-770CAA043239}" srcOrd="0" destOrd="0" presId="urn:microsoft.com/office/officeart/2005/8/layout/cycle6"/>
    <dgm:cxn modelId="{C1810DED-DCD0-4CB0-BB4F-865867DEECDD}" type="presOf" srcId="{3307BE78-72EC-4E68-B950-C5A737418EEB}" destId="{BE0C1F41-6AD1-4A67-96B7-6919EBD7C295}" srcOrd="0" destOrd="0" presId="urn:microsoft.com/office/officeart/2005/8/layout/cycle6"/>
    <dgm:cxn modelId="{166B2576-981C-43EA-92B7-74D7B9EE8269}" type="presParOf" srcId="{16CD6DCD-29A2-4504-9BFC-C63FDD321FFA}" destId="{BE0C1F41-6AD1-4A67-96B7-6919EBD7C295}" srcOrd="0" destOrd="0" presId="urn:microsoft.com/office/officeart/2005/8/layout/cycle6"/>
    <dgm:cxn modelId="{3C1A540A-3DB5-4ECB-A8FE-A3AB89A5BC96}" type="presParOf" srcId="{16CD6DCD-29A2-4504-9BFC-C63FDD321FFA}" destId="{89DADEBB-F0C0-4515-838B-87623F93DD43}" srcOrd="1" destOrd="0" presId="urn:microsoft.com/office/officeart/2005/8/layout/cycle6"/>
    <dgm:cxn modelId="{EB5FAE69-CD66-49C3-9B22-0871E09BCBBF}" type="presParOf" srcId="{16CD6DCD-29A2-4504-9BFC-C63FDD321FFA}" destId="{7EFF963D-EC13-462C-8B5B-424AA1715221}" srcOrd="2" destOrd="0" presId="urn:microsoft.com/office/officeart/2005/8/layout/cycle6"/>
    <dgm:cxn modelId="{1BC8C75E-DC29-4635-9996-651E646E0051}" type="presParOf" srcId="{16CD6DCD-29A2-4504-9BFC-C63FDD321FFA}" destId="{933AA4A3-F9A7-433F-9815-770CAA043239}" srcOrd="3" destOrd="0" presId="urn:microsoft.com/office/officeart/2005/8/layout/cycle6"/>
    <dgm:cxn modelId="{1FDD3B41-5FD0-4ADB-8BF5-892741156C8F}" type="presParOf" srcId="{16CD6DCD-29A2-4504-9BFC-C63FDD321FFA}" destId="{374DAFD1-5479-419A-8F8F-68E5ABC80BD6}" srcOrd="4" destOrd="0" presId="urn:microsoft.com/office/officeart/2005/8/layout/cycle6"/>
    <dgm:cxn modelId="{82FC6611-5982-4D9A-A358-A0642F5271EA}" type="presParOf" srcId="{16CD6DCD-29A2-4504-9BFC-C63FDD321FFA}" destId="{88681366-CE21-4801-9D87-EC9BF1300D74}" srcOrd="5" destOrd="0" presId="urn:microsoft.com/office/officeart/2005/8/layout/cycle6"/>
    <dgm:cxn modelId="{10F85C6F-B1E8-4C63-A97D-5E2F4B0472EF}" type="presParOf" srcId="{16CD6DCD-29A2-4504-9BFC-C63FDD321FFA}" destId="{7D059486-6455-41AC-B60B-271C2BECB35D}" srcOrd="6" destOrd="0" presId="urn:microsoft.com/office/officeart/2005/8/layout/cycle6"/>
    <dgm:cxn modelId="{9E88D46A-7504-41BD-956F-A5E019F37FF4}" type="presParOf" srcId="{16CD6DCD-29A2-4504-9BFC-C63FDD321FFA}" destId="{E6D5E147-6417-4951-8096-FBC6DD1DAB35}" srcOrd="7" destOrd="0" presId="urn:microsoft.com/office/officeart/2005/8/layout/cycle6"/>
    <dgm:cxn modelId="{0CED9864-7665-4DC2-BD1F-6269FE574E5B}" type="presParOf" srcId="{16CD6DCD-29A2-4504-9BFC-C63FDD321FFA}" destId="{BF6DD38B-2383-49D0-B9D8-40906D6D44C5}" srcOrd="8" destOrd="0" presId="urn:microsoft.com/office/officeart/2005/8/layout/cycle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FD4718-83DB-424E-8BDC-FE6C7C8132C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98DA249-5649-46CF-9162-E9566C5EE1D1}">
      <dgm:prSet custT="1"/>
      <dgm:spPr/>
      <dgm:t>
        <a:bodyPr/>
        <a:lstStyle/>
        <a:p>
          <a:pPr>
            <a:lnSpc>
              <a:spcPct val="100000"/>
            </a:lnSpc>
          </a:pPr>
          <a:r>
            <a:rPr lang="en-GB" sz="2800" noProof="0" dirty="0"/>
            <a:t>Designed as a Vocational Open Online Course (VOOC).</a:t>
          </a:r>
        </a:p>
      </dgm:t>
    </dgm:pt>
    <dgm:pt modelId="{7C177F29-8158-49D0-A2E5-B6D71B147FF2}" type="parTrans" cxnId="{E37937E1-23D7-4A32-87C2-FBED4CB26A76}">
      <dgm:prSet/>
      <dgm:spPr/>
      <dgm:t>
        <a:bodyPr/>
        <a:lstStyle/>
        <a:p>
          <a:endParaRPr lang="en-US"/>
        </a:p>
      </dgm:t>
    </dgm:pt>
    <dgm:pt modelId="{A754B8E1-BB9B-49C3-A36C-E849A94FD2D3}" type="sibTrans" cxnId="{E37937E1-23D7-4A32-87C2-FBED4CB26A76}">
      <dgm:prSet/>
      <dgm:spPr/>
      <dgm:t>
        <a:bodyPr/>
        <a:lstStyle/>
        <a:p>
          <a:endParaRPr lang="en-US"/>
        </a:p>
      </dgm:t>
    </dgm:pt>
    <dgm:pt modelId="{D0D11B5D-F749-49B0-AAD7-EF3ECE7EBD3A}">
      <dgm:prSet custT="1"/>
      <dgm:spPr/>
      <dgm:t>
        <a:bodyPr/>
        <a:lstStyle/>
        <a:p>
          <a:pPr marL="0" lvl="0" indent="0" algn="ctr" defTabSz="1244600">
            <a:lnSpc>
              <a:spcPct val="100000"/>
            </a:lnSpc>
            <a:spcBef>
              <a:spcPct val="0"/>
            </a:spcBef>
            <a:spcAft>
              <a:spcPct val="35000"/>
            </a:spcAft>
            <a:buNone/>
          </a:pPr>
          <a:r>
            <a:rPr lang="en-GB" sz="2800" kern="1200" noProof="0" dirty="0">
              <a:solidFill>
                <a:prstClr val="black">
                  <a:hueOff val="0"/>
                  <a:satOff val="0"/>
                  <a:lumOff val="0"/>
                  <a:alphaOff val="0"/>
                </a:prstClr>
              </a:solidFill>
              <a:latin typeface="Calibri"/>
              <a:ea typeface="+mn-ea"/>
              <a:cs typeface="+mn-cs"/>
            </a:rPr>
            <a:t>Aligned with European frameworks and micro-credentials.</a:t>
          </a:r>
        </a:p>
      </dgm:t>
    </dgm:pt>
    <dgm:pt modelId="{96B0C0AF-02B9-4B4F-B86E-B40A3DBA9EDC}" type="parTrans" cxnId="{AA0C4230-CD63-44EE-9EAD-D045E85999D8}">
      <dgm:prSet/>
      <dgm:spPr/>
      <dgm:t>
        <a:bodyPr/>
        <a:lstStyle/>
        <a:p>
          <a:endParaRPr lang="en-US"/>
        </a:p>
      </dgm:t>
    </dgm:pt>
    <dgm:pt modelId="{12DF50B8-A0BB-4051-A9BD-25E0D663CB84}" type="sibTrans" cxnId="{AA0C4230-CD63-44EE-9EAD-D045E85999D8}">
      <dgm:prSet/>
      <dgm:spPr/>
      <dgm:t>
        <a:bodyPr/>
        <a:lstStyle/>
        <a:p>
          <a:endParaRPr lang="en-US"/>
        </a:p>
      </dgm:t>
    </dgm:pt>
    <dgm:pt modelId="{686BE101-FBA7-4CB5-92DF-2620F5B86555}">
      <dgm:prSet custT="1"/>
      <dgm:spPr/>
      <dgm:t>
        <a:bodyPr/>
        <a:lstStyle/>
        <a:p>
          <a:pPr>
            <a:lnSpc>
              <a:spcPct val="100000"/>
            </a:lnSpc>
          </a:pPr>
          <a:r>
            <a:rPr lang="en-GB" sz="2800" noProof="0" dirty="0"/>
            <a:t>Five modules addressing sustainability, digitalization, entrepreneurship, and resilience.</a:t>
          </a:r>
        </a:p>
      </dgm:t>
    </dgm:pt>
    <dgm:pt modelId="{B595259E-3757-4169-978A-F54F3BF60B77}" type="parTrans" cxnId="{F0F7AC6D-33A6-4A56-89BB-15551493B770}">
      <dgm:prSet/>
      <dgm:spPr/>
      <dgm:t>
        <a:bodyPr/>
        <a:lstStyle/>
        <a:p>
          <a:endParaRPr lang="en-US"/>
        </a:p>
      </dgm:t>
    </dgm:pt>
    <dgm:pt modelId="{5C0477C0-4A1B-4B04-BE1F-A940056E9190}" type="sibTrans" cxnId="{F0F7AC6D-33A6-4A56-89BB-15551493B770}">
      <dgm:prSet/>
      <dgm:spPr/>
      <dgm:t>
        <a:bodyPr/>
        <a:lstStyle/>
        <a:p>
          <a:endParaRPr lang="en-US"/>
        </a:p>
      </dgm:t>
    </dgm:pt>
    <dgm:pt modelId="{25A4D9DA-036F-4BDF-ACCB-DC5D8D0A1C8C}" type="pres">
      <dgm:prSet presAssocID="{E7FD4718-83DB-424E-8BDC-FE6C7C8132C1}" presName="root" presStyleCnt="0">
        <dgm:presLayoutVars>
          <dgm:dir/>
          <dgm:resizeHandles val="exact"/>
        </dgm:presLayoutVars>
      </dgm:prSet>
      <dgm:spPr/>
    </dgm:pt>
    <dgm:pt modelId="{B55A7382-BFD7-400A-B047-302434556916}" type="pres">
      <dgm:prSet presAssocID="{998DA249-5649-46CF-9162-E9566C5EE1D1}" presName="compNode" presStyleCnt="0"/>
      <dgm:spPr/>
    </dgm:pt>
    <dgm:pt modelId="{78B8CE2D-0267-4429-AE52-757F62AE2548}" type="pres">
      <dgm:prSet presAssocID="{998DA249-5649-46CF-9162-E9566C5EE1D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lassenzimmer"/>
        </a:ext>
      </dgm:extLst>
    </dgm:pt>
    <dgm:pt modelId="{E29A7DC3-6C4A-4457-A2EE-3F906E2855D9}" type="pres">
      <dgm:prSet presAssocID="{998DA249-5649-46CF-9162-E9566C5EE1D1}" presName="spaceRect" presStyleCnt="0"/>
      <dgm:spPr/>
    </dgm:pt>
    <dgm:pt modelId="{1D1144B4-9DBD-47AD-BC69-150A02A61E9F}" type="pres">
      <dgm:prSet presAssocID="{998DA249-5649-46CF-9162-E9566C5EE1D1}" presName="textRect" presStyleLbl="revTx" presStyleIdx="0" presStyleCnt="3">
        <dgm:presLayoutVars>
          <dgm:chMax val="1"/>
          <dgm:chPref val="1"/>
        </dgm:presLayoutVars>
      </dgm:prSet>
      <dgm:spPr/>
    </dgm:pt>
    <dgm:pt modelId="{0E4B6AAE-E3F9-474D-A6AB-C483D952B95B}" type="pres">
      <dgm:prSet presAssocID="{A754B8E1-BB9B-49C3-A36C-E849A94FD2D3}" presName="sibTrans" presStyleCnt="0"/>
      <dgm:spPr/>
    </dgm:pt>
    <dgm:pt modelId="{50294BE4-EA51-4003-8C3B-886B05C677B0}" type="pres">
      <dgm:prSet presAssocID="{D0D11B5D-F749-49B0-AAD7-EF3ECE7EBD3A}" presName="compNode" presStyleCnt="0"/>
      <dgm:spPr/>
    </dgm:pt>
    <dgm:pt modelId="{18B027CD-6725-4FC6-A3AC-E505905632FE}" type="pres">
      <dgm:prSet presAssocID="{D0D11B5D-F749-49B0-AAD7-EF3ECE7EBD3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aduation Cap"/>
        </a:ext>
      </dgm:extLst>
    </dgm:pt>
    <dgm:pt modelId="{76024A1F-399A-45A6-A2EF-FB82D8A78AC2}" type="pres">
      <dgm:prSet presAssocID="{D0D11B5D-F749-49B0-AAD7-EF3ECE7EBD3A}" presName="spaceRect" presStyleCnt="0"/>
      <dgm:spPr/>
    </dgm:pt>
    <dgm:pt modelId="{CFBF1F5E-7019-468A-933D-6759720235A5}" type="pres">
      <dgm:prSet presAssocID="{D0D11B5D-F749-49B0-AAD7-EF3ECE7EBD3A}" presName="textRect" presStyleLbl="revTx" presStyleIdx="1" presStyleCnt="3">
        <dgm:presLayoutVars>
          <dgm:chMax val="1"/>
          <dgm:chPref val="1"/>
        </dgm:presLayoutVars>
      </dgm:prSet>
      <dgm:spPr/>
    </dgm:pt>
    <dgm:pt modelId="{2ED18A11-8185-4ECF-81A1-D9202B45C273}" type="pres">
      <dgm:prSet presAssocID="{12DF50B8-A0BB-4051-A9BD-25E0D663CB84}" presName="sibTrans" presStyleCnt="0"/>
      <dgm:spPr/>
    </dgm:pt>
    <dgm:pt modelId="{0E134E58-2F72-4C32-BBDE-B845B9E5E337}" type="pres">
      <dgm:prSet presAssocID="{686BE101-FBA7-4CB5-92DF-2620F5B86555}" presName="compNode" presStyleCnt="0"/>
      <dgm:spPr/>
    </dgm:pt>
    <dgm:pt modelId="{C3D9CA24-763B-4B84-9177-58668A4EEB1B}" type="pres">
      <dgm:prSet presAssocID="{686BE101-FBA7-4CB5-92DF-2620F5B8655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chlag"/>
        </a:ext>
      </dgm:extLst>
    </dgm:pt>
    <dgm:pt modelId="{88C5A184-FFE9-42C2-B56C-480F3D5E2A70}" type="pres">
      <dgm:prSet presAssocID="{686BE101-FBA7-4CB5-92DF-2620F5B86555}" presName="spaceRect" presStyleCnt="0"/>
      <dgm:spPr/>
    </dgm:pt>
    <dgm:pt modelId="{84B95DC4-9275-4D30-B1D3-E16C9CE43040}" type="pres">
      <dgm:prSet presAssocID="{686BE101-FBA7-4CB5-92DF-2620F5B86555}" presName="textRect" presStyleLbl="revTx" presStyleIdx="2" presStyleCnt="3" custScaleX="108244">
        <dgm:presLayoutVars>
          <dgm:chMax val="1"/>
          <dgm:chPref val="1"/>
        </dgm:presLayoutVars>
      </dgm:prSet>
      <dgm:spPr/>
    </dgm:pt>
  </dgm:ptLst>
  <dgm:cxnLst>
    <dgm:cxn modelId="{816E1E26-9015-4447-AE14-8C6DA25F9A32}" type="presOf" srcId="{686BE101-FBA7-4CB5-92DF-2620F5B86555}" destId="{84B95DC4-9275-4D30-B1D3-E16C9CE43040}" srcOrd="0" destOrd="0" presId="urn:microsoft.com/office/officeart/2018/2/layout/IconLabelList"/>
    <dgm:cxn modelId="{AA0C4230-CD63-44EE-9EAD-D045E85999D8}" srcId="{E7FD4718-83DB-424E-8BDC-FE6C7C8132C1}" destId="{D0D11B5D-F749-49B0-AAD7-EF3ECE7EBD3A}" srcOrd="1" destOrd="0" parTransId="{96B0C0AF-02B9-4B4F-B86E-B40A3DBA9EDC}" sibTransId="{12DF50B8-A0BB-4051-A9BD-25E0D663CB84}"/>
    <dgm:cxn modelId="{259B195D-8D83-4470-AC18-86951ED00EDB}" type="presOf" srcId="{D0D11B5D-F749-49B0-AAD7-EF3ECE7EBD3A}" destId="{CFBF1F5E-7019-468A-933D-6759720235A5}" srcOrd="0" destOrd="0" presId="urn:microsoft.com/office/officeart/2018/2/layout/IconLabelList"/>
    <dgm:cxn modelId="{F0F7AC6D-33A6-4A56-89BB-15551493B770}" srcId="{E7FD4718-83DB-424E-8BDC-FE6C7C8132C1}" destId="{686BE101-FBA7-4CB5-92DF-2620F5B86555}" srcOrd="2" destOrd="0" parTransId="{B595259E-3757-4169-978A-F54F3BF60B77}" sibTransId="{5C0477C0-4A1B-4B04-BE1F-A940056E9190}"/>
    <dgm:cxn modelId="{878F7C76-6094-47D7-865C-6B1AEF7A4F8B}" type="presOf" srcId="{998DA249-5649-46CF-9162-E9566C5EE1D1}" destId="{1D1144B4-9DBD-47AD-BC69-150A02A61E9F}" srcOrd="0" destOrd="0" presId="urn:microsoft.com/office/officeart/2018/2/layout/IconLabelList"/>
    <dgm:cxn modelId="{01FAE0C3-BF38-4BB8-82C2-D13CBCCFE42C}" type="presOf" srcId="{E7FD4718-83DB-424E-8BDC-FE6C7C8132C1}" destId="{25A4D9DA-036F-4BDF-ACCB-DC5D8D0A1C8C}" srcOrd="0" destOrd="0" presId="urn:microsoft.com/office/officeart/2018/2/layout/IconLabelList"/>
    <dgm:cxn modelId="{E37937E1-23D7-4A32-87C2-FBED4CB26A76}" srcId="{E7FD4718-83DB-424E-8BDC-FE6C7C8132C1}" destId="{998DA249-5649-46CF-9162-E9566C5EE1D1}" srcOrd="0" destOrd="0" parTransId="{7C177F29-8158-49D0-A2E5-B6D71B147FF2}" sibTransId="{A754B8E1-BB9B-49C3-A36C-E849A94FD2D3}"/>
    <dgm:cxn modelId="{0207AB09-0439-476C-BA3F-B29DEEC5B777}" type="presParOf" srcId="{25A4D9DA-036F-4BDF-ACCB-DC5D8D0A1C8C}" destId="{B55A7382-BFD7-400A-B047-302434556916}" srcOrd="0" destOrd="0" presId="urn:microsoft.com/office/officeart/2018/2/layout/IconLabelList"/>
    <dgm:cxn modelId="{26EAB4D7-2045-41D9-82C2-E8DFD724A6AF}" type="presParOf" srcId="{B55A7382-BFD7-400A-B047-302434556916}" destId="{78B8CE2D-0267-4429-AE52-757F62AE2548}" srcOrd="0" destOrd="0" presId="urn:microsoft.com/office/officeart/2018/2/layout/IconLabelList"/>
    <dgm:cxn modelId="{6FDE026B-1343-432C-9728-B28284E44CE7}" type="presParOf" srcId="{B55A7382-BFD7-400A-B047-302434556916}" destId="{E29A7DC3-6C4A-4457-A2EE-3F906E2855D9}" srcOrd="1" destOrd="0" presId="urn:microsoft.com/office/officeart/2018/2/layout/IconLabelList"/>
    <dgm:cxn modelId="{165340E9-C441-40E3-9D82-B858D8240484}" type="presParOf" srcId="{B55A7382-BFD7-400A-B047-302434556916}" destId="{1D1144B4-9DBD-47AD-BC69-150A02A61E9F}" srcOrd="2" destOrd="0" presId="urn:microsoft.com/office/officeart/2018/2/layout/IconLabelList"/>
    <dgm:cxn modelId="{E44C7B98-A596-4A1D-B6F6-B9E3B3919A94}" type="presParOf" srcId="{25A4D9DA-036F-4BDF-ACCB-DC5D8D0A1C8C}" destId="{0E4B6AAE-E3F9-474D-A6AB-C483D952B95B}" srcOrd="1" destOrd="0" presId="urn:microsoft.com/office/officeart/2018/2/layout/IconLabelList"/>
    <dgm:cxn modelId="{18143829-31EE-478F-8C41-26B601964B13}" type="presParOf" srcId="{25A4D9DA-036F-4BDF-ACCB-DC5D8D0A1C8C}" destId="{50294BE4-EA51-4003-8C3B-886B05C677B0}" srcOrd="2" destOrd="0" presId="urn:microsoft.com/office/officeart/2018/2/layout/IconLabelList"/>
    <dgm:cxn modelId="{5D2A0489-5FA1-4F33-9531-1E750FA63EE5}" type="presParOf" srcId="{50294BE4-EA51-4003-8C3B-886B05C677B0}" destId="{18B027CD-6725-4FC6-A3AC-E505905632FE}" srcOrd="0" destOrd="0" presId="urn:microsoft.com/office/officeart/2018/2/layout/IconLabelList"/>
    <dgm:cxn modelId="{7B3B330B-0647-4AB6-BA4E-5CA07FD81C8E}" type="presParOf" srcId="{50294BE4-EA51-4003-8C3B-886B05C677B0}" destId="{76024A1F-399A-45A6-A2EF-FB82D8A78AC2}" srcOrd="1" destOrd="0" presId="urn:microsoft.com/office/officeart/2018/2/layout/IconLabelList"/>
    <dgm:cxn modelId="{2475AFD4-2DE2-446B-9252-E775FD799EF2}" type="presParOf" srcId="{50294BE4-EA51-4003-8C3B-886B05C677B0}" destId="{CFBF1F5E-7019-468A-933D-6759720235A5}" srcOrd="2" destOrd="0" presId="urn:microsoft.com/office/officeart/2018/2/layout/IconLabelList"/>
    <dgm:cxn modelId="{B2801E58-F696-4B13-BDE6-13339FCEA330}" type="presParOf" srcId="{25A4D9DA-036F-4BDF-ACCB-DC5D8D0A1C8C}" destId="{2ED18A11-8185-4ECF-81A1-D9202B45C273}" srcOrd="3" destOrd="0" presId="urn:microsoft.com/office/officeart/2018/2/layout/IconLabelList"/>
    <dgm:cxn modelId="{AB01CD28-0087-4215-962C-E50EC9B69199}" type="presParOf" srcId="{25A4D9DA-036F-4BDF-ACCB-DC5D8D0A1C8C}" destId="{0E134E58-2F72-4C32-BBDE-B845B9E5E337}" srcOrd="4" destOrd="0" presId="urn:microsoft.com/office/officeart/2018/2/layout/IconLabelList"/>
    <dgm:cxn modelId="{E0BED95D-463F-4995-966F-F9184C105D00}" type="presParOf" srcId="{0E134E58-2F72-4C32-BBDE-B845B9E5E337}" destId="{C3D9CA24-763B-4B84-9177-58668A4EEB1B}" srcOrd="0" destOrd="0" presId="urn:microsoft.com/office/officeart/2018/2/layout/IconLabelList"/>
    <dgm:cxn modelId="{FEE08907-E52C-4E08-8082-69E5219D4063}" type="presParOf" srcId="{0E134E58-2F72-4C32-BBDE-B845B9E5E337}" destId="{88C5A184-FFE9-42C2-B56C-480F3D5E2A70}" srcOrd="1" destOrd="0" presId="urn:microsoft.com/office/officeart/2018/2/layout/IconLabelList"/>
    <dgm:cxn modelId="{D9E78610-1008-47F3-A03E-366234172533}" type="presParOf" srcId="{0E134E58-2F72-4C32-BBDE-B845B9E5E337}" destId="{84B95DC4-9275-4D30-B1D3-E16C9CE4304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14319D-9526-4929-8470-A729DE4A7E4F}" type="doc">
      <dgm:prSet loTypeId="urn:microsoft.com/office/officeart/2005/8/layout/vList4" loCatId="list" qsTypeId="urn:microsoft.com/office/officeart/2005/8/quickstyle/simple1" qsCatId="simple" csTypeId="urn:microsoft.com/office/officeart/2005/8/colors/accent3_2" csCatId="accent3" phldr="1"/>
      <dgm:spPr/>
      <dgm:t>
        <a:bodyPr/>
        <a:lstStyle/>
        <a:p>
          <a:endParaRPr lang="de-AT"/>
        </a:p>
      </dgm:t>
    </dgm:pt>
    <dgm:pt modelId="{7EDD9EA1-948D-4845-8E77-5F6A9856F474}">
      <dgm:prSet phldrT="[Text]"/>
      <dgm:spPr>
        <a:solidFill>
          <a:srgbClr val="569838"/>
        </a:solidFill>
      </dgm:spPr>
      <dgm:t>
        <a:bodyPr/>
        <a:lstStyle/>
        <a:p>
          <a:r>
            <a:rPr lang="en-GB" b="1" u="none" noProof="0" dirty="0"/>
            <a:t>Module 1:  </a:t>
          </a:r>
          <a:br>
            <a:rPr lang="en-GB" b="1" u="none" noProof="0" dirty="0"/>
          </a:br>
          <a:r>
            <a:rPr lang="en-GB" b="0" u="none" noProof="0" dirty="0"/>
            <a:t>Sustainability in the Performing Arts Sector </a:t>
          </a:r>
        </a:p>
      </dgm:t>
    </dgm:pt>
    <dgm:pt modelId="{3B0B7854-BB56-4852-B24F-3D4DF672BB0D}" type="parTrans" cxnId="{414CB28C-B562-4D1D-BD4F-BAF1CAC24441}">
      <dgm:prSet/>
      <dgm:spPr/>
      <dgm:t>
        <a:bodyPr/>
        <a:lstStyle/>
        <a:p>
          <a:endParaRPr lang="de-AT"/>
        </a:p>
      </dgm:t>
    </dgm:pt>
    <dgm:pt modelId="{B56B374B-48A2-4959-8F23-D974BAE0D4F1}" type="sibTrans" cxnId="{414CB28C-B562-4D1D-BD4F-BAF1CAC24441}">
      <dgm:prSet/>
      <dgm:spPr/>
      <dgm:t>
        <a:bodyPr/>
        <a:lstStyle/>
        <a:p>
          <a:endParaRPr lang="de-AT"/>
        </a:p>
      </dgm:t>
    </dgm:pt>
    <dgm:pt modelId="{7AACD464-9DE5-48AF-B78D-01FB8E1046C9}">
      <dgm:prSet phldrT="[Text]"/>
      <dgm:spPr>
        <a:solidFill>
          <a:srgbClr val="569838"/>
        </a:solidFill>
      </dgm:spPr>
      <dgm:t>
        <a:bodyPr/>
        <a:lstStyle/>
        <a:p>
          <a:r>
            <a:rPr lang="en-GB" b="1" u="none" noProof="0" dirty="0"/>
            <a:t>Module 2: </a:t>
          </a:r>
          <a:br>
            <a:rPr lang="en-GB" b="1" u="none" noProof="0" dirty="0"/>
          </a:br>
          <a:r>
            <a:rPr lang="en-GB" b="0" u="none" noProof="0" dirty="0"/>
            <a:t>Creating Sustainable Productions and Operating Sustainable Venues for the Performing Arts</a:t>
          </a:r>
        </a:p>
      </dgm:t>
    </dgm:pt>
    <dgm:pt modelId="{2ECA43A8-72B4-4982-8AE2-F92BE8FFB615}" type="parTrans" cxnId="{09CEFCF1-B773-4D03-97D6-908A28947925}">
      <dgm:prSet/>
      <dgm:spPr/>
      <dgm:t>
        <a:bodyPr/>
        <a:lstStyle/>
        <a:p>
          <a:endParaRPr lang="de-AT"/>
        </a:p>
      </dgm:t>
    </dgm:pt>
    <dgm:pt modelId="{94FED0D1-7914-47EF-89A2-555363294DE1}" type="sibTrans" cxnId="{09CEFCF1-B773-4D03-97D6-908A28947925}">
      <dgm:prSet/>
      <dgm:spPr/>
      <dgm:t>
        <a:bodyPr/>
        <a:lstStyle/>
        <a:p>
          <a:endParaRPr lang="de-AT"/>
        </a:p>
      </dgm:t>
    </dgm:pt>
    <dgm:pt modelId="{B65F39DB-4C48-41AF-8DDA-214CAFB8E025}">
      <dgm:prSet phldrT="[Text]"/>
      <dgm:spPr>
        <a:solidFill>
          <a:srgbClr val="569838"/>
        </a:solidFill>
      </dgm:spPr>
      <dgm:t>
        <a:bodyPr/>
        <a:lstStyle/>
        <a:p>
          <a:r>
            <a:rPr lang="en-GB" b="1" u="none" noProof="0" dirty="0"/>
            <a:t>Module 3: </a:t>
          </a:r>
          <a:br>
            <a:rPr lang="en-GB" b="1" u="none" noProof="0" dirty="0"/>
          </a:br>
          <a:r>
            <a:rPr lang="en-GB" b="0" u="none" noProof="0" dirty="0"/>
            <a:t>Digitalising the Performing Arts Sector</a:t>
          </a:r>
        </a:p>
      </dgm:t>
    </dgm:pt>
    <dgm:pt modelId="{FDA0FB9D-2CF2-474E-8328-4A6EEBB27418}" type="parTrans" cxnId="{A5057045-DBAC-414F-8061-60CD3593E760}">
      <dgm:prSet/>
      <dgm:spPr/>
      <dgm:t>
        <a:bodyPr/>
        <a:lstStyle/>
        <a:p>
          <a:endParaRPr lang="de-AT"/>
        </a:p>
      </dgm:t>
    </dgm:pt>
    <dgm:pt modelId="{2B949863-3F98-4131-9473-8E51284975C0}" type="sibTrans" cxnId="{A5057045-DBAC-414F-8061-60CD3593E760}">
      <dgm:prSet/>
      <dgm:spPr/>
      <dgm:t>
        <a:bodyPr/>
        <a:lstStyle/>
        <a:p>
          <a:endParaRPr lang="de-AT"/>
        </a:p>
      </dgm:t>
    </dgm:pt>
    <dgm:pt modelId="{DE8A739D-EAEF-4E8A-8B4C-B5073DC23B86}">
      <dgm:prSet phldrT="[Text]"/>
      <dgm:spPr>
        <a:solidFill>
          <a:srgbClr val="569838"/>
        </a:solidFill>
      </dgm:spPr>
      <dgm:t>
        <a:bodyPr/>
        <a:lstStyle/>
        <a:p>
          <a:r>
            <a:rPr lang="en-GB" b="1" u="none" noProof="0" dirty="0"/>
            <a:t>Module 4: </a:t>
          </a:r>
          <a:br>
            <a:rPr lang="en-GB" b="1" u="none" noProof="0" dirty="0"/>
          </a:br>
          <a:r>
            <a:rPr lang="en-GB" b="0" u="none" noProof="0" dirty="0"/>
            <a:t>Essential Entrepreneurial Skills for the Performing Arts Sector </a:t>
          </a:r>
        </a:p>
      </dgm:t>
    </dgm:pt>
    <dgm:pt modelId="{C283D9C2-AEDC-4F2A-ADC6-D612D82D5C6A}" type="parTrans" cxnId="{94B616F6-5562-495C-A827-3A9AE046AD1A}">
      <dgm:prSet/>
      <dgm:spPr/>
      <dgm:t>
        <a:bodyPr/>
        <a:lstStyle/>
        <a:p>
          <a:endParaRPr lang="de-AT"/>
        </a:p>
      </dgm:t>
    </dgm:pt>
    <dgm:pt modelId="{19DE3847-FC65-409A-B9D9-4226FB885CFF}" type="sibTrans" cxnId="{94B616F6-5562-495C-A827-3A9AE046AD1A}">
      <dgm:prSet/>
      <dgm:spPr/>
      <dgm:t>
        <a:bodyPr/>
        <a:lstStyle/>
        <a:p>
          <a:endParaRPr lang="de-AT"/>
        </a:p>
      </dgm:t>
    </dgm:pt>
    <dgm:pt modelId="{4A3AA8AB-42F2-42E9-88E9-9F777DBD7B06}">
      <dgm:prSet phldrT="[Text]"/>
      <dgm:spPr>
        <a:solidFill>
          <a:srgbClr val="569838"/>
        </a:solidFill>
      </dgm:spPr>
      <dgm:t>
        <a:bodyPr/>
        <a:lstStyle/>
        <a:p>
          <a:r>
            <a:rPr lang="en-GB" b="1" u="none" noProof="0" dirty="0"/>
            <a:t>Module 5: </a:t>
          </a:r>
          <a:br>
            <a:rPr lang="en-GB" b="1" u="none" noProof="0" dirty="0"/>
          </a:br>
          <a:r>
            <a:rPr lang="en-GB" b="0" u="none" noProof="0" dirty="0"/>
            <a:t>Essential People Management and Resilience Skills for the Performing Arts Sector</a:t>
          </a:r>
        </a:p>
      </dgm:t>
    </dgm:pt>
    <dgm:pt modelId="{E63DEC74-554D-4A4D-A36B-96F09241DCA9}" type="parTrans" cxnId="{FB85A0D5-FCED-4E71-87ED-001942BC2015}">
      <dgm:prSet/>
      <dgm:spPr/>
      <dgm:t>
        <a:bodyPr/>
        <a:lstStyle/>
        <a:p>
          <a:endParaRPr lang="de-AT"/>
        </a:p>
      </dgm:t>
    </dgm:pt>
    <dgm:pt modelId="{F7C509BC-59B2-4E31-B476-11EB6F777CCC}" type="sibTrans" cxnId="{FB85A0D5-FCED-4E71-87ED-001942BC2015}">
      <dgm:prSet/>
      <dgm:spPr/>
      <dgm:t>
        <a:bodyPr/>
        <a:lstStyle/>
        <a:p>
          <a:endParaRPr lang="de-AT"/>
        </a:p>
      </dgm:t>
    </dgm:pt>
    <dgm:pt modelId="{B3F7E5D8-3D07-4C6A-A272-833FDB9A9BC2}" type="pres">
      <dgm:prSet presAssocID="{B214319D-9526-4929-8470-A729DE4A7E4F}" presName="linear" presStyleCnt="0">
        <dgm:presLayoutVars>
          <dgm:dir/>
          <dgm:resizeHandles val="exact"/>
        </dgm:presLayoutVars>
      </dgm:prSet>
      <dgm:spPr/>
    </dgm:pt>
    <dgm:pt modelId="{A6913854-1C57-4AF6-9FF0-0EB1C3A7872D}" type="pres">
      <dgm:prSet presAssocID="{7EDD9EA1-948D-4845-8E77-5F6A9856F474}" presName="comp" presStyleCnt="0"/>
      <dgm:spPr/>
    </dgm:pt>
    <dgm:pt modelId="{58A21865-1B5A-49D8-9774-5F4AD69CAE08}" type="pres">
      <dgm:prSet presAssocID="{7EDD9EA1-948D-4845-8E77-5F6A9856F474}" presName="box" presStyleLbl="node1" presStyleIdx="0" presStyleCnt="5" custLinFactNeighborX="342" custLinFactNeighborY="-747"/>
      <dgm:spPr/>
    </dgm:pt>
    <dgm:pt modelId="{D14CF00F-3390-4762-AA35-A0F8B39C9ED0}" type="pres">
      <dgm:prSet presAssocID="{7EDD9EA1-948D-4845-8E77-5F6A9856F474}" presName="img"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8323FC5B-DFB7-45D1-BAAF-31718B23789E}" type="pres">
      <dgm:prSet presAssocID="{7EDD9EA1-948D-4845-8E77-5F6A9856F474}" presName="text" presStyleLbl="node1" presStyleIdx="0" presStyleCnt="5">
        <dgm:presLayoutVars>
          <dgm:bulletEnabled val="1"/>
        </dgm:presLayoutVars>
      </dgm:prSet>
      <dgm:spPr/>
    </dgm:pt>
    <dgm:pt modelId="{0CF8CC36-6384-4EB2-AFB8-010A9D5EFCC3}" type="pres">
      <dgm:prSet presAssocID="{B56B374B-48A2-4959-8F23-D974BAE0D4F1}" presName="spacer" presStyleCnt="0"/>
      <dgm:spPr/>
    </dgm:pt>
    <dgm:pt modelId="{D79E8C0F-3423-4E00-9B0E-40BD26FFF8E7}" type="pres">
      <dgm:prSet presAssocID="{7AACD464-9DE5-48AF-B78D-01FB8E1046C9}" presName="comp" presStyleCnt="0"/>
      <dgm:spPr/>
    </dgm:pt>
    <dgm:pt modelId="{A51F2D42-3A05-4E89-9D5E-43D39A2EFA5E}" type="pres">
      <dgm:prSet presAssocID="{7AACD464-9DE5-48AF-B78D-01FB8E1046C9}" presName="box" presStyleLbl="node1" presStyleIdx="1" presStyleCnt="5"/>
      <dgm:spPr/>
    </dgm:pt>
    <dgm:pt modelId="{4F9F3A41-0D39-4B6F-A6EE-107A802888D0}" type="pres">
      <dgm:prSet presAssocID="{7AACD464-9DE5-48AF-B78D-01FB8E1046C9}" presName="img" presStyleLbl="fgImgPlace1" presStyleIdx="1" presStyleCnt="5"/>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B025B656-AFA7-41C8-B9B6-9FBFC26439F8}" type="pres">
      <dgm:prSet presAssocID="{7AACD464-9DE5-48AF-B78D-01FB8E1046C9}" presName="text" presStyleLbl="node1" presStyleIdx="1" presStyleCnt="5">
        <dgm:presLayoutVars>
          <dgm:bulletEnabled val="1"/>
        </dgm:presLayoutVars>
      </dgm:prSet>
      <dgm:spPr/>
    </dgm:pt>
    <dgm:pt modelId="{9D76A517-57A1-4C7C-A8DC-B60B683FA554}" type="pres">
      <dgm:prSet presAssocID="{94FED0D1-7914-47EF-89A2-555363294DE1}" presName="spacer" presStyleCnt="0"/>
      <dgm:spPr/>
    </dgm:pt>
    <dgm:pt modelId="{C548F3DC-6E9D-4647-BBB5-1C131C886CA2}" type="pres">
      <dgm:prSet presAssocID="{B65F39DB-4C48-41AF-8DDA-214CAFB8E025}" presName="comp" presStyleCnt="0"/>
      <dgm:spPr/>
    </dgm:pt>
    <dgm:pt modelId="{8B70B3D1-AE8A-4195-91D7-6C3C62AE8F4D}" type="pres">
      <dgm:prSet presAssocID="{B65F39DB-4C48-41AF-8DDA-214CAFB8E025}" presName="box" presStyleLbl="node1" presStyleIdx="2" presStyleCnt="5"/>
      <dgm:spPr/>
    </dgm:pt>
    <dgm:pt modelId="{7456D02E-7E81-4C77-B09F-509B6260DEA0}" type="pres">
      <dgm:prSet presAssocID="{B65F39DB-4C48-41AF-8DDA-214CAFB8E025}" presName="img" presStyleLbl="fgImgPlace1" presStyleIdx="2" presStyleCnt="5"/>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9AE5F67C-1407-402A-9C9F-4D07127FD9F0}" type="pres">
      <dgm:prSet presAssocID="{B65F39DB-4C48-41AF-8DDA-214CAFB8E025}" presName="text" presStyleLbl="node1" presStyleIdx="2" presStyleCnt="5">
        <dgm:presLayoutVars>
          <dgm:bulletEnabled val="1"/>
        </dgm:presLayoutVars>
      </dgm:prSet>
      <dgm:spPr/>
    </dgm:pt>
    <dgm:pt modelId="{AF268E29-E738-4B5F-95C9-E4275E81158A}" type="pres">
      <dgm:prSet presAssocID="{2B949863-3F98-4131-9473-8E51284975C0}" presName="spacer" presStyleCnt="0"/>
      <dgm:spPr/>
    </dgm:pt>
    <dgm:pt modelId="{F0E3D483-5B93-4283-8BF7-6FA6C875876B}" type="pres">
      <dgm:prSet presAssocID="{DE8A739D-EAEF-4E8A-8B4C-B5073DC23B86}" presName="comp" presStyleCnt="0"/>
      <dgm:spPr/>
    </dgm:pt>
    <dgm:pt modelId="{04E8D4B9-7D4E-4D18-8694-1FA133A15584}" type="pres">
      <dgm:prSet presAssocID="{DE8A739D-EAEF-4E8A-8B4C-B5073DC23B86}" presName="box" presStyleLbl="node1" presStyleIdx="3" presStyleCnt="5"/>
      <dgm:spPr/>
    </dgm:pt>
    <dgm:pt modelId="{58F2C426-1D75-43FF-A3AB-B0B6D2BA0802}" type="pres">
      <dgm:prSet presAssocID="{DE8A739D-EAEF-4E8A-8B4C-B5073DC23B86}" presName="img" presStyleLbl="fgImgPlace1" presStyleIdx="3" presStyleCnt="5"/>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1945FE71-018D-461E-A2CC-3D5B8B02EE84}" type="pres">
      <dgm:prSet presAssocID="{DE8A739D-EAEF-4E8A-8B4C-B5073DC23B86}" presName="text" presStyleLbl="node1" presStyleIdx="3" presStyleCnt="5">
        <dgm:presLayoutVars>
          <dgm:bulletEnabled val="1"/>
        </dgm:presLayoutVars>
      </dgm:prSet>
      <dgm:spPr/>
    </dgm:pt>
    <dgm:pt modelId="{AEBE9E26-989D-44CE-8DEC-97C402B17DEF}" type="pres">
      <dgm:prSet presAssocID="{19DE3847-FC65-409A-B9D9-4226FB885CFF}" presName="spacer" presStyleCnt="0"/>
      <dgm:spPr/>
    </dgm:pt>
    <dgm:pt modelId="{39A8750E-636D-4392-8FFD-F652CCDEC085}" type="pres">
      <dgm:prSet presAssocID="{4A3AA8AB-42F2-42E9-88E9-9F777DBD7B06}" presName="comp" presStyleCnt="0"/>
      <dgm:spPr/>
    </dgm:pt>
    <dgm:pt modelId="{4042E25F-B481-499C-A374-D9389AF5171B}" type="pres">
      <dgm:prSet presAssocID="{4A3AA8AB-42F2-42E9-88E9-9F777DBD7B06}" presName="box" presStyleLbl="node1" presStyleIdx="4" presStyleCnt="5"/>
      <dgm:spPr/>
    </dgm:pt>
    <dgm:pt modelId="{E856BD99-8AC7-4F27-AB2D-0D68F88833D1}" type="pres">
      <dgm:prSet presAssocID="{4A3AA8AB-42F2-42E9-88E9-9F777DBD7B06}" presName="img" presStyleLbl="fgImgPlace1" presStyleIdx="4" presStyleCnt="5"/>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0882742E-DE02-4EC1-8D3B-EA9391A90956}" type="pres">
      <dgm:prSet presAssocID="{4A3AA8AB-42F2-42E9-88E9-9F777DBD7B06}" presName="text" presStyleLbl="node1" presStyleIdx="4" presStyleCnt="5">
        <dgm:presLayoutVars>
          <dgm:bulletEnabled val="1"/>
        </dgm:presLayoutVars>
      </dgm:prSet>
      <dgm:spPr/>
    </dgm:pt>
  </dgm:ptLst>
  <dgm:cxnLst>
    <dgm:cxn modelId="{E0D0C70B-F140-41DC-8818-2272FD88472A}" type="presOf" srcId="{B214319D-9526-4929-8470-A729DE4A7E4F}" destId="{B3F7E5D8-3D07-4C6A-A272-833FDB9A9BC2}" srcOrd="0" destOrd="0" presId="urn:microsoft.com/office/officeart/2005/8/layout/vList4"/>
    <dgm:cxn modelId="{A1F9470F-FE76-4053-A0EA-2EDEE0A7B996}" type="presOf" srcId="{7EDD9EA1-948D-4845-8E77-5F6A9856F474}" destId="{58A21865-1B5A-49D8-9774-5F4AD69CAE08}" srcOrd="0" destOrd="0" presId="urn:microsoft.com/office/officeart/2005/8/layout/vList4"/>
    <dgm:cxn modelId="{A5057045-DBAC-414F-8061-60CD3593E760}" srcId="{B214319D-9526-4929-8470-A729DE4A7E4F}" destId="{B65F39DB-4C48-41AF-8DDA-214CAFB8E025}" srcOrd="2" destOrd="0" parTransId="{FDA0FB9D-2CF2-474E-8328-4A6EEBB27418}" sibTransId="{2B949863-3F98-4131-9473-8E51284975C0}"/>
    <dgm:cxn modelId="{66E2DE6C-6827-4904-9B70-7D8753007C44}" type="presOf" srcId="{7EDD9EA1-948D-4845-8E77-5F6A9856F474}" destId="{8323FC5B-DFB7-45D1-BAAF-31718B23789E}" srcOrd="1" destOrd="0" presId="urn:microsoft.com/office/officeart/2005/8/layout/vList4"/>
    <dgm:cxn modelId="{0FF4FF6D-EFAB-4DD5-8D4F-19469CACBD3C}" type="presOf" srcId="{4A3AA8AB-42F2-42E9-88E9-9F777DBD7B06}" destId="{0882742E-DE02-4EC1-8D3B-EA9391A90956}" srcOrd="1" destOrd="0" presId="urn:microsoft.com/office/officeart/2005/8/layout/vList4"/>
    <dgm:cxn modelId="{47350059-98F8-446E-93A1-0CE2295B9A20}" type="presOf" srcId="{4A3AA8AB-42F2-42E9-88E9-9F777DBD7B06}" destId="{4042E25F-B481-499C-A374-D9389AF5171B}" srcOrd="0" destOrd="0" presId="urn:microsoft.com/office/officeart/2005/8/layout/vList4"/>
    <dgm:cxn modelId="{EAD0BF7F-A420-4911-97CD-D349AAFFF1E3}" type="presOf" srcId="{7AACD464-9DE5-48AF-B78D-01FB8E1046C9}" destId="{A51F2D42-3A05-4E89-9D5E-43D39A2EFA5E}" srcOrd="0" destOrd="0" presId="urn:microsoft.com/office/officeart/2005/8/layout/vList4"/>
    <dgm:cxn modelId="{5DDFAB87-FEC2-4449-A7B3-DAE6B8C7CD95}" type="presOf" srcId="{7AACD464-9DE5-48AF-B78D-01FB8E1046C9}" destId="{B025B656-AFA7-41C8-B9B6-9FBFC26439F8}" srcOrd="1" destOrd="0" presId="urn:microsoft.com/office/officeart/2005/8/layout/vList4"/>
    <dgm:cxn modelId="{414CB28C-B562-4D1D-BD4F-BAF1CAC24441}" srcId="{B214319D-9526-4929-8470-A729DE4A7E4F}" destId="{7EDD9EA1-948D-4845-8E77-5F6A9856F474}" srcOrd="0" destOrd="0" parTransId="{3B0B7854-BB56-4852-B24F-3D4DF672BB0D}" sibTransId="{B56B374B-48A2-4959-8F23-D974BAE0D4F1}"/>
    <dgm:cxn modelId="{39993191-7DAE-4C7C-A4B6-EDBF5A512C5D}" type="presOf" srcId="{B65F39DB-4C48-41AF-8DDA-214CAFB8E025}" destId="{9AE5F67C-1407-402A-9C9F-4D07127FD9F0}" srcOrd="1" destOrd="0" presId="urn:microsoft.com/office/officeart/2005/8/layout/vList4"/>
    <dgm:cxn modelId="{8DE3BCA9-DCAA-4C00-AF74-174E3219C051}" type="presOf" srcId="{B65F39DB-4C48-41AF-8DDA-214CAFB8E025}" destId="{8B70B3D1-AE8A-4195-91D7-6C3C62AE8F4D}" srcOrd="0" destOrd="0" presId="urn:microsoft.com/office/officeart/2005/8/layout/vList4"/>
    <dgm:cxn modelId="{FB85A0D5-FCED-4E71-87ED-001942BC2015}" srcId="{B214319D-9526-4929-8470-A729DE4A7E4F}" destId="{4A3AA8AB-42F2-42E9-88E9-9F777DBD7B06}" srcOrd="4" destOrd="0" parTransId="{E63DEC74-554D-4A4D-A36B-96F09241DCA9}" sibTransId="{F7C509BC-59B2-4E31-B476-11EB6F777CCC}"/>
    <dgm:cxn modelId="{2C9286DC-3790-433A-B5A5-3A6A7504676B}" type="presOf" srcId="{DE8A739D-EAEF-4E8A-8B4C-B5073DC23B86}" destId="{04E8D4B9-7D4E-4D18-8694-1FA133A15584}" srcOrd="0" destOrd="0" presId="urn:microsoft.com/office/officeart/2005/8/layout/vList4"/>
    <dgm:cxn modelId="{C2640ADD-0091-458B-99A3-C1BA936D5644}" type="presOf" srcId="{DE8A739D-EAEF-4E8A-8B4C-B5073DC23B86}" destId="{1945FE71-018D-461E-A2CC-3D5B8B02EE84}" srcOrd="1" destOrd="0" presId="urn:microsoft.com/office/officeart/2005/8/layout/vList4"/>
    <dgm:cxn modelId="{09CEFCF1-B773-4D03-97D6-908A28947925}" srcId="{B214319D-9526-4929-8470-A729DE4A7E4F}" destId="{7AACD464-9DE5-48AF-B78D-01FB8E1046C9}" srcOrd="1" destOrd="0" parTransId="{2ECA43A8-72B4-4982-8AE2-F92BE8FFB615}" sibTransId="{94FED0D1-7914-47EF-89A2-555363294DE1}"/>
    <dgm:cxn modelId="{94B616F6-5562-495C-A827-3A9AE046AD1A}" srcId="{B214319D-9526-4929-8470-A729DE4A7E4F}" destId="{DE8A739D-EAEF-4E8A-8B4C-B5073DC23B86}" srcOrd="3" destOrd="0" parTransId="{C283D9C2-AEDC-4F2A-ADC6-D612D82D5C6A}" sibTransId="{19DE3847-FC65-409A-B9D9-4226FB885CFF}"/>
    <dgm:cxn modelId="{032344CB-897F-4C18-A499-30A986AF584E}" type="presParOf" srcId="{B3F7E5D8-3D07-4C6A-A272-833FDB9A9BC2}" destId="{A6913854-1C57-4AF6-9FF0-0EB1C3A7872D}" srcOrd="0" destOrd="0" presId="urn:microsoft.com/office/officeart/2005/8/layout/vList4"/>
    <dgm:cxn modelId="{E16B0B7F-C455-4988-86BD-E283AD3ABFF8}" type="presParOf" srcId="{A6913854-1C57-4AF6-9FF0-0EB1C3A7872D}" destId="{58A21865-1B5A-49D8-9774-5F4AD69CAE08}" srcOrd="0" destOrd="0" presId="urn:microsoft.com/office/officeart/2005/8/layout/vList4"/>
    <dgm:cxn modelId="{3D1D0EDD-E1DA-4E81-ACBB-7FBDAEE3B77B}" type="presParOf" srcId="{A6913854-1C57-4AF6-9FF0-0EB1C3A7872D}" destId="{D14CF00F-3390-4762-AA35-A0F8B39C9ED0}" srcOrd="1" destOrd="0" presId="urn:microsoft.com/office/officeart/2005/8/layout/vList4"/>
    <dgm:cxn modelId="{A8736177-6C98-4EF4-BF3D-D11B6045A33C}" type="presParOf" srcId="{A6913854-1C57-4AF6-9FF0-0EB1C3A7872D}" destId="{8323FC5B-DFB7-45D1-BAAF-31718B23789E}" srcOrd="2" destOrd="0" presId="urn:microsoft.com/office/officeart/2005/8/layout/vList4"/>
    <dgm:cxn modelId="{6CE33D19-68FB-4537-A05D-A3DAAE0F1861}" type="presParOf" srcId="{B3F7E5D8-3D07-4C6A-A272-833FDB9A9BC2}" destId="{0CF8CC36-6384-4EB2-AFB8-010A9D5EFCC3}" srcOrd="1" destOrd="0" presId="urn:microsoft.com/office/officeart/2005/8/layout/vList4"/>
    <dgm:cxn modelId="{5D285C35-778D-4AC2-AA8F-A607BFE2981C}" type="presParOf" srcId="{B3F7E5D8-3D07-4C6A-A272-833FDB9A9BC2}" destId="{D79E8C0F-3423-4E00-9B0E-40BD26FFF8E7}" srcOrd="2" destOrd="0" presId="urn:microsoft.com/office/officeart/2005/8/layout/vList4"/>
    <dgm:cxn modelId="{D75EA83A-5EBF-495A-AB6C-847E08A9F19D}" type="presParOf" srcId="{D79E8C0F-3423-4E00-9B0E-40BD26FFF8E7}" destId="{A51F2D42-3A05-4E89-9D5E-43D39A2EFA5E}" srcOrd="0" destOrd="0" presId="urn:microsoft.com/office/officeart/2005/8/layout/vList4"/>
    <dgm:cxn modelId="{4F64CC85-E781-4918-BBF2-8FAC63651A2B}" type="presParOf" srcId="{D79E8C0F-3423-4E00-9B0E-40BD26FFF8E7}" destId="{4F9F3A41-0D39-4B6F-A6EE-107A802888D0}" srcOrd="1" destOrd="0" presId="urn:microsoft.com/office/officeart/2005/8/layout/vList4"/>
    <dgm:cxn modelId="{7F8BD5D4-D416-43C6-9E1E-BC9011A40649}" type="presParOf" srcId="{D79E8C0F-3423-4E00-9B0E-40BD26FFF8E7}" destId="{B025B656-AFA7-41C8-B9B6-9FBFC26439F8}" srcOrd="2" destOrd="0" presId="urn:microsoft.com/office/officeart/2005/8/layout/vList4"/>
    <dgm:cxn modelId="{695F1C19-1AFE-4D43-A13D-6EF6CC780577}" type="presParOf" srcId="{B3F7E5D8-3D07-4C6A-A272-833FDB9A9BC2}" destId="{9D76A517-57A1-4C7C-A8DC-B60B683FA554}" srcOrd="3" destOrd="0" presId="urn:microsoft.com/office/officeart/2005/8/layout/vList4"/>
    <dgm:cxn modelId="{E2AC76F6-9B9E-4BD5-996F-1DCC3219019E}" type="presParOf" srcId="{B3F7E5D8-3D07-4C6A-A272-833FDB9A9BC2}" destId="{C548F3DC-6E9D-4647-BBB5-1C131C886CA2}" srcOrd="4" destOrd="0" presId="urn:microsoft.com/office/officeart/2005/8/layout/vList4"/>
    <dgm:cxn modelId="{5AEDC1D3-3A55-4C22-A074-33820804D1E8}" type="presParOf" srcId="{C548F3DC-6E9D-4647-BBB5-1C131C886CA2}" destId="{8B70B3D1-AE8A-4195-91D7-6C3C62AE8F4D}" srcOrd="0" destOrd="0" presId="urn:microsoft.com/office/officeart/2005/8/layout/vList4"/>
    <dgm:cxn modelId="{9912736A-14DE-41B1-8F78-67C1EACFE91E}" type="presParOf" srcId="{C548F3DC-6E9D-4647-BBB5-1C131C886CA2}" destId="{7456D02E-7E81-4C77-B09F-509B6260DEA0}" srcOrd="1" destOrd="0" presId="urn:microsoft.com/office/officeart/2005/8/layout/vList4"/>
    <dgm:cxn modelId="{9D6C3B89-4A44-43AF-8700-E373A1D71B91}" type="presParOf" srcId="{C548F3DC-6E9D-4647-BBB5-1C131C886CA2}" destId="{9AE5F67C-1407-402A-9C9F-4D07127FD9F0}" srcOrd="2" destOrd="0" presId="urn:microsoft.com/office/officeart/2005/8/layout/vList4"/>
    <dgm:cxn modelId="{D7910DB1-7790-4814-B74C-B6DD26A0E236}" type="presParOf" srcId="{B3F7E5D8-3D07-4C6A-A272-833FDB9A9BC2}" destId="{AF268E29-E738-4B5F-95C9-E4275E81158A}" srcOrd="5" destOrd="0" presId="urn:microsoft.com/office/officeart/2005/8/layout/vList4"/>
    <dgm:cxn modelId="{F374D65D-B2DA-454B-B32B-6F3C3F5F346B}" type="presParOf" srcId="{B3F7E5D8-3D07-4C6A-A272-833FDB9A9BC2}" destId="{F0E3D483-5B93-4283-8BF7-6FA6C875876B}" srcOrd="6" destOrd="0" presId="urn:microsoft.com/office/officeart/2005/8/layout/vList4"/>
    <dgm:cxn modelId="{A23274BE-17B6-41A6-BBED-8F08F519C31A}" type="presParOf" srcId="{F0E3D483-5B93-4283-8BF7-6FA6C875876B}" destId="{04E8D4B9-7D4E-4D18-8694-1FA133A15584}" srcOrd="0" destOrd="0" presId="urn:microsoft.com/office/officeart/2005/8/layout/vList4"/>
    <dgm:cxn modelId="{785E2B1F-374D-4E15-BC15-BC90DA4A8077}" type="presParOf" srcId="{F0E3D483-5B93-4283-8BF7-6FA6C875876B}" destId="{58F2C426-1D75-43FF-A3AB-B0B6D2BA0802}" srcOrd="1" destOrd="0" presId="urn:microsoft.com/office/officeart/2005/8/layout/vList4"/>
    <dgm:cxn modelId="{8F98B9FF-D038-4DE3-A92B-D4EF6A540DDF}" type="presParOf" srcId="{F0E3D483-5B93-4283-8BF7-6FA6C875876B}" destId="{1945FE71-018D-461E-A2CC-3D5B8B02EE84}" srcOrd="2" destOrd="0" presId="urn:microsoft.com/office/officeart/2005/8/layout/vList4"/>
    <dgm:cxn modelId="{5E320094-0B0B-4BEA-AB40-078848C2B297}" type="presParOf" srcId="{B3F7E5D8-3D07-4C6A-A272-833FDB9A9BC2}" destId="{AEBE9E26-989D-44CE-8DEC-97C402B17DEF}" srcOrd="7" destOrd="0" presId="urn:microsoft.com/office/officeart/2005/8/layout/vList4"/>
    <dgm:cxn modelId="{E3346B98-A8E1-4F6F-99EE-4EF024DA2E49}" type="presParOf" srcId="{B3F7E5D8-3D07-4C6A-A272-833FDB9A9BC2}" destId="{39A8750E-636D-4392-8FFD-F652CCDEC085}" srcOrd="8" destOrd="0" presId="urn:microsoft.com/office/officeart/2005/8/layout/vList4"/>
    <dgm:cxn modelId="{7EB08F6F-63A1-4E31-9193-5758D15883FA}" type="presParOf" srcId="{39A8750E-636D-4392-8FFD-F652CCDEC085}" destId="{4042E25F-B481-499C-A374-D9389AF5171B}" srcOrd="0" destOrd="0" presId="urn:microsoft.com/office/officeart/2005/8/layout/vList4"/>
    <dgm:cxn modelId="{F35E40B9-1E4D-4CB1-B6E0-DC22885D92E6}" type="presParOf" srcId="{39A8750E-636D-4392-8FFD-F652CCDEC085}" destId="{E856BD99-8AC7-4F27-AB2D-0D68F88833D1}" srcOrd="1" destOrd="0" presId="urn:microsoft.com/office/officeart/2005/8/layout/vList4"/>
    <dgm:cxn modelId="{BA678AAC-D60A-4A40-90F8-B455C9178BA9}" type="presParOf" srcId="{39A8750E-636D-4392-8FFD-F652CCDEC085}" destId="{0882742E-DE02-4EC1-8D3B-EA9391A9095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D6D4B8-7863-46C5-ADD0-9F0B19FC5F1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de-AT"/>
        </a:p>
      </dgm:t>
    </dgm:pt>
    <dgm:pt modelId="{9DEBBD21-8F7D-4C79-8732-D95059D9872F}">
      <dgm:prSet phldrT="[Text]" custT="1"/>
      <dgm:spPr>
        <a:solidFill>
          <a:srgbClr val="3F6031"/>
        </a:solidFill>
      </dgm:spPr>
      <dgm:t>
        <a:bodyPr/>
        <a:lstStyle/>
        <a:p>
          <a:r>
            <a:rPr lang="en-GB" sz="3200" b="1" noProof="0" dirty="0"/>
            <a:t>Modules</a:t>
          </a:r>
        </a:p>
        <a:p>
          <a:r>
            <a:rPr lang="en-GB" sz="2000" noProof="0" dirty="0"/>
            <a:t>5 key modules</a:t>
          </a:r>
        </a:p>
      </dgm:t>
    </dgm:pt>
    <dgm:pt modelId="{76EC4E57-F29C-4D26-BE2E-9B8CF9214954}" type="parTrans" cxnId="{9AC4D555-9588-4C64-A975-B4F18653B93D}">
      <dgm:prSet/>
      <dgm:spPr/>
      <dgm:t>
        <a:bodyPr/>
        <a:lstStyle/>
        <a:p>
          <a:endParaRPr lang="de-AT"/>
        </a:p>
      </dgm:t>
    </dgm:pt>
    <dgm:pt modelId="{FB458C4A-04B4-4F6C-9B20-24451F8F3FBF}" type="sibTrans" cxnId="{9AC4D555-9588-4C64-A975-B4F18653B93D}">
      <dgm:prSet/>
      <dgm:spPr/>
      <dgm:t>
        <a:bodyPr/>
        <a:lstStyle/>
        <a:p>
          <a:endParaRPr lang="de-AT"/>
        </a:p>
      </dgm:t>
    </dgm:pt>
    <dgm:pt modelId="{0F231B10-B826-4892-9CBD-DC613CC2E53E}">
      <dgm:prSet phldrT="[Text]" custT="1"/>
      <dgm:spPr>
        <a:solidFill>
          <a:srgbClr val="3F6031"/>
        </a:solidFill>
      </dgm:spPr>
      <dgm:t>
        <a:bodyPr/>
        <a:lstStyle/>
        <a:p>
          <a:pPr marL="0" lvl="0" indent="0" algn="ctr" defTabSz="1422400">
            <a:lnSpc>
              <a:spcPct val="90000"/>
            </a:lnSpc>
            <a:spcBef>
              <a:spcPct val="0"/>
            </a:spcBef>
            <a:spcAft>
              <a:spcPct val="35000"/>
            </a:spcAft>
            <a:buNone/>
          </a:pPr>
          <a:r>
            <a:rPr lang="en-GB" sz="2800" b="1" kern="1200" noProof="0" dirty="0">
              <a:solidFill>
                <a:prstClr val="white"/>
              </a:solidFill>
              <a:latin typeface="Aptos" panose="02110004020202020204"/>
              <a:ea typeface="+mn-ea"/>
              <a:cs typeface="+mn-cs"/>
            </a:rPr>
            <a:t>Units</a:t>
          </a:r>
        </a:p>
        <a:p>
          <a:pPr marL="0" lvl="0" algn="ctr" defTabSz="711200">
            <a:lnSpc>
              <a:spcPct val="90000"/>
            </a:lnSpc>
            <a:spcBef>
              <a:spcPct val="0"/>
            </a:spcBef>
            <a:spcAft>
              <a:spcPct val="35000"/>
            </a:spcAft>
            <a:buNone/>
          </a:pPr>
          <a:r>
            <a:rPr lang="en-GB" sz="1400" kern="1200" noProof="0" dirty="0"/>
            <a:t> </a:t>
          </a:r>
          <a:r>
            <a:rPr lang="en-GB" sz="1600" kern="1200" noProof="0" dirty="0"/>
            <a:t>Building blocks of lessons, organised to be mutually connected and  jointly representing  the lesson topic </a:t>
          </a:r>
          <a:endParaRPr lang="en-GB" sz="1400" kern="1200" noProof="0" dirty="0"/>
        </a:p>
      </dgm:t>
    </dgm:pt>
    <dgm:pt modelId="{24C458B0-9D19-4690-A439-52387551381A}" type="parTrans" cxnId="{22E6EFBA-E4F9-457E-868D-80564E97A8D2}">
      <dgm:prSet/>
      <dgm:spPr/>
      <dgm:t>
        <a:bodyPr/>
        <a:lstStyle/>
        <a:p>
          <a:endParaRPr lang="de-AT"/>
        </a:p>
      </dgm:t>
    </dgm:pt>
    <dgm:pt modelId="{C154CA20-9374-49C1-9BFE-825CEE2A1EEA}" type="sibTrans" cxnId="{22E6EFBA-E4F9-457E-868D-80564E97A8D2}">
      <dgm:prSet/>
      <dgm:spPr/>
      <dgm:t>
        <a:bodyPr/>
        <a:lstStyle/>
        <a:p>
          <a:endParaRPr lang="de-AT"/>
        </a:p>
      </dgm:t>
    </dgm:pt>
    <dgm:pt modelId="{E5A5FFD1-93E3-4790-B1BC-B2E8000E9F8F}">
      <dgm:prSet phldrT="[Text]" custT="1"/>
      <dgm:spPr>
        <a:solidFill>
          <a:srgbClr val="3F6031"/>
        </a:solidFill>
      </dgm:spPr>
      <dgm:t>
        <a:bodyPr/>
        <a:lstStyle/>
        <a:p>
          <a:pPr marL="0" lvl="0" indent="0" algn="ctr" defTabSz="1422400">
            <a:lnSpc>
              <a:spcPct val="90000"/>
            </a:lnSpc>
            <a:spcBef>
              <a:spcPct val="0"/>
            </a:spcBef>
            <a:spcAft>
              <a:spcPct val="35000"/>
            </a:spcAft>
            <a:buNone/>
          </a:pPr>
          <a:r>
            <a:rPr lang="en-GB" sz="2400" b="1" kern="1200" noProof="0" dirty="0">
              <a:solidFill>
                <a:prstClr val="white"/>
              </a:solidFill>
              <a:latin typeface="Aptos" panose="02110004020202020204"/>
              <a:ea typeface="+mn-ea"/>
              <a:cs typeface="+mn-cs"/>
            </a:rPr>
            <a:t>Components</a:t>
          </a:r>
        </a:p>
        <a:p>
          <a:pPr marL="0" lvl="0" algn="ctr" defTabSz="711200">
            <a:lnSpc>
              <a:spcPct val="90000"/>
            </a:lnSpc>
            <a:spcBef>
              <a:spcPct val="0"/>
            </a:spcBef>
            <a:spcAft>
              <a:spcPct val="35000"/>
            </a:spcAft>
            <a:buNone/>
          </a:pPr>
          <a:r>
            <a:rPr lang="en-GB" sz="1400" kern="1200" noProof="0" dirty="0"/>
            <a:t> </a:t>
          </a:r>
          <a:r>
            <a:rPr lang="en-GB" sz="1600" kern="1200" noProof="0" dirty="0"/>
            <a:t>Building blocks of lessons, organised to be mutually connected and jointly representing the lesson topic </a:t>
          </a:r>
        </a:p>
      </dgm:t>
    </dgm:pt>
    <dgm:pt modelId="{96B4036A-F484-418B-8DC1-B680C1036A4A}" type="parTrans" cxnId="{DAF8CCA1-318C-4411-8FA4-B65EC19094CA}">
      <dgm:prSet/>
      <dgm:spPr/>
      <dgm:t>
        <a:bodyPr/>
        <a:lstStyle/>
        <a:p>
          <a:endParaRPr lang="de-AT"/>
        </a:p>
      </dgm:t>
    </dgm:pt>
    <dgm:pt modelId="{26D96EC6-87FA-4B2B-99F9-AA57848B32C3}" type="sibTrans" cxnId="{DAF8CCA1-318C-4411-8FA4-B65EC19094CA}">
      <dgm:prSet/>
      <dgm:spPr/>
      <dgm:t>
        <a:bodyPr/>
        <a:lstStyle/>
        <a:p>
          <a:endParaRPr lang="de-AT"/>
        </a:p>
      </dgm:t>
    </dgm:pt>
    <dgm:pt modelId="{446F78AC-48F9-4404-A846-C810FCA0C7E8}">
      <dgm:prSet phldrT="[Text]" custT="1"/>
      <dgm:spPr>
        <a:solidFill>
          <a:srgbClr val="3F6031"/>
        </a:solidFill>
      </dgm:spPr>
      <dgm:t>
        <a:bodyPr/>
        <a:lstStyle/>
        <a:p>
          <a:pPr marL="0" lvl="0" indent="0" algn="ctr" defTabSz="1422400">
            <a:lnSpc>
              <a:spcPct val="90000"/>
            </a:lnSpc>
            <a:spcBef>
              <a:spcPct val="0"/>
            </a:spcBef>
            <a:spcAft>
              <a:spcPct val="35000"/>
            </a:spcAft>
            <a:buNone/>
          </a:pPr>
          <a:r>
            <a:rPr lang="en-GB" sz="3200" b="1" kern="1200" noProof="0" dirty="0">
              <a:solidFill>
                <a:prstClr val="white"/>
              </a:solidFill>
              <a:latin typeface="Aptos" panose="02110004020202020204"/>
              <a:ea typeface="+mn-ea"/>
              <a:cs typeface="+mn-cs"/>
            </a:rPr>
            <a:t>Lessons</a:t>
          </a:r>
        </a:p>
        <a:p>
          <a:pPr marL="0" lvl="0" algn="ctr" defTabSz="711200">
            <a:lnSpc>
              <a:spcPct val="90000"/>
            </a:lnSpc>
            <a:spcBef>
              <a:spcPct val="0"/>
            </a:spcBef>
            <a:spcAft>
              <a:spcPct val="35000"/>
            </a:spcAft>
            <a:buNone/>
          </a:pPr>
          <a:r>
            <a:rPr lang="en-GB" sz="1800" kern="1200" noProof="0" dirty="0"/>
            <a:t>Each module has </a:t>
          </a:r>
          <a:br>
            <a:rPr lang="en-GB" sz="1800" kern="1200" noProof="0" dirty="0"/>
          </a:br>
          <a:r>
            <a:rPr lang="en-GB" sz="1800" kern="1200" noProof="0" dirty="0"/>
            <a:t>7 – 8 lessons oriented on particular topics </a:t>
          </a:r>
        </a:p>
      </dgm:t>
    </dgm:pt>
    <dgm:pt modelId="{5972B013-A00F-40FE-BCA6-C12769B22FB4}" type="sibTrans" cxnId="{0BA70B80-7FED-46B3-8514-B1B6A340E556}">
      <dgm:prSet/>
      <dgm:spPr/>
      <dgm:t>
        <a:bodyPr/>
        <a:lstStyle/>
        <a:p>
          <a:endParaRPr lang="de-AT"/>
        </a:p>
      </dgm:t>
    </dgm:pt>
    <dgm:pt modelId="{1B619F68-80BC-4EFF-B4C6-DF9905AC37B4}" type="parTrans" cxnId="{0BA70B80-7FED-46B3-8514-B1B6A340E556}">
      <dgm:prSet/>
      <dgm:spPr/>
      <dgm:t>
        <a:bodyPr/>
        <a:lstStyle/>
        <a:p>
          <a:endParaRPr lang="de-AT"/>
        </a:p>
      </dgm:t>
    </dgm:pt>
    <dgm:pt modelId="{F820BAF9-F0D1-4046-9A92-30DE60B8C0C2}" type="pres">
      <dgm:prSet presAssocID="{9AD6D4B8-7863-46C5-ADD0-9F0B19FC5F1F}" presName="CompostProcess" presStyleCnt="0">
        <dgm:presLayoutVars>
          <dgm:dir/>
          <dgm:resizeHandles val="exact"/>
        </dgm:presLayoutVars>
      </dgm:prSet>
      <dgm:spPr/>
    </dgm:pt>
    <dgm:pt modelId="{EF215A76-F20A-4DDC-8613-C0D917A2DDBF}" type="pres">
      <dgm:prSet presAssocID="{9AD6D4B8-7863-46C5-ADD0-9F0B19FC5F1F}" presName="arrow" presStyleLbl="bgShp" presStyleIdx="0" presStyleCnt="1"/>
      <dgm:spPr>
        <a:solidFill>
          <a:srgbClr val="EAF1DD"/>
        </a:solidFill>
      </dgm:spPr>
    </dgm:pt>
    <dgm:pt modelId="{CD73996D-BABF-429F-B00C-22301CEF24A7}" type="pres">
      <dgm:prSet presAssocID="{9AD6D4B8-7863-46C5-ADD0-9F0B19FC5F1F}" presName="linearProcess" presStyleCnt="0"/>
      <dgm:spPr/>
    </dgm:pt>
    <dgm:pt modelId="{C556FA26-6E66-42A5-BCA7-58EBF9619A6F}" type="pres">
      <dgm:prSet presAssocID="{9DEBBD21-8F7D-4C79-8732-D95059D9872F}" presName="textNode" presStyleLbl="node1" presStyleIdx="0" presStyleCnt="4">
        <dgm:presLayoutVars>
          <dgm:bulletEnabled val="1"/>
        </dgm:presLayoutVars>
      </dgm:prSet>
      <dgm:spPr/>
    </dgm:pt>
    <dgm:pt modelId="{0CBB6AE0-C9DC-4A88-AD79-49888F399F8D}" type="pres">
      <dgm:prSet presAssocID="{FB458C4A-04B4-4F6C-9B20-24451F8F3FBF}" presName="sibTrans" presStyleCnt="0"/>
      <dgm:spPr/>
    </dgm:pt>
    <dgm:pt modelId="{643D8843-5DEE-455E-95E9-B0E05275A6E8}" type="pres">
      <dgm:prSet presAssocID="{446F78AC-48F9-4404-A846-C810FCA0C7E8}" presName="textNode" presStyleLbl="node1" presStyleIdx="1" presStyleCnt="4">
        <dgm:presLayoutVars>
          <dgm:bulletEnabled val="1"/>
        </dgm:presLayoutVars>
      </dgm:prSet>
      <dgm:spPr/>
    </dgm:pt>
    <dgm:pt modelId="{984C3513-6A84-487B-8D25-3BDBEDD3004E}" type="pres">
      <dgm:prSet presAssocID="{5972B013-A00F-40FE-BCA6-C12769B22FB4}" presName="sibTrans" presStyleCnt="0"/>
      <dgm:spPr/>
    </dgm:pt>
    <dgm:pt modelId="{34589B4E-9DCE-4CEC-9CDB-2CC24CE4655B}" type="pres">
      <dgm:prSet presAssocID="{0F231B10-B826-4892-9CBD-DC613CC2E53E}" presName="textNode" presStyleLbl="node1" presStyleIdx="2" presStyleCnt="4">
        <dgm:presLayoutVars>
          <dgm:bulletEnabled val="1"/>
        </dgm:presLayoutVars>
      </dgm:prSet>
      <dgm:spPr/>
    </dgm:pt>
    <dgm:pt modelId="{DB3FB9BB-5E2D-4232-8C49-49A965DDF6AF}" type="pres">
      <dgm:prSet presAssocID="{C154CA20-9374-49C1-9BFE-825CEE2A1EEA}" presName="sibTrans" presStyleCnt="0"/>
      <dgm:spPr/>
    </dgm:pt>
    <dgm:pt modelId="{0B1735EB-66B4-4B6E-9BBC-5D8A8FA3E00E}" type="pres">
      <dgm:prSet presAssocID="{E5A5FFD1-93E3-4790-B1BC-B2E8000E9F8F}" presName="textNode" presStyleLbl="node1" presStyleIdx="3" presStyleCnt="4">
        <dgm:presLayoutVars>
          <dgm:bulletEnabled val="1"/>
        </dgm:presLayoutVars>
      </dgm:prSet>
      <dgm:spPr/>
    </dgm:pt>
  </dgm:ptLst>
  <dgm:cxnLst>
    <dgm:cxn modelId="{203D6725-B748-496F-932F-F2B249013766}" type="presOf" srcId="{446F78AC-48F9-4404-A846-C810FCA0C7E8}" destId="{643D8843-5DEE-455E-95E9-B0E05275A6E8}" srcOrd="0" destOrd="0" presId="urn:microsoft.com/office/officeart/2005/8/layout/hProcess9"/>
    <dgm:cxn modelId="{C3D95840-5C2C-41C5-B9C9-B55D014B0C7C}" type="presOf" srcId="{0F231B10-B826-4892-9CBD-DC613CC2E53E}" destId="{34589B4E-9DCE-4CEC-9CDB-2CC24CE4655B}" srcOrd="0" destOrd="0" presId="urn:microsoft.com/office/officeart/2005/8/layout/hProcess9"/>
    <dgm:cxn modelId="{D866B948-EF52-4F61-A899-8E8CB44EF228}" type="presOf" srcId="{E5A5FFD1-93E3-4790-B1BC-B2E8000E9F8F}" destId="{0B1735EB-66B4-4B6E-9BBC-5D8A8FA3E00E}" srcOrd="0" destOrd="0" presId="urn:microsoft.com/office/officeart/2005/8/layout/hProcess9"/>
    <dgm:cxn modelId="{B937076B-102D-44AA-B9C7-6CFD561640B5}" type="presOf" srcId="{9DEBBD21-8F7D-4C79-8732-D95059D9872F}" destId="{C556FA26-6E66-42A5-BCA7-58EBF9619A6F}" srcOrd="0" destOrd="0" presId="urn:microsoft.com/office/officeart/2005/8/layout/hProcess9"/>
    <dgm:cxn modelId="{9AC4D555-9588-4C64-A975-B4F18653B93D}" srcId="{9AD6D4B8-7863-46C5-ADD0-9F0B19FC5F1F}" destId="{9DEBBD21-8F7D-4C79-8732-D95059D9872F}" srcOrd="0" destOrd="0" parTransId="{76EC4E57-F29C-4D26-BE2E-9B8CF9214954}" sibTransId="{FB458C4A-04B4-4F6C-9B20-24451F8F3FBF}"/>
    <dgm:cxn modelId="{0BA70B80-7FED-46B3-8514-B1B6A340E556}" srcId="{9AD6D4B8-7863-46C5-ADD0-9F0B19FC5F1F}" destId="{446F78AC-48F9-4404-A846-C810FCA0C7E8}" srcOrd="1" destOrd="0" parTransId="{1B619F68-80BC-4EFF-B4C6-DF9905AC37B4}" sibTransId="{5972B013-A00F-40FE-BCA6-C12769B22FB4}"/>
    <dgm:cxn modelId="{E3B97182-A4A8-4C2C-A570-0549852CF4DC}" type="presOf" srcId="{9AD6D4B8-7863-46C5-ADD0-9F0B19FC5F1F}" destId="{F820BAF9-F0D1-4046-9A92-30DE60B8C0C2}" srcOrd="0" destOrd="0" presId="urn:microsoft.com/office/officeart/2005/8/layout/hProcess9"/>
    <dgm:cxn modelId="{DAF8CCA1-318C-4411-8FA4-B65EC19094CA}" srcId="{9AD6D4B8-7863-46C5-ADD0-9F0B19FC5F1F}" destId="{E5A5FFD1-93E3-4790-B1BC-B2E8000E9F8F}" srcOrd="3" destOrd="0" parTransId="{96B4036A-F484-418B-8DC1-B680C1036A4A}" sibTransId="{26D96EC6-87FA-4B2B-99F9-AA57848B32C3}"/>
    <dgm:cxn modelId="{22E6EFBA-E4F9-457E-868D-80564E97A8D2}" srcId="{9AD6D4B8-7863-46C5-ADD0-9F0B19FC5F1F}" destId="{0F231B10-B826-4892-9CBD-DC613CC2E53E}" srcOrd="2" destOrd="0" parTransId="{24C458B0-9D19-4690-A439-52387551381A}" sibTransId="{C154CA20-9374-49C1-9BFE-825CEE2A1EEA}"/>
    <dgm:cxn modelId="{846970CE-B67D-451D-BAE9-4170AE1DC7C3}" type="presParOf" srcId="{F820BAF9-F0D1-4046-9A92-30DE60B8C0C2}" destId="{EF215A76-F20A-4DDC-8613-C0D917A2DDBF}" srcOrd="0" destOrd="0" presId="urn:microsoft.com/office/officeart/2005/8/layout/hProcess9"/>
    <dgm:cxn modelId="{963B909B-9D72-49BD-8378-964451BE8627}" type="presParOf" srcId="{F820BAF9-F0D1-4046-9A92-30DE60B8C0C2}" destId="{CD73996D-BABF-429F-B00C-22301CEF24A7}" srcOrd="1" destOrd="0" presId="urn:microsoft.com/office/officeart/2005/8/layout/hProcess9"/>
    <dgm:cxn modelId="{AE404823-5DF2-4922-A8AF-AA4FA99B03A2}" type="presParOf" srcId="{CD73996D-BABF-429F-B00C-22301CEF24A7}" destId="{C556FA26-6E66-42A5-BCA7-58EBF9619A6F}" srcOrd="0" destOrd="0" presId="urn:microsoft.com/office/officeart/2005/8/layout/hProcess9"/>
    <dgm:cxn modelId="{C0C20169-54BF-4D27-9E59-B80D473897CB}" type="presParOf" srcId="{CD73996D-BABF-429F-B00C-22301CEF24A7}" destId="{0CBB6AE0-C9DC-4A88-AD79-49888F399F8D}" srcOrd="1" destOrd="0" presId="urn:microsoft.com/office/officeart/2005/8/layout/hProcess9"/>
    <dgm:cxn modelId="{58C67682-C184-48FE-807A-DFC6C3E9C84C}" type="presParOf" srcId="{CD73996D-BABF-429F-B00C-22301CEF24A7}" destId="{643D8843-5DEE-455E-95E9-B0E05275A6E8}" srcOrd="2" destOrd="0" presId="urn:microsoft.com/office/officeart/2005/8/layout/hProcess9"/>
    <dgm:cxn modelId="{5589D0F6-56C6-4A1F-B89E-C4DCA83AFB81}" type="presParOf" srcId="{CD73996D-BABF-429F-B00C-22301CEF24A7}" destId="{984C3513-6A84-487B-8D25-3BDBEDD3004E}" srcOrd="3" destOrd="0" presId="urn:microsoft.com/office/officeart/2005/8/layout/hProcess9"/>
    <dgm:cxn modelId="{B40DDAE9-6B71-45E9-8164-65291D1F1CB6}" type="presParOf" srcId="{CD73996D-BABF-429F-B00C-22301CEF24A7}" destId="{34589B4E-9DCE-4CEC-9CDB-2CC24CE4655B}" srcOrd="4" destOrd="0" presId="urn:microsoft.com/office/officeart/2005/8/layout/hProcess9"/>
    <dgm:cxn modelId="{AE4AB275-E6DA-4123-922A-4B0A5376BD10}" type="presParOf" srcId="{CD73996D-BABF-429F-B00C-22301CEF24A7}" destId="{DB3FB9BB-5E2D-4232-8C49-49A965DDF6AF}" srcOrd="5" destOrd="0" presId="urn:microsoft.com/office/officeart/2005/8/layout/hProcess9"/>
    <dgm:cxn modelId="{29FAD906-4D9C-48DC-8B85-5986F68B3C11}" type="presParOf" srcId="{CD73996D-BABF-429F-B00C-22301CEF24A7}" destId="{0B1735EB-66B4-4B6E-9BBC-5D8A8FA3E00E}"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363786-6939-4E7E-BD07-9C008CF51DBE}" type="doc">
      <dgm:prSet loTypeId="urn:microsoft.com/office/officeart/2005/8/layout/cycle2" loCatId="cycle" qsTypeId="urn:microsoft.com/office/officeart/2005/8/quickstyle/simple2" qsCatId="simple" csTypeId="urn:microsoft.com/office/officeart/2005/8/colors/accent3_2" csCatId="accent3" phldr="1"/>
      <dgm:spPr/>
      <dgm:t>
        <a:bodyPr/>
        <a:lstStyle/>
        <a:p>
          <a:endParaRPr lang="de-AT"/>
        </a:p>
      </dgm:t>
    </dgm:pt>
    <dgm:pt modelId="{82837B32-3157-4136-AC99-0224F44511E0}">
      <dgm:prSet phldrT="[Text]" custT="1"/>
      <dgm:spPr/>
      <dgm:t>
        <a:bodyPr/>
        <a:lstStyle/>
        <a:p>
          <a:r>
            <a:rPr lang="en-GB" sz="1600" noProof="0" dirty="0">
              <a:solidFill>
                <a:schemeClr val="tx1"/>
              </a:solidFill>
            </a:rPr>
            <a:t>Invitation  &amp; Partners</a:t>
          </a:r>
        </a:p>
      </dgm:t>
    </dgm:pt>
    <dgm:pt modelId="{6E7B13F2-1A1D-41B8-A442-0391F550AA7A}" type="parTrans" cxnId="{4334D2EB-9272-46DA-A8A1-656A8776440E}">
      <dgm:prSet/>
      <dgm:spPr/>
      <dgm:t>
        <a:bodyPr/>
        <a:lstStyle/>
        <a:p>
          <a:endParaRPr lang="de-AT"/>
        </a:p>
      </dgm:t>
    </dgm:pt>
    <dgm:pt modelId="{1413F651-6EE6-431D-9FBF-C867DC2B10B8}" type="sibTrans" cxnId="{4334D2EB-9272-46DA-A8A1-656A8776440E}">
      <dgm:prSet/>
      <dgm:spPr/>
      <dgm:t>
        <a:bodyPr/>
        <a:lstStyle/>
        <a:p>
          <a:endParaRPr lang="en-GB" noProof="0" dirty="0"/>
        </a:p>
      </dgm:t>
    </dgm:pt>
    <dgm:pt modelId="{B11E88BF-A7AD-4FBF-BFAE-0324DA341E37}">
      <dgm:prSet phldrT="[Text]" custT="1"/>
      <dgm:spPr/>
      <dgm:t>
        <a:bodyPr/>
        <a:lstStyle/>
        <a:p>
          <a:r>
            <a:rPr lang="en-GB" sz="1600" noProof="0" dirty="0">
              <a:solidFill>
                <a:schemeClr val="tx1"/>
              </a:solidFill>
            </a:rPr>
            <a:t>Budget &amp;  Schedule</a:t>
          </a:r>
        </a:p>
      </dgm:t>
    </dgm:pt>
    <dgm:pt modelId="{FCC09AC0-8496-41CC-B0E1-099FDD74534F}" type="parTrans" cxnId="{CC339759-7EF2-40F9-9174-A6752A0DEBFA}">
      <dgm:prSet/>
      <dgm:spPr/>
      <dgm:t>
        <a:bodyPr/>
        <a:lstStyle/>
        <a:p>
          <a:endParaRPr lang="de-AT"/>
        </a:p>
      </dgm:t>
    </dgm:pt>
    <dgm:pt modelId="{16207343-41F9-41F9-9BF0-36FD545E4CED}" type="sibTrans" cxnId="{CC339759-7EF2-40F9-9174-A6752A0DEBFA}">
      <dgm:prSet/>
      <dgm:spPr/>
      <dgm:t>
        <a:bodyPr/>
        <a:lstStyle/>
        <a:p>
          <a:endParaRPr lang="en-GB" noProof="0" dirty="0"/>
        </a:p>
      </dgm:t>
    </dgm:pt>
    <dgm:pt modelId="{05B55A87-DB42-4766-B54C-AC0E25FDADE7}">
      <dgm:prSet phldrT="[Text]" custT="1"/>
      <dgm:spPr/>
      <dgm:t>
        <a:bodyPr/>
        <a:lstStyle/>
        <a:p>
          <a:r>
            <a:rPr lang="en-GB" sz="1600" noProof="0" dirty="0">
              <a:solidFill>
                <a:schemeClr val="tx1"/>
              </a:solidFill>
            </a:rPr>
            <a:t>Concept &amp; </a:t>
          </a:r>
          <a:r>
            <a:rPr lang="en-GB" sz="1200" noProof="0" dirty="0">
              <a:solidFill>
                <a:schemeClr val="tx1"/>
              </a:solidFill>
            </a:rPr>
            <a:t>Development</a:t>
          </a:r>
          <a:endParaRPr lang="en-GB" sz="1600" noProof="0" dirty="0">
            <a:solidFill>
              <a:schemeClr val="tx1"/>
            </a:solidFill>
          </a:endParaRPr>
        </a:p>
      </dgm:t>
    </dgm:pt>
    <dgm:pt modelId="{99E31A41-4E57-4A7A-A037-EFC73A6BB3D6}" type="parTrans" cxnId="{A82631DF-EECB-45BC-85E9-6D35D30D2387}">
      <dgm:prSet/>
      <dgm:spPr/>
      <dgm:t>
        <a:bodyPr/>
        <a:lstStyle/>
        <a:p>
          <a:endParaRPr lang="de-AT"/>
        </a:p>
      </dgm:t>
    </dgm:pt>
    <dgm:pt modelId="{B615F417-13E1-4B59-885D-DEF2135CBF08}" type="sibTrans" cxnId="{A82631DF-EECB-45BC-85E9-6D35D30D2387}">
      <dgm:prSet/>
      <dgm:spPr/>
      <dgm:t>
        <a:bodyPr/>
        <a:lstStyle/>
        <a:p>
          <a:endParaRPr lang="en-GB" noProof="0" dirty="0"/>
        </a:p>
      </dgm:t>
    </dgm:pt>
    <dgm:pt modelId="{2A1BFE50-C7C9-4490-BC0E-D5AE179E919D}">
      <dgm:prSet phldrT="[Text]" custT="1"/>
      <dgm:spPr/>
      <dgm:t>
        <a:bodyPr/>
        <a:lstStyle/>
        <a:p>
          <a:r>
            <a:rPr lang="en-GB" sz="1600" noProof="0" dirty="0">
              <a:solidFill>
                <a:schemeClr val="tx1"/>
              </a:solidFill>
            </a:rPr>
            <a:t>Final Model</a:t>
          </a:r>
        </a:p>
      </dgm:t>
    </dgm:pt>
    <dgm:pt modelId="{4A85C891-FB32-4261-9FA4-BE3C60CF26CB}" type="parTrans" cxnId="{0F13036D-171C-4A80-857C-050D2CC072FF}">
      <dgm:prSet/>
      <dgm:spPr/>
      <dgm:t>
        <a:bodyPr/>
        <a:lstStyle/>
        <a:p>
          <a:endParaRPr lang="de-AT"/>
        </a:p>
      </dgm:t>
    </dgm:pt>
    <dgm:pt modelId="{7F109339-EF0E-4551-90D4-17250B5B8BCD}" type="sibTrans" cxnId="{0F13036D-171C-4A80-857C-050D2CC072FF}">
      <dgm:prSet/>
      <dgm:spPr/>
      <dgm:t>
        <a:bodyPr/>
        <a:lstStyle/>
        <a:p>
          <a:endParaRPr lang="en-GB" noProof="0" dirty="0"/>
        </a:p>
      </dgm:t>
    </dgm:pt>
    <dgm:pt modelId="{2E972BF0-23ED-45FD-9687-11A1CAA2C0C9}">
      <dgm:prSet phldrT="[Text]" custT="1"/>
      <dgm:spPr/>
      <dgm:t>
        <a:bodyPr/>
        <a:lstStyle/>
        <a:p>
          <a:r>
            <a:rPr lang="en-GB" sz="1200" noProof="0" dirty="0">
              <a:solidFill>
                <a:schemeClr val="tx1"/>
              </a:solidFill>
            </a:rPr>
            <a:t>Procurement</a:t>
          </a:r>
          <a:r>
            <a:rPr lang="en-GB" sz="1600" noProof="0" dirty="0">
              <a:solidFill>
                <a:schemeClr val="tx1"/>
              </a:solidFill>
            </a:rPr>
            <a:t> &amp; Making</a:t>
          </a:r>
        </a:p>
      </dgm:t>
    </dgm:pt>
    <dgm:pt modelId="{37569492-E141-4111-90AC-E3C70575D402}" type="parTrans" cxnId="{D143E681-ED99-4313-8016-7A975C28A055}">
      <dgm:prSet/>
      <dgm:spPr/>
      <dgm:t>
        <a:bodyPr/>
        <a:lstStyle/>
        <a:p>
          <a:endParaRPr lang="de-AT"/>
        </a:p>
      </dgm:t>
    </dgm:pt>
    <dgm:pt modelId="{91486FC1-C557-47E0-BFCD-950D999C71DE}" type="sibTrans" cxnId="{D143E681-ED99-4313-8016-7A975C28A055}">
      <dgm:prSet/>
      <dgm:spPr/>
      <dgm:t>
        <a:bodyPr/>
        <a:lstStyle/>
        <a:p>
          <a:endParaRPr lang="en-GB" noProof="0" dirty="0"/>
        </a:p>
      </dgm:t>
    </dgm:pt>
    <dgm:pt modelId="{C96F68D8-A22E-4F91-9BBA-2DEFF945611B}">
      <dgm:prSet phldrT="[Text]" custT="1"/>
      <dgm:spPr>
        <a:noFill/>
        <a:ln>
          <a:noFill/>
        </a:ln>
      </dgm:spPr>
      <dgm:t>
        <a:bodyPr/>
        <a:lstStyle/>
        <a:p>
          <a:r>
            <a:rPr lang="en-GB" sz="2000" noProof="0" dirty="0">
              <a:solidFill>
                <a:schemeClr val="accent3">
                  <a:lumMod val="75000"/>
                </a:schemeClr>
              </a:solidFill>
            </a:rPr>
            <a:t>REUSE / REYCLE</a:t>
          </a:r>
        </a:p>
      </dgm:t>
    </dgm:pt>
    <dgm:pt modelId="{6D46596F-D7CF-4511-B5E2-070E5FFD70B3}" type="parTrans" cxnId="{6A4D1130-D58E-4BF2-B2E2-A480BC4253A4}">
      <dgm:prSet/>
      <dgm:spPr/>
      <dgm:t>
        <a:bodyPr/>
        <a:lstStyle/>
        <a:p>
          <a:endParaRPr lang="de-AT"/>
        </a:p>
      </dgm:t>
    </dgm:pt>
    <dgm:pt modelId="{29E3392B-7586-4C46-AA16-E433C6E8C40A}" type="sibTrans" cxnId="{6A4D1130-D58E-4BF2-B2E2-A480BC4253A4}">
      <dgm:prSet/>
      <dgm:spPr/>
      <dgm:t>
        <a:bodyPr/>
        <a:lstStyle/>
        <a:p>
          <a:endParaRPr lang="en-GB" noProof="0" dirty="0"/>
        </a:p>
      </dgm:t>
    </dgm:pt>
    <dgm:pt modelId="{9C594303-73E7-486B-B110-E87977BB977A}">
      <dgm:prSet phldrT="[Text]" custT="1"/>
      <dgm:spPr/>
      <dgm:t>
        <a:bodyPr/>
        <a:lstStyle/>
        <a:p>
          <a:r>
            <a:rPr lang="en-GB" sz="1600" noProof="0" dirty="0">
              <a:solidFill>
                <a:schemeClr val="tx1"/>
              </a:solidFill>
            </a:rPr>
            <a:t>Rehearsal</a:t>
          </a:r>
        </a:p>
      </dgm:t>
    </dgm:pt>
    <dgm:pt modelId="{AAC3A292-4F6F-4FAE-B251-CDBC7DAD9B23}" type="parTrans" cxnId="{25B0E14C-DC82-4299-9659-6B3F39DD2BF6}">
      <dgm:prSet/>
      <dgm:spPr/>
      <dgm:t>
        <a:bodyPr/>
        <a:lstStyle/>
        <a:p>
          <a:endParaRPr lang="de-AT"/>
        </a:p>
      </dgm:t>
    </dgm:pt>
    <dgm:pt modelId="{08AADB19-B77E-4B45-8692-7D0AFD2FBD8F}" type="sibTrans" cxnId="{25B0E14C-DC82-4299-9659-6B3F39DD2BF6}">
      <dgm:prSet/>
      <dgm:spPr/>
      <dgm:t>
        <a:bodyPr/>
        <a:lstStyle/>
        <a:p>
          <a:endParaRPr lang="en-GB" noProof="0" dirty="0"/>
        </a:p>
      </dgm:t>
    </dgm:pt>
    <dgm:pt modelId="{77E4FE8F-CCAE-41DE-8138-99A4780B2820}">
      <dgm:prSet phldrT="[Text]" custT="1"/>
      <dgm:spPr>
        <a:solidFill>
          <a:srgbClr val="FFC000"/>
        </a:solidFill>
      </dgm:spPr>
      <dgm:t>
        <a:bodyPr/>
        <a:lstStyle/>
        <a:p>
          <a:r>
            <a:rPr lang="en-GB" sz="2000" b="1" noProof="0" dirty="0">
              <a:solidFill>
                <a:schemeClr val="tx1"/>
              </a:solidFill>
            </a:rPr>
            <a:t>The Show</a:t>
          </a:r>
        </a:p>
      </dgm:t>
    </dgm:pt>
    <dgm:pt modelId="{DCB7527F-A974-49E2-BB89-7281DDB58C2E}" type="parTrans" cxnId="{52338350-04A4-4892-A101-524C662AB17D}">
      <dgm:prSet/>
      <dgm:spPr/>
      <dgm:t>
        <a:bodyPr/>
        <a:lstStyle/>
        <a:p>
          <a:endParaRPr lang="de-AT"/>
        </a:p>
      </dgm:t>
    </dgm:pt>
    <dgm:pt modelId="{4DD616DA-E5DF-4CD1-A0BD-152551260A5E}" type="sibTrans" cxnId="{52338350-04A4-4892-A101-524C662AB17D}">
      <dgm:prSet/>
      <dgm:spPr/>
      <dgm:t>
        <a:bodyPr/>
        <a:lstStyle/>
        <a:p>
          <a:endParaRPr lang="en-GB" noProof="0" dirty="0"/>
        </a:p>
      </dgm:t>
    </dgm:pt>
    <dgm:pt modelId="{6F8EB343-4CCB-4D9B-9854-EEE4F26B4647}">
      <dgm:prSet phldrT="[Text]" custT="1"/>
      <dgm:spPr/>
      <dgm:t>
        <a:bodyPr/>
        <a:lstStyle/>
        <a:p>
          <a:r>
            <a:rPr lang="en-GB" sz="1600" noProof="0" dirty="0">
              <a:solidFill>
                <a:schemeClr val="tx1"/>
              </a:solidFill>
            </a:rPr>
            <a:t>Get-out</a:t>
          </a:r>
        </a:p>
      </dgm:t>
    </dgm:pt>
    <dgm:pt modelId="{8DBE464B-B964-47E5-B0BF-D34B182770D1}" type="parTrans" cxnId="{DEAA5C7D-1429-4D60-B13F-9C37D4FB1908}">
      <dgm:prSet/>
      <dgm:spPr/>
      <dgm:t>
        <a:bodyPr/>
        <a:lstStyle/>
        <a:p>
          <a:endParaRPr lang="de-AT"/>
        </a:p>
      </dgm:t>
    </dgm:pt>
    <dgm:pt modelId="{E608655E-0B05-452B-B65B-411C32509B4E}" type="sibTrans" cxnId="{DEAA5C7D-1429-4D60-B13F-9C37D4FB1908}">
      <dgm:prSet/>
      <dgm:spPr/>
      <dgm:t>
        <a:bodyPr/>
        <a:lstStyle/>
        <a:p>
          <a:endParaRPr lang="en-GB" noProof="0" dirty="0"/>
        </a:p>
      </dgm:t>
    </dgm:pt>
    <dgm:pt modelId="{D171D961-650C-43B7-9390-08DD5FB0FE12}">
      <dgm:prSet phldrT="[Text]" custT="1"/>
      <dgm:spPr>
        <a:noFill/>
        <a:ln>
          <a:solidFill>
            <a:schemeClr val="accent3">
              <a:lumMod val="75000"/>
            </a:schemeClr>
          </a:solidFill>
          <a:prstDash val="dash"/>
        </a:ln>
      </dgm:spPr>
      <dgm:t>
        <a:bodyPr/>
        <a:lstStyle/>
        <a:p>
          <a:r>
            <a:rPr lang="en-GB" sz="1600" noProof="0" dirty="0">
              <a:solidFill>
                <a:schemeClr val="tx1"/>
              </a:solidFill>
            </a:rPr>
            <a:t>Tour?</a:t>
          </a:r>
        </a:p>
      </dgm:t>
    </dgm:pt>
    <dgm:pt modelId="{5007B7CB-D445-4FC5-881C-10C15FEF0FFC}" type="parTrans" cxnId="{1787F055-C8B2-4005-9C0B-FE732984B660}">
      <dgm:prSet/>
      <dgm:spPr/>
      <dgm:t>
        <a:bodyPr/>
        <a:lstStyle/>
        <a:p>
          <a:endParaRPr lang="de-AT"/>
        </a:p>
      </dgm:t>
    </dgm:pt>
    <dgm:pt modelId="{554314E7-8772-460E-889F-1B5AAE39B770}" type="sibTrans" cxnId="{1787F055-C8B2-4005-9C0B-FE732984B660}">
      <dgm:prSet/>
      <dgm:spPr/>
      <dgm:t>
        <a:bodyPr/>
        <a:lstStyle/>
        <a:p>
          <a:endParaRPr lang="en-GB" noProof="0" dirty="0"/>
        </a:p>
      </dgm:t>
    </dgm:pt>
    <dgm:pt modelId="{527D92FE-D1F5-4825-8A1F-46A6BFA0AFE9}">
      <dgm:prSet phldrT="[Text]" custT="1"/>
      <dgm:spPr/>
      <dgm:t>
        <a:bodyPr/>
        <a:lstStyle/>
        <a:p>
          <a:r>
            <a:rPr lang="en-GB" sz="1600" noProof="0" dirty="0">
              <a:solidFill>
                <a:schemeClr val="tx1"/>
              </a:solidFill>
            </a:rPr>
            <a:t>Disposal</a:t>
          </a:r>
        </a:p>
      </dgm:t>
    </dgm:pt>
    <dgm:pt modelId="{2B1B2B03-9FF3-4A7B-9EA1-8471A9D78BC8}" type="parTrans" cxnId="{9544D7AB-C6CD-47C0-A945-DC0450D7952F}">
      <dgm:prSet/>
      <dgm:spPr/>
      <dgm:t>
        <a:bodyPr/>
        <a:lstStyle/>
        <a:p>
          <a:endParaRPr lang="de-AT"/>
        </a:p>
      </dgm:t>
    </dgm:pt>
    <dgm:pt modelId="{3980ACEA-B536-45DD-BCF8-C3E63CDA3B2B}" type="sibTrans" cxnId="{9544D7AB-C6CD-47C0-A945-DC0450D7952F}">
      <dgm:prSet/>
      <dgm:spPr/>
      <dgm:t>
        <a:bodyPr/>
        <a:lstStyle/>
        <a:p>
          <a:endParaRPr lang="en-GB" noProof="0" dirty="0"/>
        </a:p>
      </dgm:t>
    </dgm:pt>
    <dgm:pt modelId="{9DF97E06-6B0A-4A69-870E-F3EDFB3BE4F5}">
      <dgm:prSet phldrT="[Text]" custT="1"/>
      <dgm:spPr/>
      <dgm:t>
        <a:bodyPr/>
        <a:lstStyle/>
        <a:p>
          <a:r>
            <a:rPr lang="en-GB" sz="1600" noProof="0" dirty="0">
              <a:solidFill>
                <a:schemeClr val="tx1"/>
              </a:solidFill>
            </a:rPr>
            <a:t>Evaluation</a:t>
          </a:r>
        </a:p>
      </dgm:t>
    </dgm:pt>
    <dgm:pt modelId="{1B1C2D73-33B0-4B6A-8AF3-624C365F1C7C}" type="parTrans" cxnId="{A6F55FFD-F101-4DC4-A5C8-A1EEBB31E402}">
      <dgm:prSet/>
      <dgm:spPr/>
      <dgm:t>
        <a:bodyPr/>
        <a:lstStyle/>
        <a:p>
          <a:endParaRPr lang="de-AT"/>
        </a:p>
      </dgm:t>
    </dgm:pt>
    <dgm:pt modelId="{19922B54-0F79-446B-A77C-1804089D13C6}" type="sibTrans" cxnId="{A6F55FFD-F101-4DC4-A5C8-A1EEBB31E402}">
      <dgm:prSet/>
      <dgm:spPr/>
      <dgm:t>
        <a:bodyPr/>
        <a:lstStyle/>
        <a:p>
          <a:endParaRPr lang="en-GB" noProof="0" dirty="0"/>
        </a:p>
      </dgm:t>
    </dgm:pt>
    <dgm:pt modelId="{2A7219F2-7DC2-4C00-A475-46B6ECF0295F}" type="pres">
      <dgm:prSet presAssocID="{6A363786-6939-4E7E-BD07-9C008CF51DBE}" presName="cycle" presStyleCnt="0">
        <dgm:presLayoutVars>
          <dgm:dir/>
          <dgm:resizeHandles val="exact"/>
        </dgm:presLayoutVars>
      </dgm:prSet>
      <dgm:spPr/>
    </dgm:pt>
    <dgm:pt modelId="{DF6CE285-CB00-444A-944A-AD2935D518D9}" type="pres">
      <dgm:prSet presAssocID="{82837B32-3157-4136-AC99-0224F44511E0}" presName="node" presStyleLbl="node1" presStyleIdx="0" presStyleCnt="12">
        <dgm:presLayoutVars>
          <dgm:bulletEnabled val="1"/>
        </dgm:presLayoutVars>
      </dgm:prSet>
      <dgm:spPr/>
    </dgm:pt>
    <dgm:pt modelId="{ACCF682E-5A5A-4A3B-9D2D-9416B771AC67}" type="pres">
      <dgm:prSet presAssocID="{1413F651-6EE6-431D-9FBF-C867DC2B10B8}" presName="sibTrans" presStyleLbl="sibTrans2D1" presStyleIdx="0" presStyleCnt="12"/>
      <dgm:spPr/>
    </dgm:pt>
    <dgm:pt modelId="{EE9CF42E-DE34-4376-B08C-13B01E4164B7}" type="pres">
      <dgm:prSet presAssocID="{1413F651-6EE6-431D-9FBF-C867DC2B10B8}" presName="connectorText" presStyleLbl="sibTrans2D1" presStyleIdx="0" presStyleCnt="12"/>
      <dgm:spPr/>
    </dgm:pt>
    <dgm:pt modelId="{9949CB77-4FC3-4C93-B4A5-87DD84FEFAD0}" type="pres">
      <dgm:prSet presAssocID="{B11E88BF-A7AD-4FBF-BFAE-0324DA341E37}" presName="node" presStyleLbl="node1" presStyleIdx="1" presStyleCnt="12">
        <dgm:presLayoutVars>
          <dgm:bulletEnabled val="1"/>
        </dgm:presLayoutVars>
      </dgm:prSet>
      <dgm:spPr/>
    </dgm:pt>
    <dgm:pt modelId="{582D77D1-95D7-4974-B3C6-BCC04F9EFD91}" type="pres">
      <dgm:prSet presAssocID="{16207343-41F9-41F9-9BF0-36FD545E4CED}" presName="sibTrans" presStyleLbl="sibTrans2D1" presStyleIdx="1" presStyleCnt="12"/>
      <dgm:spPr/>
    </dgm:pt>
    <dgm:pt modelId="{E25EFF11-3413-489D-92F4-70B54C6B325B}" type="pres">
      <dgm:prSet presAssocID="{16207343-41F9-41F9-9BF0-36FD545E4CED}" presName="connectorText" presStyleLbl="sibTrans2D1" presStyleIdx="1" presStyleCnt="12"/>
      <dgm:spPr/>
    </dgm:pt>
    <dgm:pt modelId="{52DDA4F9-FD51-43C7-82CB-B3196A0061B3}" type="pres">
      <dgm:prSet presAssocID="{05B55A87-DB42-4766-B54C-AC0E25FDADE7}" presName="node" presStyleLbl="node1" presStyleIdx="2" presStyleCnt="12">
        <dgm:presLayoutVars>
          <dgm:bulletEnabled val="1"/>
        </dgm:presLayoutVars>
      </dgm:prSet>
      <dgm:spPr/>
    </dgm:pt>
    <dgm:pt modelId="{B02C2384-9A54-4AD0-8DF1-D8C80C459A76}" type="pres">
      <dgm:prSet presAssocID="{B615F417-13E1-4B59-885D-DEF2135CBF08}" presName="sibTrans" presStyleLbl="sibTrans2D1" presStyleIdx="2" presStyleCnt="12"/>
      <dgm:spPr/>
    </dgm:pt>
    <dgm:pt modelId="{9805AE62-37D0-4865-BE8E-5E35E11486C9}" type="pres">
      <dgm:prSet presAssocID="{B615F417-13E1-4B59-885D-DEF2135CBF08}" presName="connectorText" presStyleLbl="sibTrans2D1" presStyleIdx="2" presStyleCnt="12"/>
      <dgm:spPr/>
    </dgm:pt>
    <dgm:pt modelId="{6862B1D1-34CC-4684-8E4D-D394735D27DF}" type="pres">
      <dgm:prSet presAssocID="{2A1BFE50-C7C9-4490-BC0E-D5AE179E919D}" presName="node" presStyleLbl="node1" presStyleIdx="3" presStyleCnt="12">
        <dgm:presLayoutVars>
          <dgm:bulletEnabled val="1"/>
        </dgm:presLayoutVars>
      </dgm:prSet>
      <dgm:spPr/>
    </dgm:pt>
    <dgm:pt modelId="{0C79727D-A85A-4194-9C8A-927A19B4F459}" type="pres">
      <dgm:prSet presAssocID="{7F109339-EF0E-4551-90D4-17250B5B8BCD}" presName="sibTrans" presStyleLbl="sibTrans2D1" presStyleIdx="3" presStyleCnt="12"/>
      <dgm:spPr/>
    </dgm:pt>
    <dgm:pt modelId="{92423A45-1ACC-4D12-8999-60FCD3900110}" type="pres">
      <dgm:prSet presAssocID="{7F109339-EF0E-4551-90D4-17250B5B8BCD}" presName="connectorText" presStyleLbl="sibTrans2D1" presStyleIdx="3" presStyleCnt="12"/>
      <dgm:spPr/>
    </dgm:pt>
    <dgm:pt modelId="{735AC2E5-47CE-4F1B-A109-F490CD006BA1}" type="pres">
      <dgm:prSet presAssocID="{2E972BF0-23ED-45FD-9687-11A1CAA2C0C9}" presName="node" presStyleLbl="node1" presStyleIdx="4" presStyleCnt="12">
        <dgm:presLayoutVars>
          <dgm:bulletEnabled val="1"/>
        </dgm:presLayoutVars>
      </dgm:prSet>
      <dgm:spPr/>
    </dgm:pt>
    <dgm:pt modelId="{17EBE05B-E361-47F3-B642-2819CBDF3BAD}" type="pres">
      <dgm:prSet presAssocID="{91486FC1-C557-47E0-BFCD-950D999C71DE}" presName="sibTrans" presStyleLbl="sibTrans2D1" presStyleIdx="4" presStyleCnt="12"/>
      <dgm:spPr/>
    </dgm:pt>
    <dgm:pt modelId="{48D8119D-7533-4A8D-A095-040422A1F003}" type="pres">
      <dgm:prSet presAssocID="{91486FC1-C557-47E0-BFCD-950D999C71DE}" presName="connectorText" presStyleLbl="sibTrans2D1" presStyleIdx="4" presStyleCnt="12"/>
      <dgm:spPr/>
    </dgm:pt>
    <dgm:pt modelId="{E0B94CCC-ED16-4435-AF37-6D80586BDF8C}" type="pres">
      <dgm:prSet presAssocID="{9C594303-73E7-486B-B110-E87977BB977A}" presName="node" presStyleLbl="node1" presStyleIdx="5" presStyleCnt="12">
        <dgm:presLayoutVars>
          <dgm:bulletEnabled val="1"/>
        </dgm:presLayoutVars>
      </dgm:prSet>
      <dgm:spPr/>
    </dgm:pt>
    <dgm:pt modelId="{A70E4166-EED4-4ED1-B707-CB1B86B1C014}" type="pres">
      <dgm:prSet presAssocID="{08AADB19-B77E-4B45-8692-7D0AFD2FBD8F}" presName="sibTrans" presStyleLbl="sibTrans2D1" presStyleIdx="5" presStyleCnt="12"/>
      <dgm:spPr/>
    </dgm:pt>
    <dgm:pt modelId="{FEEF33D8-1F26-4CA4-97A3-EBB6325B7ED6}" type="pres">
      <dgm:prSet presAssocID="{08AADB19-B77E-4B45-8692-7D0AFD2FBD8F}" presName="connectorText" presStyleLbl="sibTrans2D1" presStyleIdx="5" presStyleCnt="12"/>
      <dgm:spPr/>
    </dgm:pt>
    <dgm:pt modelId="{89E13AD7-BB6E-46E3-B3E1-7EC3B5F67F20}" type="pres">
      <dgm:prSet presAssocID="{77E4FE8F-CCAE-41DE-8138-99A4780B2820}" presName="node" presStyleLbl="node1" presStyleIdx="6" presStyleCnt="12">
        <dgm:presLayoutVars>
          <dgm:bulletEnabled val="1"/>
        </dgm:presLayoutVars>
      </dgm:prSet>
      <dgm:spPr/>
    </dgm:pt>
    <dgm:pt modelId="{1D98A944-1D98-4E59-B2AD-199BA86509C3}" type="pres">
      <dgm:prSet presAssocID="{4DD616DA-E5DF-4CD1-A0BD-152551260A5E}" presName="sibTrans" presStyleLbl="sibTrans2D1" presStyleIdx="6" presStyleCnt="12"/>
      <dgm:spPr/>
    </dgm:pt>
    <dgm:pt modelId="{263A6468-8E78-4811-B6BF-64D839503A46}" type="pres">
      <dgm:prSet presAssocID="{4DD616DA-E5DF-4CD1-A0BD-152551260A5E}" presName="connectorText" presStyleLbl="sibTrans2D1" presStyleIdx="6" presStyleCnt="12"/>
      <dgm:spPr/>
    </dgm:pt>
    <dgm:pt modelId="{59FF4D52-0D71-4F8F-A782-9AAB0CAB6901}" type="pres">
      <dgm:prSet presAssocID="{6F8EB343-4CCB-4D9B-9854-EEE4F26B4647}" presName="node" presStyleLbl="node1" presStyleIdx="7" presStyleCnt="12">
        <dgm:presLayoutVars>
          <dgm:bulletEnabled val="1"/>
        </dgm:presLayoutVars>
      </dgm:prSet>
      <dgm:spPr/>
    </dgm:pt>
    <dgm:pt modelId="{35FC00C8-9E68-4545-B479-082BEE844B7B}" type="pres">
      <dgm:prSet presAssocID="{E608655E-0B05-452B-B65B-411C32509B4E}" presName="sibTrans" presStyleLbl="sibTrans2D1" presStyleIdx="7" presStyleCnt="12"/>
      <dgm:spPr/>
    </dgm:pt>
    <dgm:pt modelId="{CBE053F2-3067-4295-B4DA-9F4EC6C1E611}" type="pres">
      <dgm:prSet presAssocID="{E608655E-0B05-452B-B65B-411C32509B4E}" presName="connectorText" presStyleLbl="sibTrans2D1" presStyleIdx="7" presStyleCnt="12"/>
      <dgm:spPr/>
    </dgm:pt>
    <dgm:pt modelId="{B819B13A-5BA8-46B9-BD6B-79E8229710B0}" type="pres">
      <dgm:prSet presAssocID="{D171D961-650C-43B7-9390-08DD5FB0FE12}" presName="node" presStyleLbl="node1" presStyleIdx="8" presStyleCnt="12">
        <dgm:presLayoutVars>
          <dgm:bulletEnabled val="1"/>
        </dgm:presLayoutVars>
      </dgm:prSet>
      <dgm:spPr/>
    </dgm:pt>
    <dgm:pt modelId="{D655E471-CD6A-4DB6-A52A-3221CF6EBA45}" type="pres">
      <dgm:prSet presAssocID="{554314E7-8772-460E-889F-1B5AAE39B770}" presName="sibTrans" presStyleLbl="sibTrans2D1" presStyleIdx="8" presStyleCnt="12"/>
      <dgm:spPr/>
    </dgm:pt>
    <dgm:pt modelId="{BFDC06A0-CB59-490C-A547-5A2315B35B54}" type="pres">
      <dgm:prSet presAssocID="{554314E7-8772-460E-889F-1B5AAE39B770}" presName="connectorText" presStyleLbl="sibTrans2D1" presStyleIdx="8" presStyleCnt="12"/>
      <dgm:spPr/>
    </dgm:pt>
    <dgm:pt modelId="{D2B726C4-491B-4C3B-A95A-AB09BC9C4292}" type="pres">
      <dgm:prSet presAssocID="{527D92FE-D1F5-4825-8A1F-46A6BFA0AFE9}" presName="node" presStyleLbl="node1" presStyleIdx="9" presStyleCnt="12">
        <dgm:presLayoutVars>
          <dgm:bulletEnabled val="1"/>
        </dgm:presLayoutVars>
      </dgm:prSet>
      <dgm:spPr/>
    </dgm:pt>
    <dgm:pt modelId="{7920ABF7-BB9B-4534-8846-F8E569C82C23}" type="pres">
      <dgm:prSet presAssocID="{3980ACEA-B536-45DD-BCF8-C3E63CDA3B2B}" presName="sibTrans" presStyleLbl="sibTrans2D1" presStyleIdx="9" presStyleCnt="12"/>
      <dgm:spPr/>
    </dgm:pt>
    <dgm:pt modelId="{EB22527E-F4D7-404D-A5C4-0DFAA0389464}" type="pres">
      <dgm:prSet presAssocID="{3980ACEA-B536-45DD-BCF8-C3E63CDA3B2B}" presName="connectorText" presStyleLbl="sibTrans2D1" presStyleIdx="9" presStyleCnt="12"/>
      <dgm:spPr/>
    </dgm:pt>
    <dgm:pt modelId="{5D7B2ABE-0136-47BF-8788-1C0FA6D47051}" type="pres">
      <dgm:prSet presAssocID="{9DF97E06-6B0A-4A69-870E-F3EDFB3BE4F5}" presName="node" presStyleLbl="node1" presStyleIdx="10" presStyleCnt="12">
        <dgm:presLayoutVars>
          <dgm:bulletEnabled val="1"/>
        </dgm:presLayoutVars>
      </dgm:prSet>
      <dgm:spPr/>
    </dgm:pt>
    <dgm:pt modelId="{1C9E651C-14E4-4AE1-9BDD-8182E060785A}" type="pres">
      <dgm:prSet presAssocID="{19922B54-0F79-446B-A77C-1804089D13C6}" presName="sibTrans" presStyleLbl="sibTrans2D1" presStyleIdx="10" presStyleCnt="12"/>
      <dgm:spPr/>
    </dgm:pt>
    <dgm:pt modelId="{5469AAA2-F5FF-4FC2-A3C8-CDCFA7379C0A}" type="pres">
      <dgm:prSet presAssocID="{19922B54-0F79-446B-A77C-1804089D13C6}" presName="connectorText" presStyleLbl="sibTrans2D1" presStyleIdx="10" presStyleCnt="12"/>
      <dgm:spPr/>
    </dgm:pt>
    <dgm:pt modelId="{DB2B0EA5-C39F-4188-970F-1F920D028697}" type="pres">
      <dgm:prSet presAssocID="{C96F68D8-A22E-4F91-9BBA-2DEFF945611B}" presName="node" presStyleLbl="node1" presStyleIdx="11" presStyleCnt="12">
        <dgm:presLayoutVars>
          <dgm:bulletEnabled val="1"/>
        </dgm:presLayoutVars>
      </dgm:prSet>
      <dgm:spPr/>
    </dgm:pt>
    <dgm:pt modelId="{1DF4AA0E-30E2-4B62-ABD0-9B374E8C9AB7}" type="pres">
      <dgm:prSet presAssocID="{29E3392B-7586-4C46-AA16-E433C6E8C40A}" presName="sibTrans" presStyleLbl="sibTrans2D1" presStyleIdx="11" presStyleCnt="12"/>
      <dgm:spPr/>
    </dgm:pt>
    <dgm:pt modelId="{97E947C8-7F60-46D7-8289-0BDB36E72E74}" type="pres">
      <dgm:prSet presAssocID="{29E3392B-7586-4C46-AA16-E433C6E8C40A}" presName="connectorText" presStyleLbl="sibTrans2D1" presStyleIdx="11" presStyleCnt="12"/>
      <dgm:spPr/>
    </dgm:pt>
  </dgm:ptLst>
  <dgm:cxnLst>
    <dgm:cxn modelId="{C4CC2316-DB0A-4B36-BC21-08BCB532ADB8}" type="presOf" srcId="{6A363786-6939-4E7E-BD07-9C008CF51DBE}" destId="{2A7219F2-7DC2-4C00-A475-46B6ECF0295F}" srcOrd="0" destOrd="0" presId="urn:microsoft.com/office/officeart/2005/8/layout/cycle2"/>
    <dgm:cxn modelId="{AEBCA81D-431E-4A9F-B074-7CFE178EA004}" type="presOf" srcId="{77E4FE8F-CCAE-41DE-8138-99A4780B2820}" destId="{89E13AD7-BB6E-46E3-B3E1-7EC3B5F67F20}" srcOrd="0" destOrd="0" presId="urn:microsoft.com/office/officeart/2005/8/layout/cycle2"/>
    <dgm:cxn modelId="{EF0CFE1D-4F64-41E1-B92E-2B3587A6E77D}" type="presOf" srcId="{29E3392B-7586-4C46-AA16-E433C6E8C40A}" destId="{1DF4AA0E-30E2-4B62-ABD0-9B374E8C9AB7}" srcOrd="0" destOrd="0" presId="urn:microsoft.com/office/officeart/2005/8/layout/cycle2"/>
    <dgm:cxn modelId="{66DF1D24-76B0-4746-BDD7-45BEC13C60F6}" type="presOf" srcId="{E608655E-0B05-452B-B65B-411C32509B4E}" destId="{CBE053F2-3067-4295-B4DA-9F4EC6C1E611}" srcOrd="1" destOrd="0" presId="urn:microsoft.com/office/officeart/2005/8/layout/cycle2"/>
    <dgm:cxn modelId="{67DE1B2E-4FB0-4983-BB00-4B7BAA4DA143}" type="presOf" srcId="{B615F417-13E1-4B59-885D-DEF2135CBF08}" destId="{B02C2384-9A54-4AD0-8DF1-D8C80C459A76}" srcOrd="0" destOrd="0" presId="urn:microsoft.com/office/officeart/2005/8/layout/cycle2"/>
    <dgm:cxn modelId="{6A4D1130-D58E-4BF2-B2E2-A480BC4253A4}" srcId="{6A363786-6939-4E7E-BD07-9C008CF51DBE}" destId="{C96F68D8-A22E-4F91-9BBA-2DEFF945611B}" srcOrd="11" destOrd="0" parTransId="{6D46596F-D7CF-4511-B5E2-070E5FFD70B3}" sibTransId="{29E3392B-7586-4C46-AA16-E433C6E8C40A}"/>
    <dgm:cxn modelId="{69564D3C-2FE2-4494-877D-A3EDFD57D89F}" type="presOf" srcId="{B615F417-13E1-4B59-885D-DEF2135CBF08}" destId="{9805AE62-37D0-4865-BE8E-5E35E11486C9}" srcOrd="1" destOrd="0" presId="urn:microsoft.com/office/officeart/2005/8/layout/cycle2"/>
    <dgm:cxn modelId="{A69B8A3E-70AD-4956-A14B-2C64F769346B}" type="presOf" srcId="{C96F68D8-A22E-4F91-9BBA-2DEFF945611B}" destId="{DB2B0EA5-C39F-4188-970F-1F920D028697}" srcOrd="0" destOrd="0" presId="urn:microsoft.com/office/officeart/2005/8/layout/cycle2"/>
    <dgm:cxn modelId="{C9BBFB5D-83F9-4935-837D-3439075B03FC}" type="presOf" srcId="{3980ACEA-B536-45DD-BCF8-C3E63CDA3B2B}" destId="{EB22527E-F4D7-404D-A5C4-0DFAA0389464}" srcOrd="1" destOrd="0" presId="urn:microsoft.com/office/officeart/2005/8/layout/cycle2"/>
    <dgm:cxn modelId="{51EA3D5E-E156-439C-8428-E449B4463EB6}" type="presOf" srcId="{7F109339-EF0E-4551-90D4-17250B5B8BCD}" destId="{0C79727D-A85A-4194-9C8A-927A19B4F459}" srcOrd="0" destOrd="0" presId="urn:microsoft.com/office/officeart/2005/8/layout/cycle2"/>
    <dgm:cxn modelId="{E9575641-1F09-40E3-8B3D-8389B89A17C4}" type="presOf" srcId="{4DD616DA-E5DF-4CD1-A0BD-152551260A5E}" destId="{1D98A944-1D98-4E59-B2AD-199BA86509C3}" srcOrd="0" destOrd="0" presId="urn:microsoft.com/office/officeart/2005/8/layout/cycle2"/>
    <dgm:cxn modelId="{25B0E14C-DC82-4299-9659-6B3F39DD2BF6}" srcId="{6A363786-6939-4E7E-BD07-9C008CF51DBE}" destId="{9C594303-73E7-486B-B110-E87977BB977A}" srcOrd="5" destOrd="0" parTransId="{AAC3A292-4F6F-4FAE-B251-CDBC7DAD9B23}" sibTransId="{08AADB19-B77E-4B45-8692-7D0AFD2FBD8F}"/>
    <dgm:cxn modelId="{0F13036D-171C-4A80-857C-050D2CC072FF}" srcId="{6A363786-6939-4E7E-BD07-9C008CF51DBE}" destId="{2A1BFE50-C7C9-4490-BC0E-D5AE179E919D}" srcOrd="3" destOrd="0" parTransId="{4A85C891-FB32-4261-9FA4-BE3C60CF26CB}" sibTransId="{7F109339-EF0E-4551-90D4-17250B5B8BCD}"/>
    <dgm:cxn modelId="{F3C5A76F-8681-4789-824E-DC9B4B103F47}" type="presOf" srcId="{9C594303-73E7-486B-B110-E87977BB977A}" destId="{E0B94CCC-ED16-4435-AF37-6D80586BDF8C}" srcOrd="0" destOrd="0" presId="urn:microsoft.com/office/officeart/2005/8/layout/cycle2"/>
    <dgm:cxn modelId="{52338350-04A4-4892-A101-524C662AB17D}" srcId="{6A363786-6939-4E7E-BD07-9C008CF51DBE}" destId="{77E4FE8F-CCAE-41DE-8138-99A4780B2820}" srcOrd="6" destOrd="0" parTransId="{DCB7527F-A974-49E2-BB89-7281DDB58C2E}" sibTransId="{4DD616DA-E5DF-4CD1-A0BD-152551260A5E}"/>
    <dgm:cxn modelId="{14033452-1367-4163-9C36-E8414645D38E}" type="presOf" srcId="{B11E88BF-A7AD-4FBF-BFAE-0324DA341E37}" destId="{9949CB77-4FC3-4C93-B4A5-87DD84FEFAD0}" srcOrd="0" destOrd="0" presId="urn:microsoft.com/office/officeart/2005/8/layout/cycle2"/>
    <dgm:cxn modelId="{562B9675-6A31-49CC-9B2E-8C3CDAC0D04E}" type="presOf" srcId="{91486FC1-C557-47E0-BFCD-950D999C71DE}" destId="{17EBE05B-E361-47F3-B642-2819CBDF3BAD}" srcOrd="0" destOrd="0" presId="urn:microsoft.com/office/officeart/2005/8/layout/cycle2"/>
    <dgm:cxn modelId="{77659875-FB39-4740-ABBC-1837EDDF245E}" type="presOf" srcId="{4DD616DA-E5DF-4CD1-A0BD-152551260A5E}" destId="{263A6468-8E78-4811-B6BF-64D839503A46}" srcOrd="1" destOrd="0" presId="urn:microsoft.com/office/officeart/2005/8/layout/cycle2"/>
    <dgm:cxn modelId="{1787F055-C8B2-4005-9C0B-FE732984B660}" srcId="{6A363786-6939-4E7E-BD07-9C008CF51DBE}" destId="{D171D961-650C-43B7-9390-08DD5FB0FE12}" srcOrd="8" destOrd="0" parTransId="{5007B7CB-D445-4FC5-881C-10C15FEF0FFC}" sibTransId="{554314E7-8772-460E-889F-1B5AAE39B770}"/>
    <dgm:cxn modelId="{0BFAC276-94B4-4366-942A-25C84AADF748}" type="presOf" srcId="{19922B54-0F79-446B-A77C-1804089D13C6}" destId="{1C9E651C-14E4-4AE1-9BDD-8182E060785A}" srcOrd="0" destOrd="0" presId="urn:microsoft.com/office/officeart/2005/8/layout/cycle2"/>
    <dgm:cxn modelId="{CC339759-7EF2-40F9-9174-A6752A0DEBFA}" srcId="{6A363786-6939-4E7E-BD07-9C008CF51DBE}" destId="{B11E88BF-A7AD-4FBF-BFAE-0324DA341E37}" srcOrd="1" destOrd="0" parTransId="{FCC09AC0-8496-41CC-B0E1-099FDD74534F}" sibTransId="{16207343-41F9-41F9-9BF0-36FD545E4CED}"/>
    <dgm:cxn modelId="{DEAA5C7D-1429-4D60-B13F-9C37D4FB1908}" srcId="{6A363786-6939-4E7E-BD07-9C008CF51DBE}" destId="{6F8EB343-4CCB-4D9B-9854-EEE4F26B4647}" srcOrd="7" destOrd="0" parTransId="{8DBE464B-B964-47E5-B0BF-D34B182770D1}" sibTransId="{E608655E-0B05-452B-B65B-411C32509B4E}"/>
    <dgm:cxn modelId="{D143E681-ED99-4313-8016-7A975C28A055}" srcId="{6A363786-6939-4E7E-BD07-9C008CF51DBE}" destId="{2E972BF0-23ED-45FD-9687-11A1CAA2C0C9}" srcOrd="4" destOrd="0" parTransId="{37569492-E141-4111-90AC-E3C70575D402}" sibTransId="{91486FC1-C557-47E0-BFCD-950D999C71DE}"/>
    <dgm:cxn modelId="{87CBA484-13EE-4C6E-9CD3-93A914493D7A}" type="presOf" srcId="{1413F651-6EE6-431D-9FBF-C867DC2B10B8}" destId="{EE9CF42E-DE34-4376-B08C-13B01E4164B7}" srcOrd="1" destOrd="0" presId="urn:microsoft.com/office/officeart/2005/8/layout/cycle2"/>
    <dgm:cxn modelId="{311E5D85-A608-4D93-8312-6B318EA97D33}" type="presOf" srcId="{6F8EB343-4CCB-4D9B-9854-EEE4F26B4647}" destId="{59FF4D52-0D71-4F8F-A782-9AAB0CAB6901}" srcOrd="0" destOrd="0" presId="urn:microsoft.com/office/officeart/2005/8/layout/cycle2"/>
    <dgm:cxn modelId="{888A4A86-7CC0-43B1-9057-441787DB6AC2}" type="presOf" srcId="{3980ACEA-B536-45DD-BCF8-C3E63CDA3B2B}" destId="{7920ABF7-BB9B-4534-8846-F8E569C82C23}" srcOrd="0" destOrd="0" presId="urn:microsoft.com/office/officeart/2005/8/layout/cycle2"/>
    <dgm:cxn modelId="{184C7688-E2D4-44A9-B85A-12D4410A915D}" type="presOf" srcId="{2E972BF0-23ED-45FD-9687-11A1CAA2C0C9}" destId="{735AC2E5-47CE-4F1B-A109-F490CD006BA1}" srcOrd="0" destOrd="0" presId="urn:microsoft.com/office/officeart/2005/8/layout/cycle2"/>
    <dgm:cxn modelId="{AE17068A-04A0-458F-BC3C-F78285004638}" type="presOf" srcId="{1413F651-6EE6-431D-9FBF-C867DC2B10B8}" destId="{ACCF682E-5A5A-4A3B-9D2D-9416B771AC67}" srcOrd="0" destOrd="0" presId="urn:microsoft.com/office/officeart/2005/8/layout/cycle2"/>
    <dgm:cxn modelId="{9B0C1F8A-CD71-4880-BB79-FE136CFE2E4B}" type="presOf" srcId="{D171D961-650C-43B7-9390-08DD5FB0FE12}" destId="{B819B13A-5BA8-46B9-BD6B-79E8229710B0}" srcOrd="0" destOrd="0" presId="urn:microsoft.com/office/officeart/2005/8/layout/cycle2"/>
    <dgm:cxn modelId="{1F24FB8C-0E53-4BCA-8047-D07061949C54}" type="presOf" srcId="{82837B32-3157-4136-AC99-0224F44511E0}" destId="{DF6CE285-CB00-444A-944A-AD2935D518D9}" srcOrd="0" destOrd="0" presId="urn:microsoft.com/office/officeart/2005/8/layout/cycle2"/>
    <dgm:cxn modelId="{A207018D-FD93-4A1E-9591-BDDCBD960208}" type="presOf" srcId="{9DF97E06-6B0A-4A69-870E-F3EDFB3BE4F5}" destId="{5D7B2ABE-0136-47BF-8788-1C0FA6D47051}" srcOrd="0" destOrd="0" presId="urn:microsoft.com/office/officeart/2005/8/layout/cycle2"/>
    <dgm:cxn modelId="{A78AB790-2E2E-4648-81CD-2BC338DF5058}" type="presOf" srcId="{554314E7-8772-460E-889F-1B5AAE39B770}" destId="{D655E471-CD6A-4DB6-A52A-3221CF6EBA45}" srcOrd="0" destOrd="0" presId="urn:microsoft.com/office/officeart/2005/8/layout/cycle2"/>
    <dgm:cxn modelId="{0918E79F-D078-44C8-8750-2F5BD2676AF2}" type="presOf" srcId="{16207343-41F9-41F9-9BF0-36FD545E4CED}" destId="{582D77D1-95D7-4974-B3C6-BCC04F9EFD91}" srcOrd="0" destOrd="0" presId="urn:microsoft.com/office/officeart/2005/8/layout/cycle2"/>
    <dgm:cxn modelId="{9544D7AB-C6CD-47C0-A945-DC0450D7952F}" srcId="{6A363786-6939-4E7E-BD07-9C008CF51DBE}" destId="{527D92FE-D1F5-4825-8A1F-46A6BFA0AFE9}" srcOrd="9" destOrd="0" parTransId="{2B1B2B03-9FF3-4A7B-9EA1-8471A9D78BC8}" sibTransId="{3980ACEA-B536-45DD-BCF8-C3E63CDA3B2B}"/>
    <dgm:cxn modelId="{FEE8BCAF-23AB-493B-9816-E887D4C6B20C}" type="presOf" srcId="{2A1BFE50-C7C9-4490-BC0E-D5AE179E919D}" destId="{6862B1D1-34CC-4684-8E4D-D394735D27DF}" srcOrd="0" destOrd="0" presId="urn:microsoft.com/office/officeart/2005/8/layout/cycle2"/>
    <dgm:cxn modelId="{A35BC2B2-F1EA-444D-BA60-002D021F507D}" type="presOf" srcId="{E608655E-0B05-452B-B65B-411C32509B4E}" destId="{35FC00C8-9E68-4545-B479-082BEE844B7B}" srcOrd="0" destOrd="0" presId="urn:microsoft.com/office/officeart/2005/8/layout/cycle2"/>
    <dgm:cxn modelId="{B8C70DB9-6391-4E41-99F6-63C9D9030130}" type="presOf" srcId="{08AADB19-B77E-4B45-8692-7D0AFD2FBD8F}" destId="{A70E4166-EED4-4ED1-B707-CB1B86B1C014}" srcOrd="0" destOrd="0" presId="urn:microsoft.com/office/officeart/2005/8/layout/cycle2"/>
    <dgm:cxn modelId="{AD9327BC-1A29-4636-B242-A29E3C13C619}" type="presOf" srcId="{554314E7-8772-460E-889F-1B5AAE39B770}" destId="{BFDC06A0-CB59-490C-A547-5A2315B35B54}" srcOrd="1" destOrd="0" presId="urn:microsoft.com/office/officeart/2005/8/layout/cycle2"/>
    <dgm:cxn modelId="{264B71C0-8F77-4AA9-80C6-4F67EAF98F49}" type="presOf" srcId="{29E3392B-7586-4C46-AA16-E433C6E8C40A}" destId="{97E947C8-7F60-46D7-8289-0BDB36E72E74}" srcOrd="1" destOrd="0" presId="urn:microsoft.com/office/officeart/2005/8/layout/cycle2"/>
    <dgm:cxn modelId="{C094CDC5-750D-48D2-B66F-84B2FC7B2B76}" type="presOf" srcId="{7F109339-EF0E-4551-90D4-17250B5B8BCD}" destId="{92423A45-1ACC-4D12-8999-60FCD3900110}" srcOrd="1" destOrd="0" presId="urn:microsoft.com/office/officeart/2005/8/layout/cycle2"/>
    <dgm:cxn modelId="{A3930FC6-3DD0-411E-BD77-036A91A334C7}" type="presOf" srcId="{91486FC1-C557-47E0-BFCD-950D999C71DE}" destId="{48D8119D-7533-4A8D-A095-040422A1F003}" srcOrd="1" destOrd="0" presId="urn:microsoft.com/office/officeart/2005/8/layout/cycle2"/>
    <dgm:cxn modelId="{31F59AD4-D813-41E0-B007-7E4085416F13}" type="presOf" srcId="{08AADB19-B77E-4B45-8692-7D0AFD2FBD8F}" destId="{FEEF33D8-1F26-4CA4-97A3-EBB6325B7ED6}" srcOrd="1" destOrd="0" presId="urn:microsoft.com/office/officeart/2005/8/layout/cycle2"/>
    <dgm:cxn modelId="{A38076DC-4FF7-4921-ABAD-28DC613A1A4A}" type="presOf" srcId="{16207343-41F9-41F9-9BF0-36FD545E4CED}" destId="{E25EFF11-3413-489D-92F4-70B54C6B325B}" srcOrd="1" destOrd="0" presId="urn:microsoft.com/office/officeart/2005/8/layout/cycle2"/>
    <dgm:cxn modelId="{C037DBDD-36A8-4996-A8D7-6FDBF150F4B0}" type="presOf" srcId="{19922B54-0F79-446B-A77C-1804089D13C6}" destId="{5469AAA2-F5FF-4FC2-A3C8-CDCFA7379C0A}" srcOrd="1" destOrd="0" presId="urn:microsoft.com/office/officeart/2005/8/layout/cycle2"/>
    <dgm:cxn modelId="{A82631DF-EECB-45BC-85E9-6D35D30D2387}" srcId="{6A363786-6939-4E7E-BD07-9C008CF51DBE}" destId="{05B55A87-DB42-4766-B54C-AC0E25FDADE7}" srcOrd="2" destOrd="0" parTransId="{99E31A41-4E57-4A7A-A037-EFC73A6BB3D6}" sibTransId="{B615F417-13E1-4B59-885D-DEF2135CBF08}"/>
    <dgm:cxn modelId="{4334D2EB-9272-46DA-A8A1-656A8776440E}" srcId="{6A363786-6939-4E7E-BD07-9C008CF51DBE}" destId="{82837B32-3157-4136-AC99-0224F44511E0}" srcOrd="0" destOrd="0" parTransId="{6E7B13F2-1A1D-41B8-A442-0391F550AA7A}" sibTransId="{1413F651-6EE6-431D-9FBF-C867DC2B10B8}"/>
    <dgm:cxn modelId="{EEFB31F0-15E8-49A0-AFF6-96108D3B581A}" type="presOf" srcId="{05B55A87-DB42-4766-B54C-AC0E25FDADE7}" destId="{52DDA4F9-FD51-43C7-82CB-B3196A0061B3}" srcOrd="0" destOrd="0" presId="urn:microsoft.com/office/officeart/2005/8/layout/cycle2"/>
    <dgm:cxn modelId="{659D64F3-BA21-4A68-A4F2-9906A5D797F3}" type="presOf" srcId="{527D92FE-D1F5-4825-8A1F-46A6BFA0AFE9}" destId="{D2B726C4-491B-4C3B-A95A-AB09BC9C4292}" srcOrd="0" destOrd="0" presId="urn:microsoft.com/office/officeart/2005/8/layout/cycle2"/>
    <dgm:cxn modelId="{A6F55FFD-F101-4DC4-A5C8-A1EEBB31E402}" srcId="{6A363786-6939-4E7E-BD07-9C008CF51DBE}" destId="{9DF97E06-6B0A-4A69-870E-F3EDFB3BE4F5}" srcOrd="10" destOrd="0" parTransId="{1B1C2D73-33B0-4B6A-8AF3-624C365F1C7C}" sibTransId="{19922B54-0F79-446B-A77C-1804089D13C6}"/>
    <dgm:cxn modelId="{B63A7422-02A0-4BB8-AAC5-F8EC5CDC1BAD}" type="presParOf" srcId="{2A7219F2-7DC2-4C00-A475-46B6ECF0295F}" destId="{DF6CE285-CB00-444A-944A-AD2935D518D9}" srcOrd="0" destOrd="0" presId="urn:microsoft.com/office/officeart/2005/8/layout/cycle2"/>
    <dgm:cxn modelId="{5FDE76CC-701A-43A3-96B6-24E6A732CD50}" type="presParOf" srcId="{2A7219F2-7DC2-4C00-A475-46B6ECF0295F}" destId="{ACCF682E-5A5A-4A3B-9D2D-9416B771AC67}" srcOrd="1" destOrd="0" presId="urn:microsoft.com/office/officeart/2005/8/layout/cycle2"/>
    <dgm:cxn modelId="{48217B3F-F79C-4049-A1C4-A0A736EC30F2}" type="presParOf" srcId="{ACCF682E-5A5A-4A3B-9D2D-9416B771AC67}" destId="{EE9CF42E-DE34-4376-B08C-13B01E4164B7}" srcOrd="0" destOrd="0" presId="urn:microsoft.com/office/officeart/2005/8/layout/cycle2"/>
    <dgm:cxn modelId="{46723125-9C7D-4D2B-9D6F-3384F2808AA9}" type="presParOf" srcId="{2A7219F2-7DC2-4C00-A475-46B6ECF0295F}" destId="{9949CB77-4FC3-4C93-B4A5-87DD84FEFAD0}" srcOrd="2" destOrd="0" presId="urn:microsoft.com/office/officeart/2005/8/layout/cycle2"/>
    <dgm:cxn modelId="{B1D954D5-5440-4930-80DB-7A91CC1EC02D}" type="presParOf" srcId="{2A7219F2-7DC2-4C00-A475-46B6ECF0295F}" destId="{582D77D1-95D7-4974-B3C6-BCC04F9EFD91}" srcOrd="3" destOrd="0" presId="urn:microsoft.com/office/officeart/2005/8/layout/cycle2"/>
    <dgm:cxn modelId="{8D2F2BB9-19DB-49E3-977B-D3BD7794C354}" type="presParOf" srcId="{582D77D1-95D7-4974-B3C6-BCC04F9EFD91}" destId="{E25EFF11-3413-489D-92F4-70B54C6B325B}" srcOrd="0" destOrd="0" presId="urn:microsoft.com/office/officeart/2005/8/layout/cycle2"/>
    <dgm:cxn modelId="{25BA8443-EC35-46C7-918A-1803D61B0A7F}" type="presParOf" srcId="{2A7219F2-7DC2-4C00-A475-46B6ECF0295F}" destId="{52DDA4F9-FD51-43C7-82CB-B3196A0061B3}" srcOrd="4" destOrd="0" presId="urn:microsoft.com/office/officeart/2005/8/layout/cycle2"/>
    <dgm:cxn modelId="{F9079907-5227-4541-8325-07D26F509EED}" type="presParOf" srcId="{2A7219F2-7DC2-4C00-A475-46B6ECF0295F}" destId="{B02C2384-9A54-4AD0-8DF1-D8C80C459A76}" srcOrd="5" destOrd="0" presId="urn:microsoft.com/office/officeart/2005/8/layout/cycle2"/>
    <dgm:cxn modelId="{B036F750-94AB-45D6-ACFA-AAEB0AA036F6}" type="presParOf" srcId="{B02C2384-9A54-4AD0-8DF1-D8C80C459A76}" destId="{9805AE62-37D0-4865-BE8E-5E35E11486C9}" srcOrd="0" destOrd="0" presId="urn:microsoft.com/office/officeart/2005/8/layout/cycle2"/>
    <dgm:cxn modelId="{73E588BC-9D82-47F4-BE2E-C106CB791105}" type="presParOf" srcId="{2A7219F2-7DC2-4C00-A475-46B6ECF0295F}" destId="{6862B1D1-34CC-4684-8E4D-D394735D27DF}" srcOrd="6" destOrd="0" presId="urn:microsoft.com/office/officeart/2005/8/layout/cycle2"/>
    <dgm:cxn modelId="{DB5C5B8D-BDCD-4CEF-B53F-09A0CBD2BA1D}" type="presParOf" srcId="{2A7219F2-7DC2-4C00-A475-46B6ECF0295F}" destId="{0C79727D-A85A-4194-9C8A-927A19B4F459}" srcOrd="7" destOrd="0" presId="urn:microsoft.com/office/officeart/2005/8/layout/cycle2"/>
    <dgm:cxn modelId="{B8278D9F-4F8E-4E31-8B44-1852015838DA}" type="presParOf" srcId="{0C79727D-A85A-4194-9C8A-927A19B4F459}" destId="{92423A45-1ACC-4D12-8999-60FCD3900110}" srcOrd="0" destOrd="0" presId="urn:microsoft.com/office/officeart/2005/8/layout/cycle2"/>
    <dgm:cxn modelId="{4E91954A-A4EB-4F0A-85DB-A9C4BD267775}" type="presParOf" srcId="{2A7219F2-7DC2-4C00-A475-46B6ECF0295F}" destId="{735AC2E5-47CE-4F1B-A109-F490CD006BA1}" srcOrd="8" destOrd="0" presId="urn:microsoft.com/office/officeart/2005/8/layout/cycle2"/>
    <dgm:cxn modelId="{67528761-E211-4889-A215-5C99CF9C9B46}" type="presParOf" srcId="{2A7219F2-7DC2-4C00-A475-46B6ECF0295F}" destId="{17EBE05B-E361-47F3-B642-2819CBDF3BAD}" srcOrd="9" destOrd="0" presId="urn:microsoft.com/office/officeart/2005/8/layout/cycle2"/>
    <dgm:cxn modelId="{7DBE5E77-057B-4192-9D04-FD01771101B6}" type="presParOf" srcId="{17EBE05B-E361-47F3-B642-2819CBDF3BAD}" destId="{48D8119D-7533-4A8D-A095-040422A1F003}" srcOrd="0" destOrd="0" presId="urn:microsoft.com/office/officeart/2005/8/layout/cycle2"/>
    <dgm:cxn modelId="{483B9F38-87C5-47C4-B301-4770FCC89F48}" type="presParOf" srcId="{2A7219F2-7DC2-4C00-A475-46B6ECF0295F}" destId="{E0B94CCC-ED16-4435-AF37-6D80586BDF8C}" srcOrd="10" destOrd="0" presId="urn:microsoft.com/office/officeart/2005/8/layout/cycle2"/>
    <dgm:cxn modelId="{CEB3220A-7E1A-4BB8-A885-324D80CD7983}" type="presParOf" srcId="{2A7219F2-7DC2-4C00-A475-46B6ECF0295F}" destId="{A70E4166-EED4-4ED1-B707-CB1B86B1C014}" srcOrd="11" destOrd="0" presId="urn:microsoft.com/office/officeart/2005/8/layout/cycle2"/>
    <dgm:cxn modelId="{D0C23C23-BA8B-4D6C-BF77-51E4CAF2C574}" type="presParOf" srcId="{A70E4166-EED4-4ED1-B707-CB1B86B1C014}" destId="{FEEF33D8-1F26-4CA4-97A3-EBB6325B7ED6}" srcOrd="0" destOrd="0" presId="urn:microsoft.com/office/officeart/2005/8/layout/cycle2"/>
    <dgm:cxn modelId="{E20AEE78-E29E-4EEC-85A4-121F2E51EC71}" type="presParOf" srcId="{2A7219F2-7DC2-4C00-A475-46B6ECF0295F}" destId="{89E13AD7-BB6E-46E3-B3E1-7EC3B5F67F20}" srcOrd="12" destOrd="0" presId="urn:microsoft.com/office/officeart/2005/8/layout/cycle2"/>
    <dgm:cxn modelId="{66AC6074-DB66-4C33-BC46-F4820927625C}" type="presParOf" srcId="{2A7219F2-7DC2-4C00-A475-46B6ECF0295F}" destId="{1D98A944-1D98-4E59-B2AD-199BA86509C3}" srcOrd="13" destOrd="0" presId="urn:microsoft.com/office/officeart/2005/8/layout/cycle2"/>
    <dgm:cxn modelId="{D5AF7DE8-D68B-4324-BC14-8169706CEAE6}" type="presParOf" srcId="{1D98A944-1D98-4E59-B2AD-199BA86509C3}" destId="{263A6468-8E78-4811-B6BF-64D839503A46}" srcOrd="0" destOrd="0" presId="urn:microsoft.com/office/officeart/2005/8/layout/cycle2"/>
    <dgm:cxn modelId="{EA9B3666-93E4-4BDF-B8D2-2A8EB18972D9}" type="presParOf" srcId="{2A7219F2-7DC2-4C00-A475-46B6ECF0295F}" destId="{59FF4D52-0D71-4F8F-A782-9AAB0CAB6901}" srcOrd="14" destOrd="0" presId="urn:microsoft.com/office/officeart/2005/8/layout/cycle2"/>
    <dgm:cxn modelId="{A5FD39FA-9518-4D49-A089-0D4527DEB581}" type="presParOf" srcId="{2A7219F2-7DC2-4C00-A475-46B6ECF0295F}" destId="{35FC00C8-9E68-4545-B479-082BEE844B7B}" srcOrd="15" destOrd="0" presId="urn:microsoft.com/office/officeart/2005/8/layout/cycle2"/>
    <dgm:cxn modelId="{5B5FA3B9-8BEF-4478-8DBA-D52169FF2CDC}" type="presParOf" srcId="{35FC00C8-9E68-4545-B479-082BEE844B7B}" destId="{CBE053F2-3067-4295-B4DA-9F4EC6C1E611}" srcOrd="0" destOrd="0" presId="urn:microsoft.com/office/officeart/2005/8/layout/cycle2"/>
    <dgm:cxn modelId="{37FBEA14-29A7-46AE-A1D2-00B9348C1FD4}" type="presParOf" srcId="{2A7219F2-7DC2-4C00-A475-46B6ECF0295F}" destId="{B819B13A-5BA8-46B9-BD6B-79E8229710B0}" srcOrd="16" destOrd="0" presId="urn:microsoft.com/office/officeart/2005/8/layout/cycle2"/>
    <dgm:cxn modelId="{DFBD006C-C6ED-4AD0-A98D-710C34C22B1A}" type="presParOf" srcId="{2A7219F2-7DC2-4C00-A475-46B6ECF0295F}" destId="{D655E471-CD6A-4DB6-A52A-3221CF6EBA45}" srcOrd="17" destOrd="0" presId="urn:microsoft.com/office/officeart/2005/8/layout/cycle2"/>
    <dgm:cxn modelId="{F723C368-861A-48AA-8A69-B29B916FF10D}" type="presParOf" srcId="{D655E471-CD6A-4DB6-A52A-3221CF6EBA45}" destId="{BFDC06A0-CB59-490C-A547-5A2315B35B54}" srcOrd="0" destOrd="0" presId="urn:microsoft.com/office/officeart/2005/8/layout/cycle2"/>
    <dgm:cxn modelId="{420A96B8-7535-4E6C-A278-20F3C17AAFD6}" type="presParOf" srcId="{2A7219F2-7DC2-4C00-A475-46B6ECF0295F}" destId="{D2B726C4-491B-4C3B-A95A-AB09BC9C4292}" srcOrd="18" destOrd="0" presId="urn:microsoft.com/office/officeart/2005/8/layout/cycle2"/>
    <dgm:cxn modelId="{B3DA5AFA-EBD4-46EB-A00E-D66F88941B9C}" type="presParOf" srcId="{2A7219F2-7DC2-4C00-A475-46B6ECF0295F}" destId="{7920ABF7-BB9B-4534-8846-F8E569C82C23}" srcOrd="19" destOrd="0" presId="urn:microsoft.com/office/officeart/2005/8/layout/cycle2"/>
    <dgm:cxn modelId="{58BE34B9-C6C1-46A1-AA1E-7B119942291F}" type="presParOf" srcId="{7920ABF7-BB9B-4534-8846-F8E569C82C23}" destId="{EB22527E-F4D7-404D-A5C4-0DFAA0389464}" srcOrd="0" destOrd="0" presId="urn:microsoft.com/office/officeart/2005/8/layout/cycle2"/>
    <dgm:cxn modelId="{07042C95-C5CD-4687-BCF8-44F4D0396252}" type="presParOf" srcId="{2A7219F2-7DC2-4C00-A475-46B6ECF0295F}" destId="{5D7B2ABE-0136-47BF-8788-1C0FA6D47051}" srcOrd="20" destOrd="0" presId="urn:microsoft.com/office/officeart/2005/8/layout/cycle2"/>
    <dgm:cxn modelId="{0EACDE69-4F2A-4896-B8ED-5551E7A6C92F}" type="presParOf" srcId="{2A7219F2-7DC2-4C00-A475-46B6ECF0295F}" destId="{1C9E651C-14E4-4AE1-9BDD-8182E060785A}" srcOrd="21" destOrd="0" presId="urn:microsoft.com/office/officeart/2005/8/layout/cycle2"/>
    <dgm:cxn modelId="{EC5FC297-6FF1-41E7-8ED5-EABFCCC94FDB}" type="presParOf" srcId="{1C9E651C-14E4-4AE1-9BDD-8182E060785A}" destId="{5469AAA2-F5FF-4FC2-A3C8-CDCFA7379C0A}" srcOrd="0" destOrd="0" presId="urn:microsoft.com/office/officeart/2005/8/layout/cycle2"/>
    <dgm:cxn modelId="{A4557652-2F27-4491-9648-53D887F13BFE}" type="presParOf" srcId="{2A7219F2-7DC2-4C00-A475-46B6ECF0295F}" destId="{DB2B0EA5-C39F-4188-970F-1F920D028697}" srcOrd="22" destOrd="0" presId="urn:microsoft.com/office/officeart/2005/8/layout/cycle2"/>
    <dgm:cxn modelId="{662C0F37-F00B-479E-918C-40CFFB9A626E}" type="presParOf" srcId="{2A7219F2-7DC2-4C00-A475-46B6ECF0295F}" destId="{1DF4AA0E-30E2-4B62-ABD0-9B374E8C9AB7}" srcOrd="23" destOrd="0" presId="urn:microsoft.com/office/officeart/2005/8/layout/cycle2"/>
    <dgm:cxn modelId="{71FA2875-7686-4046-BADC-94043531DAA1}" type="presParOf" srcId="{1DF4AA0E-30E2-4B62-ABD0-9B374E8C9AB7}" destId="{97E947C8-7F60-46D7-8289-0BDB36E72E74}"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E09179-C488-42EE-B6F8-E32A5E7339D6}"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de-AT"/>
        </a:p>
      </dgm:t>
    </dgm:pt>
    <dgm:pt modelId="{B3B04888-2160-4E37-8A9C-76CBBAFDF120}">
      <dgm:prSet phldrT="[Text]" custT="1"/>
      <dgm:spPr>
        <a:solidFill>
          <a:srgbClr val="569938">
            <a:alpha val="50000"/>
          </a:srgbClr>
        </a:solidFill>
      </dgm:spPr>
      <dgm:t>
        <a:bodyPr/>
        <a:lstStyle/>
        <a:p>
          <a:pPr algn="l"/>
          <a:r>
            <a:rPr lang="en-GB" sz="5400" noProof="0" dirty="0"/>
            <a:t>Positive Psychology</a:t>
          </a:r>
        </a:p>
        <a:p>
          <a:pPr algn="l"/>
          <a:r>
            <a:rPr lang="en-GB" sz="2800" noProof="0" dirty="0"/>
            <a:t>Individual  Wellbeing</a:t>
          </a:r>
          <a:br>
            <a:rPr lang="en-GB" sz="2800" noProof="0" dirty="0"/>
          </a:br>
          <a:r>
            <a:rPr lang="en-GB" sz="2800" noProof="0" dirty="0" err="1"/>
            <a:t>Positiv</a:t>
          </a:r>
          <a:r>
            <a:rPr lang="en-GB" sz="2800" noProof="0" dirty="0"/>
            <a:t> Emotions</a:t>
          </a:r>
          <a:br>
            <a:rPr lang="en-GB" sz="2800" noProof="0" dirty="0"/>
          </a:br>
          <a:r>
            <a:rPr lang="en-GB" sz="2800" noProof="0" dirty="0"/>
            <a:t>Meaning</a:t>
          </a:r>
          <a:br>
            <a:rPr lang="en-GB" sz="2800" noProof="0" dirty="0"/>
          </a:br>
          <a:r>
            <a:rPr lang="en-GB" sz="2800" noProof="0" dirty="0"/>
            <a:t>Strength &amp; Skills</a:t>
          </a:r>
          <a:br>
            <a:rPr lang="en-GB" sz="2800" noProof="0" dirty="0"/>
          </a:br>
          <a:r>
            <a:rPr lang="en-GB" sz="2800" noProof="0" dirty="0"/>
            <a:t>Relationships</a:t>
          </a:r>
          <a:br>
            <a:rPr lang="en-GB" sz="6500" noProof="0" dirty="0"/>
          </a:br>
          <a:endParaRPr lang="en-GB" sz="6500" noProof="0" dirty="0"/>
        </a:p>
      </dgm:t>
    </dgm:pt>
    <dgm:pt modelId="{1F4F09CA-F7CF-4344-BD75-7D4D8AFD1FD4}" type="parTrans" cxnId="{76E572F6-3B76-421D-AD45-E33E522DC690}">
      <dgm:prSet/>
      <dgm:spPr/>
      <dgm:t>
        <a:bodyPr/>
        <a:lstStyle/>
        <a:p>
          <a:endParaRPr lang="de-AT"/>
        </a:p>
      </dgm:t>
    </dgm:pt>
    <dgm:pt modelId="{A0A505DD-BD7F-430A-9562-1D7091214A08}" type="sibTrans" cxnId="{76E572F6-3B76-421D-AD45-E33E522DC690}">
      <dgm:prSet/>
      <dgm:spPr/>
      <dgm:t>
        <a:bodyPr/>
        <a:lstStyle/>
        <a:p>
          <a:endParaRPr lang="de-AT"/>
        </a:p>
      </dgm:t>
    </dgm:pt>
    <dgm:pt modelId="{B0055540-53E0-4246-83E7-7668E17261F7}">
      <dgm:prSet phldrT="[Text]" custT="1"/>
      <dgm:spPr>
        <a:solidFill>
          <a:srgbClr val="569938">
            <a:alpha val="50000"/>
          </a:srgbClr>
        </a:solidFill>
      </dgm:spPr>
      <dgm:t>
        <a:bodyPr/>
        <a:lstStyle/>
        <a:p>
          <a:pPr algn="l"/>
          <a:r>
            <a:rPr lang="en-GB" sz="5400" noProof="0" dirty="0"/>
            <a:t>Sustainability</a:t>
          </a:r>
          <a:br>
            <a:rPr lang="en-GB" sz="6400" noProof="0" dirty="0"/>
          </a:br>
          <a:r>
            <a:rPr lang="en-GB" sz="2800" noProof="0" dirty="0"/>
            <a:t>Systemic Wellbeing:</a:t>
          </a:r>
          <a:br>
            <a:rPr lang="en-GB" sz="2800" noProof="0" dirty="0"/>
          </a:br>
          <a:endParaRPr lang="en-GB" sz="2800" noProof="0" dirty="0"/>
        </a:p>
        <a:p>
          <a:pPr algn="l"/>
          <a:r>
            <a:rPr lang="en-GB" sz="2800" noProof="0" dirty="0"/>
            <a:t>generational</a:t>
          </a:r>
          <a:br>
            <a:rPr lang="en-GB" sz="2800" noProof="0" dirty="0"/>
          </a:br>
          <a:r>
            <a:rPr lang="en-GB" sz="2800" noProof="0" dirty="0"/>
            <a:t>society</a:t>
          </a:r>
          <a:br>
            <a:rPr lang="en-GB" sz="2800" noProof="0" dirty="0"/>
          </a:br>
          <a:r>
            <a:rPr lang="en-GB" sz="2800" noProof="0" dirty="0"/>
            <a:t>biosphere</a:t>
          </a:r>
        </a:p>
      </dgm:t>
    </dgm:pt>
    <dgm:pt modelId="{0DC9AF6C-50D2-4BD4-A525-78676302C8FC}" type="parTrans" cxnId="{1E4693A1-0B93-4EE9-8A42-CFE572AD7A6B}">
      <dgm:prSet/>
      <dgm:spPr/>
      <dgm:t>
        <a:bodyPr/>
        <a:lstStyle/>
        <a:p>
          <a:endParaRPr lang="de-AT"/>
        </a:p>
      </dgm:t>
    </dgm:pt>
    <dgm:pt modelId="{D72A003D-D3A8-4C9B-A2D0-AB8A9F24F21A}" type="sibTrans" cxnId="{1E4693A1-0B93-4EE9-8A42-CFE572AD7A6B}">
      <dgm:prSet/>
      <dgm:spPr/>
      <dgm:t>
        <a:bodyPr/>
        <a:lstStyle/>
        <a:p>
          <a:endParaRPr lang="de-AT"/>
        </a:p>
      </dgm:t>
    </dgm:pt>
    <dgm:pt modelId="{01210C0A-6872-40BC-9A79-4FE2D473605C}" type="pres">
      <dgm:prSet presAssocID="{34E09179-C488-42EE-B6F8-E32A5E7339D6}" presName="Name0" presStyleCnt="0">
        <dgm:presLayoutVars>
          <dgm:dir/>
          <dgm:resizeHandles val="exact"/>
        </dgm:presLayoutVars>
      </dgm:prSet>
      <dgm:spPr/>
    </dgm:pt>
    <dgm:pt modelId="{335D4BB5-595F-448E-BF5F-241065A3A674}" type="pres">
      <dgm:prSet presAssocID="{B3B04888-2160-4E37-8A9C-76CBBAFDF120}" presName="Name5" presStyleLbl="vennNode1" presStyleIdx="0" presStyleCnt="2" custLinFactNeighborX="-13657" custLinFactNeighborY="692">
        <dgm:presLayoutVars>
          <dgm:bulletEnabled val="1"/>
        </dgm:presLayoutVars>
      </dgm:prSet>
      <dgm:spPr/>
    </dgm:pt>
    <dgm:pt modelId="{00C33A48-A9CB-45A3-AFD5-FA909A05AF6F}" type="pres">
      <dgm:prSet presAssocID="{A0A505DD-BD7F-430A-9562-1D7091214A08}" presName="space" presStyleCnt="0"/>
      <dgm:spPr/>
    </dgm:pt>
    <dgm:pt modelId="{A7E3FC26-A9D2-45D8-9FE5-98D7387F7413}" type="pres">
      <dgm:prSet presAssocID="{B0055540-53E0-4246-83E7-7668E17261F7}" presName="Name5" presStyleLbl="vennNode1" presStyleIdx="1" presStyleCnt="2">
        <dgm:presLayoutVars>
          <dgm:bulletEnabled val="1"/>
        </dgm:presLayoutVars>
      </dgm:prSet>
      <dgm:spPr/>
    </dgm:pt>
  </dgm:ptLst>
  <dgm:cxnLst>
    <dgm:cxn modelId="{EB4D7100-14F2-4555-AF16-F95AE4549928}" type="presOf" srcId="{34E09179-C488-42EE-B6F8-E32A5E7339D6}" destId="{01210C0A-6872-40BC-9A79-4FE2D473605C}" srcOrd="0" destOrd="0" presId="urn:microsoft.com/office/officeart/2005/8/layout/venn3"/>
    <dgm:cxn modelId="{C5A25775-EA3E-47A0-AF2C-9EA0BDD983F4}" type="presOf" srcId="{B3B04888-2160-4E37-8A9C-76CBBAFDF120}" destId="{335D4BB5-595F-448E-BF5F-241065A3A674}" srcOrd="0" destOrd="0" presId="urn:microsoft.com/office/officeart/2005/8/layout/venn3"/>
    <dgm:cxn modelId="{1E4693A1-0B93-4EE9-8A42-CFE572AD7A6B}" srcId="{34E09179-C488-42EE-B6F8-E32A5E7339D6}" destId="{B0055540-53E0-4246-83E7-7668E17261F7}" srcOrd="1" destOrd="0" parTransId="{0DC9AF6C-50D2-4BD4-A525-78676302C8FC}" sibTransId="{D72A003D-D3A8-4C9B-A2D0-AB8A9F24F21A}"/>
    <dgm:cxn modelId="{37B5A2B2-1089-4032-8ABE-092165D3C653}" type="presOf" srcId="{B0055540-53E0-4246-83E7-7668E17261F7}" destId="{A7E3FC26-A9D2-45D8-9FE5-98D7387F7413}" srcOrd="0" destOrd="0" presId="urn:microsoft.com/office/officeart/2005/8/layout/venn3"/>
    <dgm:cxn modelId="{76E572F6-3B76-421D-AD45-E33E522DC690}" srcId="{34E09179-C488-42EE-B6F8-E32A5E7339D6}" destId="{B3B04888-2160-4E37-8A9C-76CBBAFDF120}" srcOrd="0" destOrd="0" parTransId="{1F4F09CA-F7CF-4344-BD75-7D4D8AFD1FD4}" sibTransId="{A0A505DD-BD7F-430A-9562-1D7091214A08}"/>
    <dgm:cxn modelId="{CABC84B3-D4D6-4AE2-998F-F42EF7DC9E9F}" type="presParOf" srcId="{01210C0A-6872-40BC-9A79-4FE2D473605C}" destId="{335D4BB5-595F-448E-BF5F-241065A3A674}" srcOrd="0" destOrd="0" presId="urn:microsoft.com/office/officeart/2005/8/layout/venn3"/>
    <dgm:cxn modelId="{9AF35693-B032-4CF3-941E-CD87E04AF1A7}" type="presParOf" srcId="{01210C0A-6872-40BC-9A79-4FE2D473605C}" destId="{00C33A48-A9CB-45A3-AFD5-FA909A05AF6F}" srcOrd="1" destOrd="0" presId="urn:microsoft.com/office/officeart/2005/8/layout/venn3"/>
    <dgm:cxn modelId="{DE23A2A8-B73C-45CC-87FC-103A3CF9C889}" type="presParOf" srcId="{01210C0A-6872-40BC-9A79-4FE2D473605C}" destId="{A7E3FC26-A9D2-45D8-9FE5-98D7387F7413}"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C1F41-6AD1-4A67-96B7-6919EBD7C295}">
      <dsp:nvSpPr>
        <dsp:cNvPr id="0" name=""/>
        <dsp:cNvSpPr/>
      </dsp:nvSpPr>
      <dsp:spPr>
        <a:xfrm>
          <a:off x="2502279" y="2440"/>
          <a:ext cx="2789612" cy="1813248"/>
        </a:xfrm>
        <a:prstGeom prst="roundRect">
          <a:avLst/>
        </a:prstGeom>
        <a:solidFill>
          <a:srgbClr val="3F603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t>Addresses environmental, digital, and economic challenges</a:t>
          </a:r>
        </a:p>
      </dsp:txBody>
      <dsp:txXfrm>
        <a:off x="2590794" y="90955"/>
        <a:ext cx="2612582" cy="1636218"/>
      </dsp:txXfrm>
    </dsp:sp>
    <dsp:sp modelId="{7EFF963D-EC13-462C-8B5B-424AA1715221}">
      <dsp:nvSpPr>
        <dsp:cNvPr id="0" name=""/>
        <dsp:cNvSpPr/>
      </dsp:nvSpPr>
      <dsp:spPr>
        <a:xfrm>
          <a:off x="1479562" y="909064"/>
          <a:ext cx="4835046" cy="4835046"/>
        </a:xfrm>
        <a:custGeom>
          <a:avLst/>
          <a:gdLst/>
          <a:ahLst/>
          <a:cxnLst/>
          <a:rect l="0" t="0" r="0" b="0"/>
          <a:pathLst>
            <a:path>
              <a:moveTo>
                <a:pt x="3832578" y="457411"/>
              </a:moveTo>
              <a:arcTo wR="2417523" hR="2417523" stAng="18349589" swAng="3645799"/>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3AA4A3-F9A7-433F-9815-770CAA043239}">
      <dsp:nvSpPr>
        <dsp:cNvPr id="0" name=""/>
        <dsp:cNvSpPr/>
      </dsp:nvSpPr>
      <dsp:spPr>
        <a:xfrm>
          <a:off x="4595915" y="3628725"/>
          <a:ext cx="2789612" cy="1813248"/>
        </a:xfrm>
        <a:prstGeom prst="roundRect">
          <a:avLst/>
        </a:prstGeom>
        <a:solidFill>
          <a:srgbClr val="56993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t>Bridges theory and practice.</a:t>
          </a:r>
        </a:p>
      </dsp:txBody>
      <dsp:txXfrm>
        <a:off x="4684430" y="3717240"/>
        <a:ext cx="2612582" cy="1636218"/>
      </dsp:txXfrm>
    </dsp:sp>
    <dsp:sp modelId="{88681366-CE21-4801-9D87-EC9BF1300D74}">
      <dsp:nvSpPr>
        <dsp:cNvPr id="0" name=""/>
        <dsp:cNvSpPr/>
      </dsp:nvSpPr>
      <dsp:spPr>
        <a:xfrm>
          <a:off x="1479562" y="909064"/>
          <a:ext cx="4835046" cy="4835046"/>
        </a:xfrm>
        <a:custGeom>
          <a:avLst/>
          <a:gdLst/>
          <a:ahLst/>
          <a:cxnLst/>
          <a:rect l="0" t="0" r="0" b="0"/>
          <a:pathLst>
            <a:path>
              <a:moveTo>
                <a:pt x="3567271" y="4544140"/>
              </a:moveTo>
              <a:arcTo wR="2417523" hR="2417523" stAng="3696137" swAng="3407726"/>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059486-6455-41AC-B60B-271C2BECB35D}">
      <dsp:nvSpPr>
        <dsp:cNvPr id="0" name=""/>
        <dsp:cNvSpPr/>
      </dsp:nvSpPr>
      <dsp:spPr>
        <a:xfrm>
          <a:off x="408642" y="3628725"/>
          <a:ext cx="2789612" cy="1813248"/>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t>Encourages innovation and resilience.</a:t>
          </a:r>
        </a:p>
      </dsp:txBody>
      <dsp:txXfrm>
        <a:off x="497157" y="3717240"/>
        <a:ext cx="2612582" cy="1636218"/>
      </dsp:txXfrm>
    </dsp:sp>
    <dsp:sp modelId="{BF6DD38B-2383-49D0-B9D8-40906D6D44C5}">
      <dsp:nvSpPr>
        <dsp:cNvPr id="0" name=""/>
        <dsp:cNvSpPr/>
      </dsp:nvSpPr>
      <dsp:spPr>
        <a:xfrm>
          <a:off x="1479562" y="909064"/>
          <a:ext cx="4835046" cy="4835046"/>
        </a:xfrm>
        <a:custGeom>
          <a:avLst/>
          <a:gdLst/>
          <a:ahLst/>
          <a:cxnLst/>
          <a:rect l="0" t="0" r="0" b="0"/>
          <a:pathLst>
            <a:path>
              <a:moveTo>
                <a:pt x="15972" y="2694958"/>
              </a:moveTo>
              <a:arcTo wR="2417523" hR="2417523" stAng="10404612" swAng="3645799"/>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8CE2D-0267-4429-AE52-757F62AE2548}">
      <dsp:nvSpPr>
        <dsp:cNvPr id="0" name=""/>
        <dsp:cNvSpPr/>
      </dsp:nvSpPr>
      <dsp:spPr>
        <a:xfrm>
          <a:off x="1936695" y="1108631"/>
          <a:ext cx="2143310" cy="21433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1144B4-9DBD-47AD-BC69-150A02A61E9F}">
      <dsp:nvSpPr>
        <dsp:cNvPr id="0" name=""/>
        <dsp:cNvSpPr/>
      </dsp:nvSpPr>
      <dsp:spPr>
        <a:xfrm>
          <a:off x="626894" y="3862706"/>
          <a:ext cx="4762912" cy="1315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GB" sz="2800" kern="1200" noProof="0" dirty="0"/>
            <a:t>Designed as a Vocational Open Online Course (VOOC).</a:t>
          </a:r>
        </a:p>
      </dsp:txBody>
      <dsp:txXfrm>
        <a:off x="626894" y="3862706"/>
        <a:ext cx="4762912" cy="1315161"/>
      </dsp:txXfrm>
    </dsp:sp>
    <dsp:sp modelId="{18B027CD-6725-4FC6-A3AC-E505905632FE}">
      <dsp:nvSpPr>
        <dsp:cNvPr id="0" name=""/>
        <dsp:cNvSpPr/>
      </dsp:nvSpPr>
      <dsp:spPr>
        <a:xfrm>
          <a:off x="7533117" y="1108631"/>
          <a:ext cx="2143310" cy="21433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BF1F5E-7019-468A-933D-6759720235A5}">
      <dsp:nvSpPr>
        <dsp:cNvPr id="0" name=""/>
        <dsp:cNvSpPr/>
      </dsp:nvSpPr>
      <dsp:spPr>
        <a:xfrm>
          <a:off x="6223316" y="3862706"/>
          <a:ext cx="4762912" cy="1315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GB" sz="2800" kern="1200" noProof="0" dirty="0">
              <a:solidFill>
                <a:prstClr val="black">
                  <a:hueOff val="0"/>
                  <a:satOff val="0"/>
                  <a:lumOff val="0"/>
                  <a:alphaOff val="0"/>
                </a:prstClr>
              </a:solidFill>
              <a:latin typeface="Calibri"/>
              <a:ea typeface="+mn-ea"/>
              <a:cs typeface="+mn-cs"/>
            </a:rPr>
            <a:t>Aligned with European frameworks and micro-credentials.</a:t>
          </a:r>
        </a:p>
      </dsp:txBody>
      <dsp:txXfrm>
        <a:off x="6223316" y="3862706"/>
        <a:ext cx="4762912" cy="1315161"/>
      </dsp:txXfrm>
    </dsp:sp>
    <dsp:sp modelId="{C3D9CA24-763B-4B84-9177-58668A4EEB1B}">
      <dsp:nvSpPr>
        <dsp:cNvPr id="0" name=""/>
        <dsp:cNvSpPr/>
      </dsp:nvSpPr>
      <dsp:spPr>
        <a:xfrm>
          <a:off x="13325866" y="1108631"/>
          <a:ext cx="2143310" cy="21433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B95DC4-9275-4D30-B1D3-E16C9CE43040}">
      <dsp:nvSpPr>
        <dsp:cNvPr id="0" name=""/>
        <dsp:cNvSpPr/>
      </dsp:nvSpPr>
      <dsp:spPr>
        <a:xfrm>
          <a:off x="11819738" y="3862706"/>
          <a:ext cx="5155567" cy="1315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GB" sz="2800" kern="1200" noProof="0" dirty="0"/>
            <a:t>Five modules addressing sustainability, digitalization, entrepreneurship, and resilience.</a:t>
          </a:r>
        </a:p>
      </dsp:txBody>
      <dsp:txXfrm>
        <a:off x="11819738" y="3862706"/>
        <a:ext cx="5155567" cy="13151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21865-1B5A-49D8-9774-5F4AD69CAE08}">
      <dsp:nvSpPr>
        <dsp:cNvPr id="0" name=""/>
        <dsp:cNvSpPr/>
      </dsp:nvSpPr>
      <dsp:spPr>
        <a:xfrm>
          <a:off x="0" y="0"/>
          <a:ext cx="15211109" cy="1739880"/>
        </a:xfrm>
        <a:prstGeom prst="roundRect">
          <a:avLst>
            <a:gd name="adj" fmla="val 10000"/>
          </a:avLst>
        </a:prstGeom>
        <a:solidFill>
          <a:srgbClr val="5698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b="1" u="none" kern="1200" noProof="0" dirty="0"/>
            <a:t>Module 1:  </a:t>
          </a:r>
          <a:br>
            <a:rPr lang="en-GB" sz="3500" b="1" u="none" kern="1200" noProof="0" dirty="0"/>
          </a:br>
          <a:r>
            <a:rPr lang="en-GB" sz="3500" b="0" u="none" kern="1200" noProof="0" dirty="0"/>
            <a:t>Sustainability in the Performing Arts Sector </a:t>
          </a:r>
        </a:p>
      </dsp:txBody>
      <dsp:txXfrm>
        <a:off x="3216209" y="0"/>
        <a:ext cx="11994899" cy="1739880"/>
      </dsp:txXfrm>
    </dsp:sp>
    <dsp:sp modelId="{D14CF00F-3390-4762-AA35-A0F8B39C9ED0}">
      <dsp:nvSpPr>
        <dsp:cNvPr id="0" name=""/>
        <dsp:cNvSpPr/>
      </dsp:nvSpPr>
      <dsp:spPr>
        <a:xfrm>
          <a:off x="173988" y="173988"/>
          <a:ext cx="3042221" cy="139190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1F2D42-3A05-4E89-9D5E-43D39A2EFA5E}">
      <dsp:nvSpPr>
        <dsp:cNvPr id="0" name=""/>
        <dsp:cNvSpPr/>
      </dsp:nvSpPr>
      <dsp:spPr>
        <a:xfrm>
          <a:off x="0" y="1913868"/>
          <a:ext cx="15211109" cy="1739880"/>
        </a:xfrm>
        <a:prstGeom prst="roundRect">
          <a:avLst>
            <a:gd name="adj" fmla="val 10000"/>
          </a:avLst>
        </a:prstGeom>
        <a:solidFill>
          <a:srgbClr val="5698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b="1" u="none" kern="1200" noProof="0" dirty="0"/>
            <a:t>Module 2: </a:t>
          </a:r>
          <a:br>
            <a:rPr lang="en-GB" sz="3500" b="1" u="none" kern="1200" noProof="0" dirty="0"/>
          </a:br>
          <a:r>
            <a:rPr lang="en-GB" sz="3500" b="0" u="none" kern="1200" noProof="0" dirty="0"/>
            <a:t>Creating Sustainable Productions and Operating Sustainable Venues for the Performing Arts</a:t>
          </a:r>
        </a:p>
      </dsp:txBody>
      <dsp:txXfrm>
        <a:off x="3216209" y="1913868"/>
        <a:ext cx="11994899" cy="1739880"/>
      </dsp:txXfrm>
    </dsp:sp>
    <dsp:sp modelId="{4F9F3A41-0D39-4B6F-A6EE-107A802888D0}">
      <dsp:nvSpPr>
        <dsp:cNvPr id="0" name=""/>
        <dsp:cNvSpPr/>
      </dsp:nvSpPr>
      <dsp:spPr>
        <a:xfrm>
          <a:off x="173988" y="2087856"/>
          <a:ext cx="3042221" cy="139190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70B3D1-AE8A-4195-91D7-6C3C62AE8F4D}">
      <dsp:nvSpPr>
        <dsp:cNvPr id="0" name=""/>
        <dsp:cNvSpPr/>
      </dsp:nvSpPr>
      <dsp:spPr>
        <a:xfrm>
          <a:off x="0" y="3827736"/>
          <a:ext cx="15211109" cy="1739880"/>
        </a:xfrm>
        <a:prstGeom prst="roundRect">
          <a:avLst>
            <a:gd name="adj" fmla="val 10000"/>
          </a:avLst>
        </a:prstGeom>
        <a:solidFill>
          <a:srgbClr val="5698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b="1" u="none" kern="1200" noProof="0" dirty="0"/>
            <a:t>Module 3: </a:t>
          </a:r>
          <a:br>
            <a:rPr lang="en-GB" sz="3500" b="1" u="none" kern="1200" noProof="0" dirty="0"/>
          </a:br>
          <a:r>
            <a:rPr lang="en-GB" sz="3500" b="0" u="none" kern="1200" noProof="0" dirty="0"/>
            <a:t>Digitalising the Performing Arts Sector</a:t>
          </a:r>
        </a:p>
      </dsp:txBody>
      <dsp:txXfrm>
        <a:off x="3216209" y="3827736"/>
        <a:ext cx="11994899" cy="1739880"/>
      </dsp:txXfrm>
    </dsp:sp>
    <dsp:sp modelId="{7456D02E-7E81-4C77-B09F-509B6260DEA0}">
      <dsp:nvSpPr>
        <dsp:cNvPr id="0" name=""/>
        <dsp:cNvSpPr/>
      </dsp:nvSpPr>
      <dsp:spPr>
        <a:xfrm>
          <a:off x="173988" y="4001724"/>
          <a:ext cx="3042221" cy="139190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E8D4B9-7D4E-4D18-8694-1FA133A15584}">
      <dsp:nvSpPr>
        <dsp:cNvPr id="0" name=""/>
        <dsp:cNvSpPr/>
      </dsp:nvSpPr>
      <dsp:spPr>
        <a:xfrm>
          <a:off x="0" y="5741604"/>
          <a:ext cx="15211109" cy="1739880"/>
        </a:xfrm>
        <a:prstGeom prst="roundRect">
          <a:avLst>
            <a:gd name="adj" fmla="val 10000"/>
          </a:avLst>
        </a:prstGeom>
        <a:solidFill>
          <a:srgbClr val="5698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b="1" u="none" kern="1200" noProof="0" dirty="0"/>
            <a:t>Module 4: </a:t>
          </a:r>
          <a:br>
            <a:rPr lang="en-GB" sz="3500" b="1" u="none" kern="1200" noProof="0" dirty="0"/>
          </a:br>
          <a:r>
            <a:rPr lang="en-GB" sz="3500" b="0" u="none" kern="1200" noProof="0" dirty="0"/>
            <a:t>Essential Entrepreneurial Skills for the Performing Arts Sector </a:t>
          </a:r>
        </a:p>
      </dsp:txBody>
      <dsp:txXfrm>
        <a:off x="3216209" y="5741604"/>
        <a:ext cx="11994899" cy="1739880"/>
      </dsp:txXfrm>
    </dsp:sp>
    <dsp:sp modelId="{58F2C426-1D75-43FF-A3AB-B0B6D2BA0802}">
      <dsp:nvSpPr>
        <dsp:cNvPr id="0" name=""/>
        <dsp:cNvSpPr/>
      </dsp:nvSpPr>
      <dsp:spPr>
        <a:xfrm>
          <a:off x="173988" y="5915592"/>
          <a:ext cx="3042221" cy="139190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42E25F-B481-499C-A374-D9389AF5171B}">
      <dsp:nvSpPr>
        <dsp:cNvPr id="0" name=""/>
        <dsp:cNvSpPr/>
      </dsp:nvSpPr>
      <dsp:spPr>
        <a:xfrm>
          <a:off x="0" y="7655472"/>
          <a:ext cx="15211109" cy="1739880"/>
        </a:xfrm>
        <a:prstGeom prst="roundRect">
          <a:avLst>
            <a:gd name="adj" fmla="val 10000"/>
          </a:avLst>
        </a:prstGeom>
        <a:solidFill>
          <a:srgbClr val="5698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b="1" u="none" kern="1200" noProof="0" dirty="0"/>
            <a:t>Module 5: </a:t>
          </a:r>
          <a:br>
            <a:rPr lang="en-GB" sz="3500" b="1" u="none" kern="1200" noProof="0" dirty="0"/>
          </a:br>
          <a:r>
            <a:rPr lang="en-GB" sz="3500" b="0" u="none" kern="1200" noProof="0" dirty="0"/>
            <a:t>Essential People Management and Resilience Skills for the Performing Arts Sector</a:t>
          </a:r>
        </a:p>
      </dsp:txBody>
      <dsp:txXfrm>
        <a:off x="3216209" y="7655472"/>
        <a:ext cx="11994899" cy="1739880"/>
      </dsp:txXfrm>
    </dsp:sp>
    <dsp:sp modelId="{E856BD99-8AC7-4F27-AB2D-0D68F88833D1}">
      <dsp:nvSpPr>
        <dsp:cNvPr id="0" name=""/>
        <dsp:cNvSpPr/>
      </dsp:nvSpPr>
      <dsp:spPr>
        <a:xfrm>
          <a:off x="173988" y="7829460"/>
          <a:ext cx="3042221" cy="139190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15A76-F20A-4DDC-8613-C0D917A2DDBF}">
      <dsp:nvSpPr>
        <dsp:cNvPr id="0" name=""/>
        <dsp:cNvSpPr/>
      </dsp:nvSpPr>
      <dsp:spPr>
        <a:xfrm>
          <a:off x="1059560" y="0"/>
          <a:ext cx="12008358" cy="7429500"/>
        </a:xfrm>
        <a:prstGeom prst="rightArrow">
          <a:avLst/>
        </a:prstGeom>
        <a:solidFill>
          <a:srgbClr val="EAF1DD"/>
        </a:solidFill>
        <a:ln>
          <a:noFill/>
        </a:ln>
        <a:effectLst/>
      </dsp:spPr>
      <dsp:style>
        <a:lnRef idx="0">
          <a:scrgbClr r="0" g="0" b="0"/>
        </a:lnRef>
        <a:fillRef idx="1">
          <a:scrgbClr r="0" g="0" b="0"/>
        </a:fillRef>
        <a:effectRef idx="0">
          <a:scrgbClr r="0" g="0" b="0"/>
        </a:effectRef>
        <a:fontRef idx="minor"/>
      </dsp:style>
    </dsp:sp>
    <dsp:sp modelId="{C556FA26-6E66-42A5-BCA7-58EBF9619A6F}">
      <dsp:nvSpPr>
        <dsp:cNvPr id="0" name=""/>
        <dsp:cNvSpPr/>
      </dsp:nvSpPr>
      <dsp:spPr>
        <a:xfrm>
          <a:off x="4828" y="2228849"/>
          <a:ext cx="3137293" cy="2971800"/>
        </a:xfrm>
        <a:prstGeom prst="roundRect">
          <a:avLst/>
        </a:prstGeom>
        <a:solidFill>
          <a:srgbClr val="3F60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kern="1200" noProof="0" dirty="0"/>
            <a:t>Modules</a:t>
          </a:r>
        </a:p>
        <a:p>
          <a:pPr marL="0" lvl="0" indent="0" algn="ctr" defTabSz="1422400">
            <a:lnSpc>
              <a:spcPct val="90000"/>
            </a:lnSpc>
            <a:spcBef>
              <a:spcPct val="0"/>
            </a:spcBef>
            <a:spcAft>
              <a:spcPct val="35000"/>
            </a:spcAft>
            <a:buNone/>
          </a:pPr>
          <a:r>
            <a:rPr lang="en-GB" sz="2000" kern="1200" noProof="0" dirty="0"/>
            <a:t>5 key modules</a:t>
          </a:r>
        </a:p>
      </dsp:txBody>
      <dsp:txXfrm>
        <a:off x="149899" y="2373920"/>
        <a:ext cx="2847151" cy="2681658"/>
      </dsp:txXfrm>
    </dsp:sp>
    <dsp:sp modelId="{643D8843-5DEE-455E-95E9-B0E05275A6E8}">
      <dsp:nvSpPr>
        <dsp:cNvPr id="0" name=""/>
        <dsp:cNvSpPr/>
      </dsp:nvSpPr>
      <dsp:spPr>
        <a:xfrm>
          <a:off x="3665004" y="2228849"/>
          <a:ext cx="3137293" cy="2971800"/>
        </a:xfrm>
        <a:prstGeom prst="roundRect">
          <a:avLst/>
        </a:prstGeom>
        <a:solidFill>
          <a:srgbClr val="3F60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kern="1200" noProof="0" dirty="0">
              <a:solidFill>
                <a:prstClr val="white"/>
              </a:solidFill>
              <a:latin typeface="Aptos" panose="02110004020202020204"/>
              <a:ea typeface="+mn-ea"/>
              <a:cs typeface="+mn-cs"/>
            </a:rPr>
            <a:t>Lessons</a:t>
          </a:r>
        </a:p>
        <a:p>
          <a:pPr marL="0" lvl="0" algn="ctr" defTabSz="711200">
            <a:lnSpc>
              <a:spcPct val="90000"/>
            </a:lnSpc>
            <a:spcBef>
              <a:spcPct val="0"/>
            </a:spcBef>
            <a:spcAft>
              <a:spcPct val="35000"/>
            </a:spcAft>
            <a:buNone/>
          </a:pPr>
          <a:r>
            <a:rPr lang="en-GB" sz="1800" kern="1200" noProof="0" dirty="0"/>
            <a:t>Each module has </a:t>
          </a:r>
          <a:br>
            <a:rPr lang="en-GB" sz="1800" kern="1200" noProof="0" dirty="0"/>
          </a:br>
          <a:r>
            <a:rPr lang="en-GB" sz="1800" kern="1200" noProof="0" dirty="0"/>
            <a:t>7 – 8 lessons oriented on particular topics </a:t>
          </a:r>
        </a:p>
      </dsp:txBody>
      <dsp:txXfrm>
        <a:off x="3810075" y="2373920"/>
        <a:ext cx="2847151" cy="2681658"/>
      </dsp:txXfrm>
    </dsp:sp>
    <dsp:sp modelId="{34589B4E-9DCE-4CEC-9CDB-2CC24CE4655B}">
      <dsp:nvSpPr>
        <dsp:cNvPr id="0" name=""/>
        <dsp:cNvSpPr/>
      </dsp:nvSpPr>
      <dsp:spPr>
        <a:xfrm>
          <a:off x="7325181" y="2228849"/>
          <a:ext cx="3137293" cy="2971800"/>
        </a:xfrm>
        <a:prstGeom prst="roundRect">
          <a:avLst/>
        </a:prstGeom>
        <a:solidFill>
          <a:srgbClr val="3F60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422400">
            <a:lnSpc>
              <a:spcPct val="90000"/>
            </a:lnSpc>
            <a:spcBef>
              <a:spcPct val="0"/>
            </a:spcBef>
            <a:spcAft>
              <a:spcPct val="35000"/>
            </a:spcAft>
            <a:buNone/>
          </a:pPr>
          <a:r>
            <a:rPr lang="en-GB" sz="2800" b="1" kern="1200" noProof="0" dirty="0">
              <a:solidFill>
                <a:prstClr val="white"/>
              </a:solidFill>
              <a:latin typeface="Aptos" panose="02110004020202020204"/>
              <a:ea typeface="+mn-ea"/>
              <a:cs typeface="+mn-cs"/>
            </a:rPr>
            <a:t>Units</a:t>
          </a:r>
        </a:p>
        <a:p>
          <a:pPr marL="0" lvl="0" algn="ctr" defTabSz="711200">
            <a:lnSpc>
              <a:spcPct val="90000"/>
            </a:lnSpc>
            <a:spcBef>
              <a:spcPct val="0"/>
            </a:spcBef>
            <a:spcAft>
              <a:spcPct val="35000"/>
            </a:spcAft>
            <a:buNone/>
          </a:pPr>
          <a:r>
            <a:rPr lang="en-GB" sz="1400" kern="1200" noProof="0" dirty="0"/>
            <a:t> </a:t>
          </a:r>
          <a:r>
            <a:rPr lang="en-GB" sz="1600" kern="1200" noProof="0" dirty="0"/>
            <a:t>Building blocks of lessons, organised to be mutually connected and  jointly representing  the lesson topic </a:t>
          </a:r>
          <a:endParaRPr lang="en-GB" sz="1400" kern="1200" noProof="0" dirty="0"/>
        </a:p>
      </dsp:txBody>
      <dsp:txXfrm>
        <a:off x="7470252" y="2373920"/>
        <a:ext cx="2847151" cy="2681658"/>
      </dsp:txXfrm>
    </dsp:sp>
    <dsp:sp modelId="{0B1735EB-66B4-4B6E-9BBC-5D8A8FA3E00E}">
      <dsp:nvSpPr>
        <dsp:cNvPr id="0" name=""/>
        <dsp:cNvSpPr/>
      </dsp:nvSpPr>
      <dsp:spPr>
        <a:xfrm>
          <a:off x="10985357" y="2228849"/>
          <a:ext cx="3137293" cy="2971800"/>
        </a:xfrm>
        <a:prstGeom prst="roundRect">
          <a:avLst/>
        </a:prstGeom>
        <a:solidFill>
          <a:srgbClr val="3F60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422400">
            <a:lnSpc>
              <a:spcPct val="90000"/>
            </a:lnSpc>
            <a:spcBef>
              <a:spcPct val="0"/>
            </a:spcBef>
            <a:spcAft>
              <a:spcPct val="35000"/>
            </a:spcAft>
            <a:buNone/>
          </a:pPr>
          <a:r>
            <a:rPr lang="en-GB" sz="2400" b="1" kern="1200" noProof="0" dirty="0">
              <a:solidFill>
                <a:prstClr val="white"/>
              </a:solidFill>
              <a:latin typeface="Aptos" panose="02110004020202020204"/>
              <a:ea typeface="+mn-ea"/>
              <a:cs typeface="+mn-cs"/>
            </a:rPr>
            <a:t>Components</a:t>
          </a:r>
        </a:p>
        <a:p>
          <a:pPr marL="0" lvl="0" algn="ctr" defTabSz="711200">
            <a:lnSpc>
              <a:spcPct val="90000"/>
            </a:lnSpc>
            <a:spcBef>
              <a:spcPct val="0"/>
            </a:spcBef>
            <a:spcAft>
              <a:spcPct val="35000"/>
            </a:spcAft>
            <a:buNone/>
          </a:pPr>
          <a:r>
            <a:rPr lang="en-GB" sz="1400" kern="1200" noProof="0" dirty="0"/>
            <a:t> </a:t>
          </a:r>
          <a:r>
            <a:rPr lang="en-GB" sz="1600" kern="1200" noProof="0" dirty="0"/>
            <a:t>Building blocks of lessons, organised to be mutually connected and jointly representing the lesson topic </a:t>
          </a:r>
        </a:p>
      </dsp:txBody>
      <dsp:txXfrm>
        <a:off x="11130428" y="2373920"/>
        <a:ext cx="2847151" cy="26816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CE285-CB00-444A-944A-AD2935D518D9}">
      <dsp:nvSpPr>
        <dsp:cNvPr id="0" name=""/>
        <dsp:cNvSpPr/>
      </dsp:nvSpPr>
      <dsp:spPr>
        <a:xfrm>
          <a:off x="4364233" y="4669"/>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Invitation  &amp; Partners</a:t>
          </a:r>
        </a:p>
      </dsp:txBody>
      <dsp:txXfrm>
        <a:off x="4552569" y="193005"/>
        <a:ext cx="909370" cy="909370"/>
      </dsp:txXfrm>
    </dsp:sp>
    <dsp:sp modelId="{ACCF682E-5A5A-4A3B-9D2D-9416B771AC67}">
      <dsp:nvSpPr>
        <dsp:cNvPr id="0" name=""/>
        <dsp:cNvSpPr/>
      </dsp:nvSpPr>
      <dsp:spPr>
        <a:xfrm rot="900000">
          <a:off x="5760249" y="678459"/>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a:off x="5762005" y="751930"/>
        <a:ext cx="240468" cy="260423"/>
      </dsp:txXfrm>
    </dsp:sp>
    <dsp:sp modelId="{9949CB77-4FC3-4C93-B4A5-87DD84FEFAD0}">
      <dsp:nvSpPr>
        <dsp:cNvPr id="0" name=""/>
        <dsp:cNvSpPr/>
      </dsp:nvSpPr>
      <dsp:spPr>
        <a:xfrm>
          <a:off x="6232530" y="505278"/>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Budget &amp;  Schedule</a:t>
          </a:r>
        </a:p>
      </dsp:txBody>
      <dsp:txXfrm>
        <a:off x="6420866" y="693614"/>
        <a:ext cx="909370" cy="909370"/>
      </dsp:txXfrm>
    </dsp:sp>
    <dsp:sp modelId="{582D77D1-95D7-4974-B3C6-BCC04F9EFD91}">
      <dsp:nvSpPr>
        <dsp:cNvPr id="0" name=""/>
        <dsp:cNvSpPr/>
      </dsp:nvSpPr>
      <dsp:spPr>
        <a:xfrm rot="2700000">
          <a:off x="7380759" y="1608249"/>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a:off x="7395851" y="1658621"/>
        <a:ext cx="240468" cy="260423"/>
      </dsp:txXfrm>
    </dsp:sp>
    <dsp:sp modelId="{52DDA4F9-FD51-43C7-82CB-B3196A0061B3}">
      <dsp:nvSpPr>
        <dsp:cNvPr id="0" name=""/>
        <dsp:cNvSpPr/>
      </dsp:nvSpPr>
      <dsp:spPr>
        <a:xfrm>
          <a:off x="7600219" y="1872967"/>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Concept &amp; </a:t>
          </a:r>
          <a:r>
            <a:rPr lang="en-GB" sz="1200" kern="1200" noProof="0" dirty="0">
              <a:solidFill>
                <a:schemeClr val="tx1"/>
              </a:solidFill>
            </a:rPr>
            <a:t>Development</a:t>
          </a:r>
          <a:endParaRPr lang="en-GB" sz="1600" kern="1200" noProof="0" dirty="0">
            <a:solidFill>
              <a:schemeClr val="tx1"/>
            </a:solidFill>
          </a:endParaRPr>
        </a:p>
      </dsp:txBody>
      <dsp:txXfrm>
        <a:off x="7788555" y="2061303"/>
        <a:ext cx="909370" cy="909370"/>
      </dsp:txXfrm>
    </dsp:sp>
    <dsp:sp modelId="{B02C2384-9A54-4AD0-8DF1-D8C80C459A76}">
      <dsp:nvSpPr>
        <dsp:cNvPr id="0" name=""/>
        <dsp:cNvSpPr/>
      </dsp:nvSpPr>
      <dsp:spPr>
        <a:xfrm rot="4500000">
          <a:off x="8319266" y="3223726"/>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a:off x="8357458" y="3260761"/>
        <a:ext cx="240468" cy="260423"/>
      </dsp:txXfrm>
    </dsp:sp>
    <dsp:sp modelId="{6862B1D1-34CC-4684-8E4D-D394735D27DF}">
      <dsp:nvSpPr>
        <dsp:cNvPr id="0" name=""/>
        <dsp:cNvSpPr/>
      </dsp:nvSpPr>
      <dsp:spPr>
        <a:xfrm>
          <a:off x="8100828" y="3741265"/>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Final Model</a:t>
          </a:r>
        </a:p>
      </dsp:txBody>
      <dsp:txXfrm>
        <a:off x="8289164" y="3929601"/>
        <a:ext cx="909370" cy="909370"/>
      </dsp:txXfrm>
    </dsp:sp>
    <dsp:sp modelId="{0C79727D-A85A-4194-9C8A-927A19B4F459}">
      <dsp:nvSpPr>
        <dsp:cNvPr id="0" name=""/>
        <dsp:cNvSpPr/>
      </dsp:nvSpPr>
      <dsp:spPr>
        <a:xfrm rot="6300000">
          <a:off x="8324299" y="5092024"/>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rot="10800000">
        <a:off x="8389164" y="5129059"/>
        <a:ext cx="240468" cy="260423"/>
      </dsp:txXfrm>
    </dsp:sp>
    <dsp:sp modelId="{735AC2E5-47CE-4F1B-A109-F490CD006BA1}">
      <dsp:nvSpPr>
        <dsp:cNvPr id="0" name=""/>
        <dsp:cNvSpPr/>
      </dsp:nvSpPr>
      <dsp:spPr>
        <a:xfrm>
          <a:off x="7600219" y="5609562"/>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noProof="0" dirty="0">
              <a:solidFill>
                <a:schemeClr val="tx1"/>
              </a:solidFill>
            </a:rPr>
            <a:t>Procurement</a:t>
          </a:r>
          <a:r>
            <a:rPr lang="en-GB" sz="1600" kern="1200" noProof="0" dirty="0">
              <a:solidFill>
                <a:schemeClr val="tx1"/>
              </a:solidFill>
            </a:rPr>
            <a:t> &amp; Making</a:t>
          </a:r>
        </a:p>
      </dsp:txBody>
      <dsp:txXfrm>
        <a:off x="7788555" y="5797898"/>
        <a:ext cx="909370" cy="909370"/>
      </dsp:txXfrm>
    </dsp:sp>
    <dsp:sp modelId="{17EBE05B-E361-47F3-B642-2819CBDF3BAD}">
      <dsp:nvSpPr>
        <dsp:cNvPr id="0" name=""/>
        <dsp:cNvSpPr/>
      </dsp:nvSpPr>
      <dsp:spPr>
        <a:xfrm rot="8100000">
          <a:off x="7394508" y="6712534"/>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rot="10800000">
        <a:off x="7482473" y="6762906"/>
        <a:ext cx="240468" cy="260423"/>
      </dsp:txXfrm>
    </dsp:sp>
    <dsp:sp modelId="{E0B94CCC-ED16-4435-AF37-6D80586BDF8C}">
      <dsp:nvSpPr>
        <dsp:cNvPr id="0" name=""/>
        <dsp:cNvSpPr/>
      </dsp:nvSpPr>
      <dsp:spPr>
        <a:xfrm>
          <a:off x="6232530" y="6977251"/>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Rehearsal</a:t>
          </a:r>
        </a:p>
      </dsp:txBody>
      <dsp:txXfrm>
        <a:off x="6420866" y="7165587"/>
        <a:ext cx="909370" cy="909370"/>
      </dsp:txXfrm>
    </dsp:sp>
    <dsp:sp modelId="{A70E4166-EED4-4ED1-B707-CB1B86B1C014}">
      <dsp:nvSpPr>
        <dsp:cNvPr id="0" name=""/>
        <dsp:cNvSpPr/>
      </dsp:nvSpPr>
      <dsp:spPr>
        <a:xfrm rot="9900000">
          <a:off x="5779031" y="7651041"/>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rot="10800000">
        <a:off x="5880332" y="7724512"/>
        <a:ext cx="240468" cy="260423"/>
      </dsp:txXfrm>
    </dsp:sp>
    <dsp:sp modelId="{89E13AD7-BB6E-46E3-B3E1-7EC3B5F67F20}">
      <dsp:nvSpPr>
        <dsp:cNvPr id="0" name=""/>
        <dsp:cNvSpPr/>
      </dsp:nvSpPr>
      <dsp:spPr>
        <a:xfrm>
          <a:off x="4364233" y="7477860"/>
          <a:ext cx="1286042" cy="1286042"/>
        </a:xfrm>
        <a:prstGeom prst="ellipse">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noProof="0" dirty="0">
              <a:solidFill>
                <a:schemeClr val="tx1"/>
              </a:solidFill>
            </a:rPr>
            <a:t>The Show</a:t>
          </a:r>
        </a:p>
      </dsp:txBody>
      <dsp:txXfrm>
        <a:off x="4552569" y="7666196"/>
        <a:ext cx="909370" cy="909370"/>
      </dsp:txXfrm>
    </dsp:sp>
    <dsp:sp modelId="{1D98A944-1D98-4E59-B2AD-199BA86509C3}">
      <dsp:nvSpPr>
        <dsp:cNvPr id="0" name=""/>
        <dsp:cNvSpPr/>
      </dsp:nvSpPr>
      <dsp:spPr>
        <a:xfrm rot="11700000">
          <a:off x="3910733" y="7656074"/>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rot="10800000">
        <a:off x="4012034" y="7756219"/>
        <a:ext cx="240468" cy="260423"/>
      </dsp:txXfrm>
    </dsp:sp>
    <dsp:sp modelId="{59FF4D52-0D71-4F8F-A782-9AAB0CAB6901}">
      <dsp:nvSpPr>
        <dsp:cNvPr id="0" name=""/>
        <dsp:cNvSpPr/>
      </dsp:nvSpPr>
      <dsp:spPr>
        <a:xfrm>
          <a:off x="2495935" y="6977251"/>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Get-out</a:t>
          </a:r>
        </a:p>
      </dsp:txBody>
      <dsp:txXfrm>
        <a:off x="2684271" y="7165587"/>
        <a:ext cx="909370" cy="909370"/>
      </dsp:txXfrm>
    </dsp:sp>
    <dsp:sp modelId="{35FC00C8-9E68-4545-B479-082BEE844B7B}">
      <dsp:nvSpPr>
        <dsp:cNvPr id="0" name=""/>
        <dsp:cNvSpPr/>
      </dsp:nvSpPr>
      <dsp:spPr>
        <a:xfrm rot="13500000">
          <a:off x="2290224" y="6726283"/>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rot="10800000">
        <a:off x="2378189" y="6849527"/>
        <a:ext cx="240468" cy="260423"/>
      </dsp:txXfrm>
    </dsp:sp>
    <dsp:sp modelId="{B819B13A-5BA8-46B9-BD6B-79E8229710B0}">
      <dsp:nvSpPr>
        <dsp:cNvPr id="0" name=""/>
        <dsp:cNvSpPr/>
      </dsp:nvSpPr>
      <dsp:spPr>
        <a:xfrm>
          <a:off x="1128246" y="5609562"/>
          <a:ext cx="1286042" cy="1286042"/>
        </a:xfrm>
        <a:prstGeom prst="ellipse">
          <a:avLst/>
        </a:prstGeom>
        <a:noFill/>
        <a:ln w="38100" cap="flat" cmpd="sng" algn="ctr">
          <a:solidFill>
            <a:schemeClr val="accent3">
              <a:lumMod val="75000"/>
            </a:schemeClr>
          </a:solidFill>
          <a:prstDash val="dash"/>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Tour?</a:t>
          </a:r>
        </a:p>
      </dsp:txBody>
      <dsp:txXfrm>
        <a:off x="1316582" y="5797898"/>
        <a:ext cx="909370" cy="909370"/>
      </dsp:txXfrm>
    </dsp:sp>
    <dsp:sp modelId="{D655E471-CD6A-4DB6-A52A-3221CF6EBA45}">
      <dsp:nvSpPr>
        <dsp:cNvPr id="0" name=""/>
        <dsp:cNvSpPr/>
      </dsp:nvSpPr>
      <dsp:spPr>
        <a:xfrm rot="15300000">
          <a:off x="1351716" y="5110806"/>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rot="10800000">
        <a:off x="1416581" y="5247387"/>
        <a:ext cx="240468" cy="260423"/>
      </dsp:txXfrm>
    </dsp:sp>
    <dsp:sp modelId="{D2B726C4-491B-4C3B-A95A-AB09BC9C4292}">
      <dsp:nvSpPr>
        <dsp:cNvPr id="0" name=""/>
        <dsp:cNvSpPr/>
      </dsp:nvSpPr>
      <dsp:spPr>
        <a:xfrm>
          <a:off x="627637" y="3741265"/>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Disposal</a:t>
          </a:r>
        </a:p>
      </dsp:txBody>
      <dsp:txXfrm>
        <a:off x="815973" y="3929601"/>
        <a:ext cx="909370" cy="909370"/>
      </dsp:txXfrm>
    </dsp:sp>
    <dsp:sp modelId="{7920ABF7-BB9B-4534-8846-F8E569C82C23}">
      <dsp:nvSpPr>
        <dsp:cNvPr id="0" name=""/>
        <dsp:cNvSpPr/>
      </dsp:nvSpPr>
      <dsp:spPr>
        <a:xfrm rot="17100000">
          <a:off x="1346684" y="3242508"/>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a:off x="1384876" y="3379089"/>
        <a:ext cx="240468" cy="260423"/>
      </dsp:txXfrm>
    </dsp:sp>
    <dsp:sp modelId="{5D7B2ABE-0136-47BF-8788-1C0FA6D47051}">
      <dsp:nvSpPr>
        <dsp:cNvPr id="0" name=""/>
        <dsp:cNvSpPr/>
      </dsp:nvSpPr>
      <dsp:spPr>
        <a:xfrm>
          <a:off x="1128246" y="1872967"/>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Evaluation</a:t>
          </a:r>
        </a:p>
      </dsp:txBody>
      <dsp:txXfrm>
        <a:off x="1316582" y="2061303"/>
        <a:ext cx="909370" cy="909370"/>
      </dsp:txXfrm>
    </dsp:sp>
    <dsp:sp modelId="{1C9E651C-14E4-4AE1-9BDD-8182E060785A}">
      <dsp:nvSpPr>
        <dsp:cNvPr id="0" name=""/>
        <dsp:cNvSpPr/>
      </dsp:nvSpPr>
      <dsp:spPr>
        <a:xfrm rot="18900000">
          <a:off x="2276474" y="1621999"/>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a:off x="2291566" y="1745243"/>
        <a:ext cx="240468" cy="260423"/>
      </dsp:txXfrm>
    </dsp:sp>
    <dsp:sp modelId="{DB2B0EA5-C39F-4188-970F-1F920D028697}">
      <dsp:nvSpPr>
        <dsp:cNvPr id="0" name=""/>
        <dsp:cNvSpPr/>
      </dsp:nvSpPr>
      <dsp:spPr>
        <a:xfrm>
          <a:off x="2495935" y="505278"/>
          <a:ext cx="1286042" cy="1286042"/>
        </a:xfrm>
        <a:prstGeom prst="ellipse">
          <a:avLst/>
        </a:prstGeom>
        <a:no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chemeClr val="accent3">
                  <a:lumMod val="75000"/>
                </a:schemeClr>
              </a:solidFill>
            </a:rPr>
            <a:t>REUSE / REYCLE</a:t>
          </a:r>
        </a:p>
      </dsp:txBody>
      <dsp:txXfrm>
        <a:off x="2684271" y="693614"/>
        <a:ext cx="909370" cy="909370"/>
      </dsp:txXfrm>
    </dsp:sp>
    <dsp:sp modelId="{1DF4AA0E-30E2-4B62-ABD0-9B374E8C9AB7}">
      <dsp:nvSpPr>
        <dsp:cNvPr id="0" name=""/>
        <dsp:cNvSpPr/>
      </dsp:nvSpPr>
      <dsp:spPr>
        <a:xfrm rot="20700000">
          <a:off x="3891951" y="683491"/>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a:off x="3893707" y="783636"/>
        <a:ext cx="240468" cy="2604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D4BB5-595F-448E-BF5F-241065A3A674}">
      <dsp:nvSpPr>
        <dsp:cNvPr id="0" name=""/>
        <dsp:cNvSpPr/>
      </dsp:nvSpPr>
      <dsp:spPr>
        <a:xfrm>
          <a:off x="0" y="116338"/>
          <a:ext cx="6706476" cy="6706476"/>
        </a:xfrm>
        <a:prstGeom prst="ellipse">
          <a:avLst/>
        </a:prstGeom>
        <a:solidFill>
          <a:srgbClr val="569938">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69080" tIns="68580" rIns="369080" bIns="68580" numCol="1" spcCol="1270" anchor="ctr" anchorCtr="0">
          <a:noAutofit/>
        </a:bodyPr>
        <a:lstStyle/>
        <a:p>
          <a:pPr marL="0" lvl="0" indent="0" algn="l" defTabSz="2400300">
            <a:lnSpc>
              <a:spcPct val="90000"/>
            </a:lnSpc>
            <a:spcBef>
              <a:spcPct val="0"/>
            </a:spcBef>
            <a:spcAft>
              <a:spcPct val="35000"/>
            </a:spcAft>
            <a:buNone/>
          </a:pPr>
          <a:r>
            <a:rPr lang="en-GB" sz="5400" kern="1200" noProof="0" dirty="0"/>
            <a:t>Positive Psychology</a:t>
          </a:r>
        </a:p>
        <a:p>
          <a:pPr marL="0" lvl="0" indent="0" algn="l" defTabSz="2400300">
            <a:lnSpc>
              <a:spcPct val="90000"/>
            </a:lnSpc>
            <a:spcBef>
              <a:spcPct val="0"/>
            </a:spcBef>
            <a:spcAft>
              <a:spcPct val="35000"/>
            </a:spcAft>
            <a:buNone/>
          </a:pPr>
          <a:r>
            <a:rPr lang="en-GB" sz="2800" kern="1200" noProof="0" dirty="0"/>
            <a:t>Individual  Wellbeing</a:t>
          </a:r>
          <a:br>
            <a:rPr lang="en-GB" sz="2800" kern="1200" noProof="0" dirty="0"/>
          </a:br>
          <a:r>
            <a:rPr lang="en-GB" sz="2800" kern="1200" noProof="0" dirty="0" err="1"/>
            <a:t>Positiv</a:t>
          </a:r>
          <a:r>
            <a:rPr lang="en-GB" sz="2800" kern="1200" noProof="0" dirty="0"/>
            <a:t> Emotions</a:t>
          </a:r>
          <a:br>
            <a:rPr lang="en-GB" sz="2800" kern="1200" noProof="0" dirty="0"/>
          </a:br>
          <a:r>
            <a:rPr lang="en-GB" sz="2800" kern="1200" noProof="0" dirty="0"/>
            <a:t>Meaning</a:t>
          </a:r>
          <a:br>
            <a:rPr lang="en-GB" sz="2800" kern="1200" noProof="0" dirty="0"/>
          </a:br>
          <a:r>
            <a:rPr lang="en-GB" sz="2800" kern="1200" noProof="0" dirty="0"/>
            <a:t>Strength &amp; Skills</a:t>
          </a:r>
          <a:br>
            <a:rPr lang="en-GB" sz="2800" kern="1200" noProof="0" dirty="0"/>
          </a:br>
          <a:r>
            <a:rPr lang="en-GB" sz="2800" kern="1200" noProof="0" dirty="0"/>
            <a:t>Relationships</a:t>
          </a:r>
          <a:br>
            <a:rPr lang="en-GB" sz="6500" kern="1200" noProof="0" dirty="0"/>
          </a:br>
          <a:endParaRPr lang="en-GB" sz="6500" kern="1200" noProof="0" dirty="0"/>
        </a:p>
      </dsp:txBody>
      <dsp:txXfrm>
        <a:off x="982141" y="1098479"/>
        <a:ext cx="4742194" cy="4742194"/>
      </dsp:txXfrm>
    </dsp:sp>
    <dsp:sp modelId="{A7E3FC26-A9D2-45D8-9FE5-98D7387F7413}">
      <dsp:nvSpPr>
        <dsp:cNvPr id="0" name=""/>
        <dsp:cNvSpPr/>
      </dsp:nvSpPr>
      <dsp:spPr>
        <a:xfrm>
          <a:off x="5374626" y="69929"/>
          <a:ext cx="6706476" cy="6706476"/>
        </a:xfrm>
        <a:prstGeom prst="ellipse">
          <a:avLst/>
        </a:prstGeom>
        <a:solidFill>
          <a:srgbClr val="569938">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69080" tIns="68580" rIns="369080" bIns="68580" numCol="1" spcCol="1270" anchor="ctr" anchorCtr="0">
          <a:noAutofit/>
        </a:bodyPr>
        <a:lstStyle/>
        <a:p>
          <a:pPr marL="0" lvl="0" indent="0" algn="l" defTabSz="2400300">
            <a:lnSpc>
              <a:spcPct val="90000"/>
            </a:lnSpc>
            <a:spcBef>
              <a:spcPct val="0"/>
            </a:spcBef>
            <a:spcAft>
              <a:spcPct val="35000"/>
            </a:spcAft>
            <a:buNone/>
          </a:pPr>
          <a:r>
            <a:rPr lang="en-GB" sz="5400" kern="1200" noProof="0" dirty="0"/>
            <a:t>Sustainability</a:t>
          </a:r>
          <a:br>
            <a:rPr lang="en-GB" sz="6400" kern="1200" noProof="0" dirty="0"/>
          </a:br>
          <a:r>
            <a:rPr lang="en-GB" sz="2800" kern="1200" noProof="0" dirty="0"/>
            <a:t>Systemic Wellbeing:</a:t>
          </a:r>
          <a:br>
            <a:rPr lang="en-GB" sz="2800" kern="1200" noProof="0" dirty="0"/>
          </a:br>
          <a:endParaRPr lang="en-GB" sz="2800" kern="1200" noProof="0" dirty="0"/>
        </a:p>
        <a:p>
          <a:pPr marL="0" lvl="0" indent="0" algn="l" defTabSz="2400300">
            <a:lnSpc>
              <a:spcPct val="90000"/>
            </a:lnSpc>
            <a:spcBef>
              <a:spcPct val="0"/>
            </a:spcBef>
            <a:spcAft>
              <a:spcPct val="35000"/>
            </a:spcAft>
            <a:buNone/>
          </a:pPr>
          <a:r>
            <a:rPr lang="en-GB" sz="2800" kern="1200" noProof="0" dirty="0"/>
            <a:t>generational</a:t>
          </a:r>
          <a:br>
            <a:rPr lang="en-GB" sz="2800" kern="1200" noProof="0" dirty="0"/>
          </a:br>
          <a:r>
            <a:rPr lang="en-GB" sz="2800" kern="1200" noProof="0" dirty="0"/>
            <a:t>society</a:t>
          </a:r>
          <a:br>
            <a:rPr lang="en-GB" sz="2800" kern="1200" noProof="0" dirty="0"/>
          </a:br>
          <a:r>
            <a:rPr lang="en-GB" sz="2800" kern="1200" noProof="0" dirty="0"/>
            <a:t>biosphere</a:t>
          </a:r>
        </a:p>
      </dsp:txBody>
      <dsp:txXfrm>
        <a:off x="6356767" y="1052070"/>
        <a:ext cx="4742194" cy="4742194"/>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C49D27-5711-4B03-9F48-8B6BA56A95CB}" type="datetimeFigureOut">
              <a:rPr lang="el-GR" smtClean="0"/>
              <a:t>18/10/2025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74D5D8-74C3-4A38-835E-EC8AAD529D29}" type="slidenum">
              <a:rPr lang="el-GR" smtClean="0"/>
              <a:t>‹#›</a:t>
            </a:fld>
            <a:endParaRPr lang="el-GR"/>
          </a:p>
        </p:txBody>
      </p:sp>
    </p:spTree>
    <p:extLst>
      <p:ext uri="{BB962C8B-B14F-4D97-AF65-F5344CB8AC3E}">
        <p14:creationId xmlns:p14="http://schemas.microsoft.com/office/powerpoint/2010/main" val="425568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D274D5D8-74C3-4A38-835E-EC8AAD529D29}" type="slidenum">
              <a:rPr lang="el-GR" smtClean="0"/>
              <a:t>1</a:t>
            </a:fld>
            <a:endParaRPr lang="el-GR"/>
          </a:p>
        </p:txBody>
      </p:sp>
    </p:spTree>
    <p:extLst>
      <p:ext uri="{BB962C8B-B14F-4D97-AF65-F5344CB8AC3E}">
        <p14:creationId xmlns:p14="http://schemas.microsoft.com/office/powerpoint/2010/main" val="2300212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FFE43-C96C-3A20-E3BE-8DDFC92FC9C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D53E72F-B350-42DE-C3DC-5430300AC0C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37EF39D-BD8D-F785-D312-060D9FEE9ADA}"/>
              </a:ext>
            </a:extLst>
          </p:cNvPr>
          <p:cNvSpPr>
            <a:spLocks noGrp="1"/>
          </p:cNvSpPr>
          <p:nvPr>
            <p:ph type="body" idx="1"/>
          </p:nvPr>
        </p:nvSpPr>
        <p:spPr/>
        <p:txBody>
          <a:bodyPr/>
          <a:lstStyle/>
          <a:p>
            <a:r>
              <a:rPr lang="en-GB" sz="1100" noProof="0">
                <a:latin typeface="Calibri" panose="020F0502020204030204" pitchFamily="34" charset="0"/>
                <a:ea typeface="Calibri" panose="020F0502020204030204" pitchFamily="34" charset="0"/>
                <a:cs typeface="Calibri" panose="020F0502020204030204" pitchFamily="34" charset="0"/>
              </a:rPr>
              <a:t>A VOOC, or Vocational Open Online Course, is a flexible, accessible online learning programme specifically designed for vocational education and training (VET) as well as higher education (HE) learners and professionals. VOOCs are adapted from the broader concept of Massive Open Online Courses (MOOCs), with a targeted focus on addressing key skills and competences required in the labour market, particularly within practical and technical fields.</a:t>
            </a:r>
            <a:endParaRPr lang="en-GB" noProof="0"/>
          </a:p>
        </p:txBody>
      </p:sp>
      <p:sp>
        <p:nvSpPr>
          <p:cNvPr id="4" name="Θέση αριθμού διαφάνειας 3">
            <a:extLst>
              <a:ext uri="{FF2B5EF4-FFF2-40B4-BE49-F238E27FC236}">
                <a16:creationId xmlns:a16="http://schemas.microsoft.com/office/drawing/2014/main" id="{1B5AB35A-0E17-5005-921B-05BB5D3D5F65}"/>
              </a:ext>
            </a:extLst>
          </p:cNvPr>
          <p:cNvSpPr>
            <a:spLocks noGrp="1"/>
          </p:cNvSpPr>
          <p:nvPr>
            <p:ph type="sldNum" sz="quarter" idx="5"/>
          </p:nvPr>
        </p:nvSpPr>
        <p:spPr/>
        <p:txBody>
          <a:bodyPr/>
          <a:lstStyle/>
          <a:p>
            <a:fld id="{D274D5D8-74C3-4A38-835E-EC8AAD529D29}" type="slidenum">
              <a:rPr lang="el-GR" smtClean="0"/>
              <a:t>10</a:t>
            </a:fld>
            <a:endParaRPr lang="el-GR"/>
          </a:p>
        </p:txBody>
      </p:sp>
    </p:spTree>
    <p:extLst>
      <p:ext uri="{BB962C8B-B14F-4D97-AF65-F5344CB8AC3E}">
        <p14:creationId xmlns:p14="http://schemas.microsoft.com/office/powerpoint/2010/main" val="393666999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E0E71-186D-61A8-7F73-B4734EE00CD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2391A82-65BB-61B1-5D3F-F55D894DEA4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8F878C4F-302B-A556-1289-8563A548DBD4}"/>
              </a:ext>
            </a:extLst>
          </p:cNvPr>
          <p:cNvSpPr>
            <a:spLocks noGrp="1"/>
          </p:cNvSpPr>
          <p:nvPr>
            <p:ph type="body" idx="1"/>
          </p:nvPr>
        </p:nvSpPr>
        <p:spPr/>
        <p:txBody>
          <a:bodyPr/>
          <a:lstStyle/>
          <a:p>
            <a:r>
              <a:rPr lang="en-US" sz="1100"/>
              <a:t>Strategic marketing isn’t just for large institutions, it’s a mindset and toolkit relevant across roles and scales. For freelancers, personal branding and clear pitching are key. For </a:t>
            </a:r>
            <a:r>
              <a:rPr lang="en-US" sz="1100" err="1"/>
              <a:t>organisations</a:t>
            </a:r>
            <a:r>
              <a:rPr lang="en-US" sz="1100"/>
              <a:t>, aligning outreach with mission builds trust and long-term impact. Strategic choices should reflect both audience needs and core values.</a:t>
            </a:r>
            <a:endParaRPr lang="en-US"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54F061EE-1D44-D933-30A0-3A5A79D59411}"/>
              </a:ext>
            </a:extLst>
          </p:cNvPr>
          <p:cNvSpPr>
            <a:spLocks noGrp="1"/>
          </p:cNvSpPr>
          <p:nvPr>
            <p:ph type="sldNum" sz="quarter" idx="5"/>
          </p:nvPr>
        </p:nvSpPr>
        <p:spPr/>
        <p:txBody>
          <a:bodyPr/>
          <a:lstStyle/>
          <a:p>
            <a:fld id="{D274D5D8-74C3-4A38-835E-EC8AAD529D29}" type="slidenum">
              <a:rPr lang="el-GR" smtClean="0"/>
              <a:t>100</a:t>
            </a:fld>
            <a:endParaRPr lang="el-GR"/>
          </a:p>
        </p:txBody>
      </p:sp>
    </p:spTree>
    <p:extLst>
      <p:ext uri="{BB962C8B-B14F-4D97-AF65-F5344CB8AC3E}">
        <p14:creationId xmlns:p14="http://schemas.microsoft.com/office/powerpoint/2010/main" val="256470506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98A3B-44EA-156B-1BB1-2016440082F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A927040-9961-68F9-C0E6-498FDF2CA21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F8E8467-33EE-8726-BBF3-D3046BFC0B38}"/>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Branding isn’t just logos and </a:t>
            </a:r>
            <a:r>
              <a:rPr lang="en-US" sz="1100" err="1">
                <a:latin typeface="Calibri" panose="020F0502020204030204" pitchFamily="34" charset="0"/>
                <a:ea typeface="Calibri" panose="020F0502020204030204" pitchFamily="34" charset="0"/>
                <a:cs typeface="Calibri" panose="020F0502020204030204" pitchFamily="34" charset="0"/>
              </a:rPr>
              <a:t>colours</a:t>
            </a:r>
            <a:r>
              <a:rPr lang="en-US" sz="1100">
                <a:latin typeface="Calibri" panose="020F0502020204030204" pitchFamily="34" charset="0"/>
                <a:ea typeface="Calibri" panose="020F0502020204030204" pitchFamily="34" charset="0"/>
                <a:cs typeface="Calibri" panose="020F0502020204030204" pitchFamily="34" charset="0"/>
              </a:rPr>
              <a:t>. It’s how audiences </a:t>
            </a:r>
            <a:r>
              <a:rPr lang="en-US" sz="1100" i="1">
                <a:latin typeface="Calibri" panose="020F0502020204030204" pitchFamily="34" charset="0"/>
                <a:ea typeface="Calibri" panose="020F0502020204030204" pitchFamily="34" charset="0"/>
                <a:cs typeface="Calibri" panose="020F0502020204030204" pitchFamily="34" charset="0"/>
              </a:rPr>
              <a:t>feel</a:t>
            </a:r>
            <a:r>
              <a:rPr lang="en-US" sz="1100">
                <a:latin typeface="Calibri" panose="020F0502020204030204" pitchFamily="34" charset="0"/>
                <a:ea typeface="Calibri" panose="020F0502020204030204" pitchFamily="34" charset="0"/>
                <a:cs typeface="Calibri" panose="020F0502020204030204" pitchFamily="34" charset="0"/>
              </a:rPr>
              <a:t> about an experience. Encourage learners to help their learners reflect on what their brand communicates through tone, visuals, and </a:t>
            </a:r>
            <a:r>
              <a:rPr lang="en-US" sz="1100" err="1">
                <a:latin typeface="Calibri" panose="020F0502020204030204" pitchFamily="34" charset="0"/>
                <a:ea typeface="Calibri" panose="020F0502020204030204" pitchFamily="34" charset="0"/>
                <a:cs typeface="Calibri" panose="020F0502020204030204" pitchFamily="34" charset="0"/>
              </a:rPr>
              <a:t>behaviour</a:t>
            </a:r>
            <a:r>
              <a:rPr lang="en-US" sz="1100">
                <a:latin typeface="Calibri" panose="020F0502020204030204" pitchFamily="34" charset="0"/>
                <a:ea typeface="Calibri" panose="020F0502020204030204" pitchFamily="34" charset="0"/>
                <a:cs typeface="Calibri" panose="020F0502020204030204" pitchFamily="34" charset="0"/>
              </a:rPr>
              <a:t>. Whether someone is designing a poster or welcoming guests at a venue, they are shaping brand perception. Branding connects emotion, identity, and consistency.</a:t>
            </a:r>
          </a:p>
        </p:txBody>
      </p:sp>
      <p:sp>
        <p:nvSpPr>
          <p:cNvPr id="4" name="Θέση αριθμού διαφάνειας 3">
            <a:extLst>
              <a:ext uri="{FF2B5EF4-FFF2-40B4-BE49-F238E27FC236}">
                <a16:creationId xmlns:a16="http://schemas.microsoft.com/office/drawing/2014/main" id="{B3458156-1940-3FEC-5DF5-EA75E994474E}"/>
              </a:ext>
            </a:extLst>
          </p:cNvPr>
          <p:cNvSpPr>
            <a:spLocks noGrp="1"/>
          </p:cNvSpPr>
          <p:nvPr>
            <p:ph type="sldNum" sz="quarter" idx="5"/>
          </p:nvPr>
        </p:nvSpPr>
        <p:spPr/>
        <p:txBody>
          <a:bodyPr/>
          <a:lstStyle/>
          <a:p>
            <a:fld id="{D274D5D8-74C3-4A38-835E-EC8AAD529D29}" type="slidenum">
              <a:rPr lang="el-GR" smtClean="0"/>
              <a:t>101</a:t>
            </a:fld>
            <a:endParaRPr lang="el-GR"/>
          </a:p>
        </p:txBody>
      </p:sp>
    </p:spTree>
    <p:extLst>
      <p:ext uri="{BB962C8B-B14F-4D97-AF65-F5344CB8AC3E}">
        <p14:creationId xmlns:p14="http://schemas.microsoft.com/office/powerpoint/2010/main" val="62049653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A8582-8F2E-D505-5864-A1CC3F9D4CA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EACE326-CF1D-D8B4-D722-AD64B3FC50B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7D85BA5-6EE2-59D1-51A2-53FAF8751265}"/>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Audience engagement goes beyond attendance. Help learners reflect on how their roles, curation, hospitality, or even queuing systems, shape how welcome and connected audiences feel.</a:t>
            </a:r>
          </a:p>
        </p:txBody>
      </p:sp>
      <p:sp>
        <p:nvSpPr>
          <p:cNvPr id="4" name="Θέση αριθμού διαφάνειας 3">
            <a:extLst>
              <a:ext uri="{FF2B5EF4-FFF2-40B4-BE49-F238E27FC236}">
                <a16:creationId xmlns:a16="http://schemas.microsoft.com/office/drawing/2014/main" id="{B1E839BF-1961-1971-3DB3-1A31EC2745B2}"/>
              </a:ext>
            </a:extLst>
          </p:cNvPr>
          <p:cNvSpPr>
            <a:spLocks noGrp="1"/>
          </p:cNvSpPr>
          <p:nvPr>
            <p:ph type="sldNum" sz="quarter" idx="5"/>
          </p:nvPr>
        </p:nvSpPr>
        <p:spPr/>
        <p:txBody>
          <a:bodyPr/>
          <a:lstStyle/>
          <a:p>
            <a:fld id="{D274D5D8-74C3-4A38-835E-EC8AAD529D29}" type="slidenum">
              <a:rPr lang="el-GR" smtClean="0"/>
              <a:t>102</a:t>
            </a:fld>
            <a:endParaRPr lang="el-GR"/>
          </a:p>
        </p:txBody>
      </p:sp>
    </p:spTree>
    <p:extLst>
      <p:ext uri="{BB962C8B-B14F-4D97-AF65-F5344CB8AC3E}">
        <p14:creationId xmlns:p14="http://schemas.microsoft.com/office/powerpoint/2010/main" val="94135413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103</a:t>
            </a:fld>
            <a:endParaRPr lang="el-GR"/>
          </a:p>
        </p:txBody>
      </p:sp>
    </p:spTree>
    <p:extLst>
      <p:ext uri="{BB962C8B-B14F-4D97-AF65-F5344CB8AC3E}">
        <p14:creationId xmlns:p14="http://schemas.microsoft.com/office/powerpoint/2010/main" val="280191151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FFB49-5C2A-6E1F-5256-52CA29954BF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6EE3933-C393-AE51-F9F6-92F14119136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98CBE30-90AE-C461-CD4D-B164553A9B03}"/>
              </a:ext>
            </a:extLst>
          </p:cNvPr>
          <p:cNvSpPr>
            <a:spLocks noGrp="1"/>
          </p:cNvSpPr>
          <p:nvPr>
            <p:ph type="body" idx="1"/>
          </p:nvPr>
        </p:nvSpPr>
        <p:spPr/>
        <p:txBody>
          <a:bodyPr/>
          <a:lstStyle/>
          <a:p>
            <a:r>
              <a:rPr lang="en-US" sz="1100"/>
              <a:t>Marketing and engagement live across roles. When everyone, from artists to technicians, feels ownership of the audience relationship, the work becomes more coherent, authentic, and impactful.</a:t>
            </a:r>
            <a:endParaRPr lang="en-US"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7788791A-E7D4-6E90-CC21-CE74820E8979}"/>
              </a:ext>
            </a:extLst>
          </p:cNvPr>
          <p:cNvSpPr>
            <a:spLocks noGrp="1"/>
          </p:cNvSpPr>
          <p:nvPr>
            <p:ph type="sldNum" sz="quarter" idx="5"/>
          </p:nvPr>
        </p:nvSpPr>
        <p:spPr/>
        <p:txBody>
          <a:bodyPr/>
          <a:lstStyle/>
          <a:p>
            <a:fld id="{D274D5D8-74C3-4A38-835E-EC8AAD529D29}" type="slidenum">
              <a:rPr lang="el-GR" smtClean="0"/>
              <a:t>104</a:t>
            </a:fld>
            <a:endParaRPr lang="el-GR"/>
          </a:p>
        </p:txBody>
      </p:sp>
    </p:spTree>
    <p:extLst>
      <p:ext uri="{BB962C8B-B14F-4D97-AF65-F5344CB8AC3E}">
        <p14:creationId xmlns:p14="http://schemas.microsoft.com/office/powerpoint/2010/main" val="288466447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1B334-3019-8B18-B12A-889203B3048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9E678A1-8C91-332B-7F5A-E3097CA9210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ED67F25-3FF5-57B2-D647-555ABDD58C84}"/>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Use this moment to consolidate learning from Chapter 4.</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BBE52FE1-0A26-5AB3-31DA-A2631C5FC646}"/>
              </a:ext>
            </a:extLst>
          </p:cNvPr>
          <p:cNvSpPr>
            <a:spLocks noGrp="1"/>
          </p:cNvSpPr>
          <p:nvPr>
            <p:ph type="sldNum" sz="quarter" idx="5"/>
          </p:nvPr>
        </p:nvSpPr>
        <p:spPr/>
        <p:txBody>
          <a:bodyPr/>
          <a:lstStyle/>
          <a:p>
            <a:fld id="{D274D5D8-74C3-4A38-835E-EC8AAD529D29}" type="slidenum">
              <a:rPr lang="el-GR" smtClean="0"/>
              <a:t>105</a:t>
            </a:fld>
            <a:endParaRPr lang="el-GR"/>
          </a:p>
        </p:txBody>
      </p:sp>
    </p:spTree>
    <p:extLst>
      <p:ext uri="{BB962C8B-B14F-4D97-AF65-F5344CB8AC3E}">
        <p14:creationId xmlns:p14="http://schemas.microsoft.com/office/powerpoint/2010/main" val="242155826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EFD16-9B1A-82B4-EA52-1A0EBAE9731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70DAB0A-186E-3BDC-D931-AE93BCBBFDA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1CFF551-C94A-81B6-2B10-7784C9D15598}"/>
              </a:ext>
            </a:extLst>
          </p:cNvPr>
          <p:cNvSpPr>
            <a:spLocks noGrp="1"/>
          </p:cNvSpPr>
          <p:nvPr>
            <p:ph type="body" idx="1"/>
          </p:nvPr>
        </p:nvSpPr>
        <p:spPr/>
        <p:txBody>
          <a:bodyPr/>
          <a:lstStyle/>
          <a:p>
            <a:r>
              <a:rPr lang="en-US" sz="1100"/>
              <a:t>Reflect on the full learning journey!</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3486D45-3E74-4254-6133-ED90F773DB15}"/>
              </a:ext>
            </a:extLst>
          </p:cNvPr>
          <p:cNvSpPr>
            <a:spLocks noGrp="1"/>
          </p:cNvSpPr>
          <p:nvPr>
            <p:ph type="sldNum" sz="quarter" idx="5"/>
          </p:nvPr>
        </p:nvSpPr>
        <p:spPr/>
        <p:txBody>
          <a:bodyPr/>
          <a:lstStyle/>
          <a:p>
            <a:fld id="{D274D5D8-74C3-4A38-835E-EC8AAD529D29}" type="slidenum">
              <a:rPr lang="el-GR" smtClean="0"/>
              <a:t>106</a:t>
            </a:fld>
            <a:endParaRPr lang="el-GR"/>
          </a:p>
        </p:txBody>
      </p:sp>
    </p:spTree>
    <p:extLst>
      <p:ext uri="{BB962C8B-B14F-4D97-AF65-F5344CB8AC3E}">
        <p14:creationId xmlns:p14="http://schemas.microsoft.com/office/powerpoint/2010/main" val="234240135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107</a:t>
            </a:fld>
            <a:endParaRPr lang="el-GR"/>
          </a:p>
        </p:txBody>
      </p:sp>
    </p:spTree>
    <p:extLst>
      <p:ext uri="{BB962C8B-B14F-4D97-AF65-F5344CB8AC3E}">
        <p14:creationId xmlns:p14="http://schemas.microsoft.com/office/powerpoint/2010/main" val="2614964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C6C97-0C9A-3094-2279-84180F79457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7B07997-AD90-A0C3-7272-6127652AFED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91A23ED-89AD-8051-FF9F-FD6FD4B2F6F1}"/>
              </a:ext>
            </a:extLst>
          </p:cNvPr>
          <p:cNvSpPr>
            <a:spLocks noGrp="1"/>
          </p:cNvSpPr>
          <p:nvPr>
            <p:ph type="body" idx="1"/>
          </p:nvPr>
        </p:nvSpPr>
        <p:spPr/>
        <p:txBody>
          <a:bodyPr/>
          <a:lstStyle/>
          <a:p>
            <a:r>
              <a:rPr lang="en-US" dirty="0"/>
              <a:t>The INSPIRE Online Training </a:t>
            </a:r>
            <a:r>
              <a:rPr lang="en-US" dirty="0" err="1"/>
              <a:t>Programme</a:t>
            </a:r>
            <a:r>
              <a:rPr lang="en-US" dirty="0"/>
              <a:t> is a </a:t>
            </a:r>
            <a:r>
              <a:rPr lang="en-US" b="1" dirty="0"/>
              <a:t>Vocational Open Online Course </a:t>
            </a:r>
            <a:r>
              <a:rPr lang="en-US" dirty="0"/>
              <a:t>(VOOC). </a:t>
            </a:r>
          </a:p>
          <a:p>
            <a:r>
              <a:rPr lang="en-US" dirty="0"/>
              <a:t>It’s tailored to the performing arts sector and focuses on sustainability, digitalization, entrepreneurship, and resilience. </a:t>
            </a:r>
          </a:p>
          <a:p>
            <a:endParaRPr lang="en-US" dirty="0"/>
          </a:p>
          <a:p>
            <a:r>
              <a:rPr lang="en-US" dirty="0"/>
              <a:t>It supports </a:t>
            </a:r>
            <a:r>
              <a:rPr lang="en-US" b="1" dirty="0"/>
              <a:t>certification and micro-credentials </a:t>
            </a:r>
            <a:r>
              <a:rPr lang="en-US" dirty="0"/>
              <a:t>aligned with EU frameworks.</a:t>
            </a:r>
          </a:p>
          <a:p>
            <a:endParaRPr lang="en-US" dirty="0"/>
          </a:p>
          <a:p>
            <a:r>
              <a:rPr lang="en-US" dirty="0"/>
              <a:t>It consists of </a:t>
            </a:r>
            <a:r>
              <a:rPr lang="en-US" b="1" dirty="0"/>
              <a:t>five modules </a:t>
            </a:r>
            <a:r>
              <a:rPr lang="en-US" dirty="0"/>
              <a:t>with the following topics: </a:t>
            </a:r>
          </a:p>
          <a:p>
            <a:endParaRPr lang="de-AT" dirty="0"/>
          </a:p>
        </p:txBody>
      </p:sp>
      <p:sp>
        <p:nvSpPr>
          <p:cNvPr id="4" name="Foliennummernplatzhalter 3">
            <a:extLst>
              <a:ext uri="{FF2B5EF4-FFF2-40B4-BE49-F238E27FC236}">
                <a16:creationId xmlns:a16="http://schemas.microsoft.com/office/drawing/2014/main" id="{9138EC13-39CD-DF4C-C144-D99B6267FEF5}"/>
              </a:ext>
            </a:extLst>
          </p:cNvPr>
          <p:cNvSpPr>
            <a:spLocks noGrp="1"/>
          </p:cNvSpPr>
          <p:nvPr>
            <p:ph type="sldNum" sz="quarter" idx="5"/>
          </p:nvPr>
        </p:nvSpPr>
        <p:spPr/>
        <p:txBody>
          <a:bodyPr/>
          <a:lstStyle/>
          <a:p>
            <a:fld id="{D274D5D8-74C3-4A38-835E-EC8AAD529D29}" type="slidenum">
              <a:rPr lang="el-GR" smtClean="0"/>
              <a:t>11</a:t>
            </a:fld>
            <a:endParaRPr lang="el-GR"/>
          </a:p>
        </p:txBody>
      </p:sp>
    </p:spTree>
    <p:extLst>
      <p:ext uri="{BB962C8B-B14F-4D97-AF65-F5344CB8AC3E}">
        <p14:creationId xmlns:p14="http://schemas.microsoft.com/office/powerpoint/2010/main" val="4084868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100" b="0" dirty="0">
                <a:latin typeface="Calibri" panose="020F0502020204030204" pitchFamily="34" charset="0"/>
                <a:ea typeface="Calibri" panose="020F0502020204030204" pitchFamily="34" charset="0"/>
                <a:cs typeface="Calibri" panose="020F0502020204030204" pitchFamily="34" charset="0"/>
              </a:rPr>
              <a:t>These </a:t>
            </a:r>
            <a:r>
              <a:rPr lang="de-AT" sz="1100" b="0" dirty="0" err="1">
                <a:latin typeface="Calibri" panose="020F0502020204030204" pitchFamily="34" charset="0"/>
                <a:ea typeface="Calibri" panose="020F0502020204030204" pitchFamily="34" charset="0"/>
                <a:cs typeface="Calibri" panose="020F0502020204030204" pitchFamily="34" charset="0"/>
              </a:rPr>
              <a:t>are</a:t>
            </a:r>
            <a:r>
              <a:rPr lang="de-AT" sz="1100" b="0" dirty="0">
                <a:latin typeface="Calibri" panose="020F0502020204030204" pitchFamily="34" charset="0"/>
                <a:ea typeface="Calibri" panose="020F0502020204030204" pitchFamily="34" charset="0"/>
                <a:cs typeface="Calibri" panose="020F0502020204030204" pitchFamily="34" charset="0"/>
              </a:rPr>
              <a:t> </a:t>
            </a:r>
            <a:r>
              <a:rPr lang="de-AT" sz="1100" b="0" dirty="0" err="1">
                <a:latin typeface="Calibri" panose="020F0502020204030204" pitchFamily="34" charset="0"/>
                <a:ea typeface="Calibri" panose="020F0502020204030204" pitchFamily="34" charset="0"/>
                <a:cs typeface="Calibri" panose="020F0502020204030204" pitchFamily="34" charset="0"/>
              </a:rPr>
              <a:t>the</a:t>
            </a:r>
            <a:r>
              <a:rPr lang="de-AT" sz="1100" b="0" dirty="0">
                <a:latin typeface="Calibri" panose="020F0502020204030204" pitchFamily="34" charset="0"/>
                <a:ea typeface="Calibri" panose="020F0502020204030204" pitchFamily="34" charset="0"/>
                <a:cs typeface="Calibri" panose="020F0502020204030204" pitchFamily="34" charset="0"/>
              </a:rPr>
              <a:t> </a:t>
            </a:r>
            <a:r>
              <a:rPr lang="de-AT" sz="1100" b="0" dirty="0" err="1">
                <a:latin typeface="Calibri" panose="020F0502020204030204" pitchFamily="34" charset="0"/>
                <a:ea typeface="Calibri" panose="020F0502020204030204" pitchFamily="34" charset="0"/>
                <a:cs typeface="Calibri" panose="020F0502020204030204" pitchFamily="34" charset="0"/>
              </a:rPr>
              <a:t>five</a:t>
            </a:r>
            <a:r>
              <a:rPr lang="de-AT" sz="1100" b="0" dirty="0">
                <a:latin typeface="Calibri" panose="020F0502020204030204" pitchFamily="34" charset="0"/>
                <a:ea typeface="Calibri" panose="020F0502020204030204" pitchFamily="34" charset="0"/>
                <a:cs typeface="Calibri" panose="020F0502020204030204" pitchFamily="34" charset="0"/>
              </a:rPr>
              <a:t> Modules </a:t>
            </a:r>
            <a:r>
              <a:rPr lang="de-AT" sz="1100" b="0" dirty="0" err="1">
                <a:latin typeface="Calibri" panose="020F0502020204030204" pitchFamily="34" charset="0"/>
                <a:ea typeface="Calibri" panose="020F0502020204030204" pitchFamily="34" charset="0"/>
                <a:cs typeface="Calibri" panose="020F0502020204030204" pitchFamily="34" charset="0"/>
              </a:rPr>
              <a:t>of</a:t>
            </a:r>
            <a:r>
              <a:rPr lang="de-AT" sz="1100" b="0" dirty="0">
                <a:latin typeface="Calibri" panose="020F0502020204030204" pitchFamily="34" charset="0"/>
                <a:ea typeface="Calibri" panose="020F0502020204030204" pitchFamily="34" charset="0"/>
                <a:cs typeface="Calibri" panose="020F0502020204030204" pitchFamily="34" charset="0"/>
              </a:rPr>
              <a:t> INSPIRE Online Training Programme: </a:t>
            </a:r>
          </a:p>
          <a:p>
            <a:pPr lvl="0"/>
            <a:endParaRPr lang="en-GB" sz="1100" b="0" dirty="0">
              <a:latin typeface="Calibri" panose="020F0502020204030204" pitchFamily="34" charset="0"/>
              <a:ea typeface="Calibri" panose="020F0502020204030204" pitchFamily="34" charset="0"/>
              <a:cs typeface="Calibri" panose="020F0502020204030204" pitchFamily="34" charset="0"/>
            </a:endParaRPr>
          </a:p>
          <a:p>
            <a:pPr lvl="0"/>
            <a:r>
              <a:rPr lang="en-GB" sz="1100" b="0" dirty="0">
                <a:latin typeface="Calibri" panose="020F0502020204030204" pitchFamily="34" charset="0"/>
                <a:ea typeface="Calibri" panose="020F0502020204030204" pitchFamily="34" charset="0"/>
                <a:cs typeface="Calibri" panose="020F0502020204030204" pitchFamily="34" charset="0"/>
              </a:rPr>
              <a:t>Module 1:  Sustainability in the Performing Arts Sector </a:t>
            </a:r>
            <a:endParaRPr lang="de-AT" sz="1100" b="0" dirty="0">
              <a:latin typeface="Calibri" panose="020F0502020204030204" pitchFamily="34" charset="0"/>
              <a:ea typeface="Calibri" panose="020F0502020204030204" pitchFamily="34" charset="0"/>
              <a:cs typeface="Calibri" panose="020F0502020204030204" pitchFamily="34" charset="0"/>
            </a:endParaRPr>
          </a:p>
          <a:p>
            <a:pPr lvl="0"/>
            <a:r>
              <a:rPr lang="en-GB" sz="1100" b="0" dirty="0">
                <a:latin typeface="Calibri" panose="020F0502020204030204" pitchFamily="34" charset="0"/>
                <a:ea typeface="Calibri" panose="020F0502020204030204" pitchFamily="34" charset="0"/>
                <a:cs typeface="Calibri" panose="020F0502020204030204" pitchFamily="34" charset="0"/>
              </a:rPr>
              <a:t>Module 2: Creating Sustainable Productions and Operating Sustainable Venues for the Performing Arts</a:t>
            </a:r>
            <a:endParaRPr lang="de-AT" sz="1100" b="0" dirty="0">
              <a:latin typeface="Calibri" panose="020F0502020204030204" pitchFamily="34" charset="0"/>
              <a:ea typeface="Calibri" panose="020F0502020204030204" pitchFamily="34" charset="0"/>
              <a:cs typeface="Calibri" panose="020F0502020204030204" pitchFamily="34" charset="0"/>
            </a:endParaRPr>
          </a:p>
          <a:p>
            <a:pPr lvl="0"/>
            <a:r>
              <a:rPr lang="en-GB" sz="1100" b="0" dirty="0">
                <a:latin typeface="Calibri" panose="020F0502020204030204" pitchFamily="34" charset="0"/>
                <a:ea typeface="Calibri" panose="020F0502020204030204" pitchFamily="34" charset="0"/>
                <a:cs typeface="Calibri" panose="020F0502020204030204" pitchFamily="34" charset="0"/>
              </a:rPr>
              <a:t>Module 3: Digitalising the Performing Arts Sector</a:t>
            </a:r>
            <a:endParaRPr lang="de-AT" sz="1100" b="0" dirty="0">
              <a:latin typeface="Calibri" panose="020F0502020204030204" pitchFamily="34" charset="0"/>
              <a:ea typeface="Calibri" panose="020F0502020204030204" pitchFamily="34" charset="0"/>
              <a:cs typeface="Calibri" panose="020F0502020204030204" pitchFamily="34" charset="0"/>
            </a:endParaRPr>
          </a:p>
          <a:p>
            <a:pPr lvl="0"/>
            <a:r>
              <a:rPr lang="en-GB" sz="1100" b="0" dirty="0">
                <a:latin typeface="Calibri" panose="020F0502020204030204" pitchFamily="34" charset="0"/>
                <a:ea typeface="Calibri" panose="020F0502020204030204" pitchFamily="34" charset="0"/>
                <a:cs typeface="Calibri" panose="020F0502020204030204" pitchFamily="34" charset="0"/>
              </a:rPr>
              <a:t>Module 4: Essential Entrepreneurial Skills for the Performing Arts Sector </a:t>
            </a:r>
            <a:endParaRPr lang="de-AT" sz="1100" b="0" dirty="0">
              <a:latin typeface="Calibri" panose="020F0502020204030204" pitchFamily="34" charset="0"/>
              <a:ea typeface="Calibri" panose="020F0502020204030204" pitchFamily="34" charset="0"/>
              <a:cs typeface="Calibri" panose="020F0502020204030204" pitchFamily="34" charset="0"/>
            </a:endParaRPr>
          </a:p>
          <a:p>
            <a:pPr lvl="0"/>
            <a:r>
              <a:rPr lang="en-GB" sz="1100" b="0" dirty="0">
                <a:latin typeface="Calibri" panose="020F0502020204030204" pitchFamily="34" charset="0"/>
                <a:ea typeface="Calibri" panose="020F0502020204030204" pitchFamily="34" charset="0"/>
                <a:cs typeface="Calibri" panose="020F0502020204030204" pitchFamily="34" charset="0"/>
              </a:rPr>
              <a:t>Module 5: Essential People Management and Resilience Skills for the Performing Arts Sector</a:t>
            </a:r>
            <a:endParaRPr lang="de-AT" sz="1100" b="0" dirty="0">
              <a:latin typeface="Calibri" panose="020F0502020204030204" pitchFamily="34" charset="0"/>
              <a:ea typeface="Calibri" panose="020F0502020204030204" pitchFamily="34" charset="0"/>
              <a:cs typeface="Calibri" panose="020F0502020204030204" pitchFamily="34" charset="0"/>
            </a:endParaRPr>
          </a:p>
          <a:p>
            <a:endParaRPr lang="de-AT" sz="1100" b="0" dirty="0">
              <a:latin typeface="Calibri" panose="020F0502020204030204" pitchFamily="34" charset="0"/>
              <a:ea typeface="Calibri" panose="020F0502020204030204" pitchFamily="34" charset="0"/>
              <a:cs typeface="Calibri" panose="020F0502020204030204" pitchFamily="34" charset="0"/>
            </a:endParaRPr>
          </a:p>
          <a:p>
            <a:endParaRPr lang="de-AT" sz="1100" b="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Each</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module</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requires</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25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hours</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of</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core</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learning</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offers</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10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hours</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of</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optional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extended</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learning</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in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the</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form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of</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project</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based</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activities</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additional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reading</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learning</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materials</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full</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course</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spans</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185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hours</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awards</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5 ECTS. </a:t>
            </a:r>
            <a:endParaRPr lang="de-AT" sz="1100" b="0" i="0" dirty="0">
              <a:latin typeface="Calibri" panose="020F0502020204030204" pitchFamily="34" charset="0"/>
              <a:ea typeface="Calibri" panose="020F0502020204030204" pitchFamily="34" charset="0"/>
              <a:cs typeface="Calibri" panose="020F0502020204030204" pitchFamily="34" charset="0"/>
            </a:endParaRPr>
          </a:p>
          <a:p>
            <a:endParaRPr lang="de-AT" sz="1100" b="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fld id="{B4634F03-915F-446A-BCF8-36FEA9111F26}" type="slidenum">
              <a:rPr lang="de-AT" smtClean="0"/>
              <a:t>12</a:t>
            </a:fld>
            <a:endParaRPr lang="de-AT"/>
          </a:p>
        </p:txBody>
      </p:sp>
    </p:spTree>
    <p:extLst>
      <p:ext uri="{BB962C8B-B14F-4D97-AF65-F5344CB8AC3E}">
        <p14:creationId xmlns:p14="http://schemas.microsoft.com/office/powerpoint/2010/main" val="2048048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B64F1-6D0A-EADD-B800-BCD9D244C54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EF582AE-3F3B-9085-CFA9-91FFF6E0E3D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AF2D36D-8ED2-B145-98D3-A0992610B1E6}"/>
              </a:ext>
            </a:extLst>
          </p:cNvPr>
          <p:cNvSpPr>
            <a:spLocks noGrp="1"/>
          </p:cNvSpPr>
          <p:nvPr>
            <p:ph type="body" idx="1"/>
          </p:nvPr>
        </p:nvSpPr>
        <p:spPr/>
        <p:txBody>
          <a:bodyPr/>
          <a:lstStyle/>
          <a:p>
            <a:r>
              <a:rPr lang="en-US" dirty="0"/>
              <a:t>Each module we have just presented is like a mini-course, consisting of </a:t>
            </a:r>
            <a:r>
              <a:rPr lang="en-US" b="1" dirty="0"/>
              <a:t>6 to 7 lessons.</a:t>
            </a:r>
          </a:p>
          <a:p>
            <a:endParaRPr lang="en-US" dirty="0"/>
          </a:p>
          <a:p>
            <a:r>
              <a:rPr lang="en-US" b="1" dirty="0"/>
              <a:t>Every lesson </a:t>
            </a:r>
            <a:r>
              <a:rPr lang="en-US" dirty="0"/>
              <a:t>explores a specific topic and is broken down into </a:t>
            </a:r>
            <a:r>
              <a:rPr lang="en-US" b="1" dirty="0"/>
              <a:t>units.</a:t>
            </a:r>
          </a:p>
          <a:p>
            <a:endParaRPr lang="en-US" dirty="0"/>
          </a:p>
          <a:p>
            <a:r>
              <a:rPr lang="en-US" b="1" dirty="0"/>
              <a:t>Units</a:t>
            </a:r>
            <a:r>
              <a:rPr lang="en-US" dirty="0"/>
              <a:t> are the core learning pages you’ll interact with. They contain various </a:t>
            </a:r>
            <a:r>
              <a:rPr lang="en-US" b="1" dirty="0"/>
              <a:t>components</a:t>
            </a:r>
            <a:r>
              <a:rPr lang="en-US" dirty="0"/>
              <a:t> such as:</a:t>
            </a:r>
          </a:p>
          <a:p>
            <a:pPr marL="171450" indent="-171450">
              <a:buFont typeface="Arial" panose="020B0604020202020204" pitchFamily="34" charset="0"/>
              <a:buChar char="•"/>
            </a:pPr>
            <a:r>
              <a:rPr lang="en-US" dirty="0"/>
              <a:t>Text explanations</a:t>
            </a:r>
          </a:p>
          <a:p>
            <a:pPr marL="171450" indent="-171450">
              <a:buFont typeface="Arial" panose="020B0604020202020204" pitchFamily="34" charset="0"/>
              <a:buChar char="•"/>
            </a:pPr>
            <a:r>
              <a:rPr lang="en-US" dirty="0"/>
              <a:t>Downloadable documents</a:t>
            </a:r>
          </a:p>
          <a:p>
            <a:pPr marL="171450" indent="-171450">
              <a:buFont typeface="Arial" panose="020B0604020202020204" pitchFamily="34" charset="0"/>
              <a:buChar char="•"/>
            </a:pPr>
            <a:r>
              <a:rPr lang="en-US" dirty="0"/>
              <a:t>Instructional videos</a:t>
            </a:r>
          </a:p>
          <a:p>
            <a:pPr marL="171450" indent="-171450">
              <a:buFont typeface="Arial" panose="020B0604020202020204" pitchFamily="34" charset="0"/>
              <a:buChar char="•"/>
            </a:pPr>
            <a:r>
              <a:rPr lang="en-US" dirty="0"/>
              <a:t>Audio clips</a:t>
            </a:r>
          </a:p>
          <a:p>
            <a:pPr marL="171450" indent="-171450">
              <a:buFont typeface="Arial" panose="020B0604020202020204" pitchFamily="34" charset="0"/>
              <a:buChar char="•"/>
            </a:pPr>
            <a:r>
              <a:rPr lang="en-US" dirty="0"/>
              <a:t>Hyperlinks to external resources</a:t>
            </a:r>
            <a:endParaRPr lang="de-AT" dirty="0"/>
          </a:p>
        </p:txBody>
      </p:sp>
      <p:sp>
        <p:nvSpPr>
          <p:cNvPr id="4" name="Foliennummernplatzhalter 3">
            <a:extLst>
              <a:ext uri="{FF2B5EF4-FFF2-40B4-BE49-F238E27FC236}">
                <a16:creationId xmlns:a16="http://schemas.microsoft.com/office/drawing/2014/main" id="{A7433906-7D2A-4F19-044E-3C63A20E3C1A}"/>
              </a:ext>
            </a:extLst>
          </p:cNvPr>
          <p:cNvSpPr>
            <a:spLocks noGrp="1"/>
          </p:cNvSpPr>
          <p:nvPr>
            <p:ph type="sldNum" sz="quarter" idx="5"/>
          </p:nvPr>
        </p:nvSpPr>
        <p:spPr/>
        <p:txBody>
          <a:bodyPr/>
          <a:lstStyle/>
          <a:p>
            <a:fld id="{D274D5D8-74C3-4A38-835E-EC8AAD529D29}" type="slidenum">
              <a:rPr lang="el-GR" smtClean="0"/>
              <a:t>13</a:t>
            </a:fld>
            <a:endParaRPr lang="el-GR"/>
          </a:p>
        </p:txBody>
      </p:sp>
    </p:spTree>
    <p:extLst>
      <p:ext uri="{BB962C8B-B14F-4D97-AF65-F5344CB8AC3E}">
        <p14:creationId xmlns:p14="http://schemas.microsoft.com/office/powerpoint/2010/main" val="4018279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t>In module 1, we’ll begin by exploring the conceptual foundations of sustainability as they apply to the performing arts. Our goal is to build a solid understanding of key environmental and regulatory topics that influence how productions and venues operate today.</a:t>
            </a:r>
          </a:p>
          <a:p>
            <a:endParaRPr lang="en-US"/>
          </a:p>
          <a:p>
            <a:r>
              <a:rPr lang="en-US"/>
              <a:t>We’ll look at major global challenges such as climate change, and examine how concepts like energy efficiency, resource management, and sustainability regulations are becoming increasingly relevant in our sector. These topics are not only important in theory—they directly affect how we plan, produce, and manage artistic work.</a:t>
            </a:r>
          </a:p>
          <a:p>
            <a:endParaRPr lang="en-US"/>
          </a:p>
          <a:p>
            <a:r>
              <a:rPr lang="en-US"/>
              <a:t>This module is designed to set the stage for the more practical applications you’ll encounter in later modules. By the end of this section, you should be able to interpret sustainability challenges and begin thinking about how to address them in your own professional context.</a:t>
            </a:r>
          </a:p>
          <a:p>
            <a:endParaRPr lang="en-US"/>
          </a:p>
          <a:p>
            <a:r>
              <a:rPr lang="en-US"/>
              <a:t>The module is structured into seven lessons, each focusing on a specific aspect of sustainability in the performing arts. We’ll move from broad concepts to more targeted strategies, preparing you to apply what you learn in real-world scenarios.</a:t>
            </a:r>
            <a:endParaRPr lang="de-AT"/>
          </a:p>
        </p:txBody>
      </p:sp>
      <p:sp>
        <p:nvSpPr>
          <p:cNvPr id="4" name="Foliennummernplatzhalter 3"/>
          <p:cNvSpPr>
            <a:spLocks noGrp="1"/>
          </p:cNvSpPr>
          <p:nvPr>
            <p:ph type="sldNum" sz="quarter" idx="5"/>
          </p:nvPr>
        </p:nvSpPr>
        <p:spPr/>
        <p:txBody>
          <a:bodyPr/>
          <a:lstStyle/>
          <a:p>
            <a:fld id="{D274D5D8-74C3-4A38-835E-EC8AAD529D29}" type="slidenum">
              <a:rPr lang="el-GR" smtClean="0"/>
              <a:t>14</a:t>
            </a:fld>
            <a:endParaRPr lang="el-GR"/>
          </a:p>
        </p:txBody>
      </p:sp>
    </p:spTree>
    <p:extLst>
      <p:ext uri="{BB962C8B-B14F-4D97-AF65-F5344CB8AC3E}">
        <p14:creationId xmlns:p14="http://schemas.microsoft.com/office/powerpoint/2010/main" val="3045022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t>In module 2, we shift our focus from foundational concepts to the practical application of sustainability in the performing arts. Our aim is to equip you with the knowledge, skills, and attitudes needed to integrate sustainability into every stage of your productions and venue operations.</a:t>
            </a:r>
          </a:p>
          <a:p>
            <a:endParaRPr lang="en-US"/>
          </a:p>
          <a:p>
            <a:r>
              <a:rPr lang="en-US"/>
              <a:t>We’ll begin by exploring the principles of operational ecology—understanding how performing arts venues consume energy, manage water, and maintain air quality. You’ll learn how to evaluate energy efficiency and identify opportunities to improve the environmental performance of your facilities.</a:t>
            </a:r>
          </a:p>
          <a:p>
            <a:endParaRPr lang="en-US"/>
          </a:p>
          <a:p>
            <a:r>
              <a:rPr lang="en-US"/>
              <a:t>A significant part of this module is dedicated to eco-friendly production planning. We’ll look at how to optimize resource use, select sustainable materials, and adopt environmentally responsible practices throughout the production lifecycle. You’ll also consider how to engage stakeholders—including your audiences—in sustainability efforts.</a:t>
            </a:r>
          </a:p>
          <a:p>
            <a:endParaRPr lang="en-US"/>
          </a:p>
          <a:p>
            <a:r>
              <a:rPr lang="en-US"/>
              <a:t>Throughout the module, we’ll use case studies, practical examples, and best practices to help you apply what you learn. By the end, you’ll be better prepared to lead sustainability initiatives in your own work, aligned with both industry standards and environmental goals.</a:t>
            </a:r>
          </a:p>
          <a:p>
            <a:endParaRPr lang="en-US"/>
          </a:p>
          <a:p>
            <a:r>
              <a:rPr lang="en-US"/>
              <a:t>This module includes seven lessons, each focusing on a specific aspect of sustainable production and venue management. </a:t>
            </a:r>
            <a:endParaRPr lang="de-AT"/>
          </a:p>
        </p:txBody>
      </p:sp>
      <p:sp>
        <p:nvSpPr>
          <p:cNvPr id="4" name="Foliennummernplatzhalter 3"/>
          <p:cNvSpPr>
            <a:spLocks noGrp="1"/>
          </p:cNvSpPr>
          <p:nvPr>
            <p:ph type="sldNum" sz="quarter" idx="5"/>
          </p:nvPr>
        </p:nvSpPr>
        <p:spPr/>
        <p:txBody>
          <a:bodyPr/>
          <a:lstStyle/>
          <a:p>
            <a:fld id="{D274D5D8-74C3-4A38-835E-EC8AAD529D29}" type="slidenum">
              <a:rPr lang="el-GR" smtClean="0"/>
              <a:t>15</a:t>
            </a:fld>
            <a:endParaRPr lang="el-GR"/>
          </a:p>
        </p:txBody>
      </p:sp>
    </p:spTree>
    <p:extLst>
      <p:ext uri="{BB962C8B-B14F-4D97-AF65-F5344CB8AC3E}">
        <p14:creationId xmlns:p14="http://schemas.microsoft.com/office/powerpoint/2010/main" val="859723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kern="1200" noProof="0" dirty="0">
                <a:solidFill>
                  <a:schemeClr val="tx1"/>
                </a:solidFill>
                <a:effectLst/>
                <a:latin typeface="+mn-lt"/>
                <a:ea typeface="+mn-ea"/>
                <a:cs typeface="+mn-cs"/>
              </a:rPr>
              <a:t>In module 3 we focus on the growing importance of </a:t>
            </a:r>
            <a:r>
              <a:rPr lang="en-GB" sz="1200" b="1" i="0" kern="1200" noProof="0" dirty="0">
                <a:solidFill>
                  <a:schemeClr val="tx1"/>
                </a:solidFill>
                <a:effectLst/>
                <a:latin typeface="+mn-lt"/>
                <a:ea typeface="+mn-ea"/>
                <a:cs typeface="+mn-cs"/>
              </a:rPr>
              <a:t>digitalisation</a:t>
            </a:r>
            <a:r>
              <a:rPr lang="en-GB" sz="1200" b="0" i="0" kern="1200" noProof="0" dirty="0">
                <a:solidFill>
                  <a:schemeClr val="tx1"/>
                </a:solidFill>
                <a:effectLst/>
                <a:latin typeface="+mn-lt"/>
                <a:ea typeface="+mn-ea"/>
                <a:cs typeface="+mn-cs"/>
              </a:rPr>
              <a:t> in the performing arts. As the sector evolves, digital tools and infrastructures are becoming essential—not only for creative production but also for organisational management and audience engagement.</a:t>
            </a:r>
          </a:p>
          <a:p>
            <a:endParaRPr lang="en-GB" sz="1200" b="0" i="0" kern="1200" noProof="0" dirty="0">
              <a:solidFill>
                <a:schemeClr val="tx1"/>
              </a:solidFill>
              <a:effectLst/>
              <a:latin typeface="+mn-lt"/>
              <a:ea typeface="+mn-ea"/>
              <a:cs typeface="+mn-cs"/>
            </a:endParaRPr>
          </a:p>
          <a:p>
            <a:r>
              <a:rPr lang="en-GB" sz="1200" b="0" i="0" kern="1200" noProof="0" dirty="0">
                <a:solidFill>
                  <a:schemeClr val="tx1"/>
                </a:solidFill>
                <a:effectLst/>
                <a:latin typeface="+mn-lt"/>
                <a:ea typeface="+mn-ea"/>
                <a:cs typeface="+mn-cs"/>
              </a:rPr>
              <a:t>This module is designed to help you understand how digitalisation can be strategically implemented in your work. We’ll explore how to create a </a:t>
            </a:r>
            <a:r>
              <a:rPr lang="en-GB" sz="1200" b="1" i="0" kern="1200" noProof="0" dirty="0">
                <a:solidFill>
                  <a:schemeClr val="tx1"/>
                </a:solidFill>
                <a:effectLst/>
                <a:latin typeface="+mn-lt"/>
                <a:ea typeface="+mn-ea"/>
                <a:cs typeface="+mn-cs"/>
              </a:rPr>
              <a:t>safe digital working environment</a:t>
            </a:r>
            <a:r>
              <a:rPr lang="en-GB" sz="1200" b="0" i="0" kern="1200" noProof="0" dirty="0">
                <a:solidFill>
                  <a:schemeClr val="tx1"/>
                </a:solidFill>
                <a:effectLst/>
                <a:latin typeface="+mn-lt"/>
                <a:ea typeface="+mn-ea"/>
                <a:cs typeface="+mn-cs"/>
              </a:rPr>
              <a:t>, how to manage relationships with </a:t>
            </a:r>
            <a:r>
              <a:rPr lang="en-GB" sz="1200" b="1" i="0" kern="1200" noProof="0" dirty="0">
                <a:solidFill>
                  <a:schemeClr val="tx1"/>
                </a:solidFill>
                <a:effectLst/>
                <a:latin typeface="+mn-lt"/>
                <a:ea typeface="+mn-ea"/>
                <a:cs typeface="+mn-cs"/>
              </a:rPr>
              <a:t>third-party digital providers</a:t>
            </a:r>
            <a:r>
              <a:rPr lang="en-GB" sz="1200" b="0" i="0" kern="1200" noProof="0" dirty="0">
                <a:solidFill>
                  <a:schemeClr val="tx1"/>
                </a:solidFill>
                <a:effectLst/>
                <a:latin typeface="+mn-lt"/>
                <a:ea typeface="+mn-ea"/>
                <a:cs typeface="+mn-cs"/>
              </a:rPr>
              <a:t>, and how to </a:t>
            </a:r>
            <a:r>
              <a:rPr lang="en-GB" sz="1200" b="1" i="0" kern="1200" noProof="0" dirty="0">
                <a:solidFill>
                  <a:schemeClr val="tx1"/>
                </a:solidFill>
                <a:effectLst/>
                <a:latin typeface="+mn-lt"/>
                <a:ea typeface="+mn-ea"/>
                <a:cs typeface="+mn-cs"/>
              </a:rPr>
              <a:t>develop digital policies</a:t>
            </a:r>
            <a:r>
              <a:rPr lang="en-GB" sz="1200" b="0" i="0" kern="1200" noProof="0" dirty="0">
                <a:solidFill>
                  <a:schemeClr val="tx1"/>
                </a:solidFill>
                <a:effectLst/>
                <a:latin typeface="+mn-lt"/>
                <a:ea typeface="+mn-ea"/>
                <a:cs typeface="+mn-cs"/>
              </a:rPr>
              <a:t> that support long-term sustainability and innovation.</a:t>
            </a:r>
          </a:p>
          <a:p>
            <a:r>
              <a:rPr lang="en-GB" sz="1200" b="0" i="0" kern="1200" noProof="0" dirty="0">
                <a:solidFill>
                  <a:schemeClr val="tx1"/>
                </a:solidFill>
                <a:effectLst/>
                <a:latin typeface="+mn-lt"/>
                <a:ea typeface="+mn-ea"/>
                <a:cs typeface="+mn-cs"/>
              </a:rPr>
              <a:t>You’ll also learn about </a:t>
            </a:r>
            <a:r>
              <a:rPr lang="en-GB" sz="1200" b="1" i="0" kern="1200" noProof="0" dirty="0">
                <a:solidFill>
                  <a:schemeClr val="tx1"/>
                </a:solidFill>
                <a:effectLst/>
                <a:latin typeface="+mn-lt"/>
                <a:ea typeface="+mn-ea"/>
                <a:cs typeface="+mn-cs"/>
              </a:rPr>
              <a:t>archiving practices</a:t>
            </a:r>
            <a:r>
              <a:rPr lang="en-GB" sz="1200" b="0" i="0" kern="1200" noProof="0" dirty="0">
                <a:solidFill>
                  <a:schemeClr val="tx1"/>
                </a:solidFill>
                <a:effectLst/>
                <a:latin typeface="+mn-lt"/>
                <a:ea typeface="+mn-ea"/>
                <a:cs typeface="+mn-cs"/>
              </a:rPr>
              <a:t>, the broader </a:t>
            </a:r>
            <a:r>
              <a:rPr lang="en-GB" sz="1200" b="1" i="0" kern="1200" noProof="0" dirty="0">
                <a:solidFill>
                  <a:schemeClr val="tx1"/>
                </a:solidFill>
                <a:effectLst/>
                <a:latin typeface="+mn-lt"/>
                <a:ea typeface="+mn-ea"/>
                <a:cs typeface="+mn-cs"/>
              </a:rPr>
              <a:t>digital vision</a:t>
            </a:r>
            <a:r>
              <a:rPr lang="en-GB" sz="1200" b="0" i="0" kern="1200" noProof="0" dirty="0">
                <a:solidFill>
                  <a:schemeClr val="tx1"/>
                </a:solidFill>
                <a:effectLst/>
                <a:latin typeface="+mn-lt"/>
                <a:ea typeface="+mn-ea"/>
                <a:cs typeface="+mn-cs"/>
              </a:rPr>
              <a:t> for arts organisations, and how to manage </a:t>
            </a:r>
            <a:r>
              <a:rPr lang="en-GB" sz="1200" b="1" i="0" kern="1200" noProof="0" dirty="0">
                <a:solidFill>
                  <a:schemeClr val="tx1"/>
                </a:solidFill>
                <a:effectLst/>
                <a:latin typeface="+mn-lt"/>
                <a:ea typeface="+mn-ea"/>
                <a:cs typeface="+mn-cs"/>
              </a:rPr>
              <a:t>digital infrastructure and devices</a:t>
            </a:r>
            <a:r>
              <a:rPr lang="en-GB" sz="1200" b="0" i="0" kern="1200" noProof="0" dirty="0">
                <a:solidFill>
                  <a:schemeClr val="tx1"/>
                </a:solidFill>
                <a:effectLst/>
                <a:latin typeface="+mn-lt"/>
                <a:ea typeface="+mn-ea"/>
                <a:cs typeface="+mn-cs"/>
              </a:rPr>
              <a:t> effectively. These topics are especially relevant for those involved in production planning, venue management, or digital content creation.</a:t>
            </a:r>
          </a:p>
          <a:p>
            <a:endParaRPr lang="en-GB" sz="1200" b="0" i="0" kern="1200" noProof="0" dirty="0">
              <a:solidFill>
                <a:schemeClr val="tx1"/>
              </a:solidFill>
              <a:effectLst/>
              <a:latin typeface="+mn-lt"/>
              <a:ea typeface="+mn-ea"/>
              <a:cs typeface="+mn-cs"/>
            </a:endParaRPr>
          </a:p>
          <a:p>
            <a:r>
              <a:rPr lang="en-GB" sz="1200" b="0" i="0" kern="1200" noProof="0" dirty="0">
                <a:solidFill>
                  <a:schemeClr val="tx1"/>
                </a:solidFill>
                <a:effectLst/>
                <a:latin typeface="+mn-lt"/>
                <a:ea typeface="+mn-ea"/>
                <a:cs typeface="+mn-cs"/>
              </a:rPr>
              <a:t>By the end of this module, you’ll be equipped to contribute to digital transformation initiatives within your organisation, using ICT tools to support both sustainable production and digital learning projects.</a:t>
            </a:r>
          </a:p>
          <a:p>
            <a:endParaRPr lang="en-GB" sz="1200" b="0" i="0" kern="1200" noProof="0" dirty="0">
              <a:solidFill>
                <a:schemeClr val="tx1"/>
              </a:solidFill>
              <a:effectLst/>
              <a:latin typeface="+mn-lt"/>
              <a:ea typeface="+mn-ea"/>
              <a:cs typeface="+mn-cs"/>
            </a:endParaRPr>
          </a:p>
          <a:p>
            <a:r>
              <a:rPr lang="en-GB" sz="1200" b="0" i="0" kern="1200" noProof="0" dirty="0">
                <a:solidFill>
                  <a:schemeClr val="tx1"/>
                </a:solidFill>
                <a:effectLst/>
                <a:latin typeface="+mn-lt"/>
                <a:ea typeface="+mn-ea"/>
                <a:cs typeface="+mn-cs"/>
              </a:rPr>
              <a:t>The module includes </a:t>
            </a:r>
            <a:r>
              <a:rPr lang="en-GB" sz="1200" b="1" i="0" kern="1200" noProof="0" dirty="0">
                <a:solidFill>
                  <a:schemeClr val="tx1"/>
                </a:solidFill>
                <a:effectLst/>
                <a:latin typeface="+mn-lt"/>
                <a:ea typeface="+mn-ea"/>
                <a:cs typeface="+mn-cs"/>
              </a:rPr>
              <a:t>six lessons</a:t>
            </a:r>
            <a:r>
              <a:rPr lang="en-GB" sz="1200" b="0" i="0" kern="1200" noProof="0" dirty="0">
                <a:solidFill>
                  <a:schemeClr val="tx1"/>
                </a:solidFill>
                <a:effectLst/>
                <a:latin typeface="+mn-lt"/>
                <a:ea typeface="+mn-ea"/>
                <a:cs typeface="+mn-cs"/>
              </a:rPr>
              <a:t>, each focusing on a key aspect of digitalisation in the performing arts. </a:t>
            </a:r>
            <a:endParaRPr lang="en-GB" noProof="0" dirty="0"/>
          </a:p>
        </p:txBody>
      </p:sp>
      <p:sp>
        <p:nvSpPr>
          <p:cNvPr id="4" name="Foliennummernplatzhalter 3"/>
          <p:cNvSpPr>
            <a:spLocks noGrp="1"/>
          </p:cNvSpPr>
          <p:nvPr>
            <p:ph type="sldNum" sz="quarter" idx="5"/>
          </p:nvPr>
        </p:nvSpPr>
        <p:spPr/>
        <p:txBody>
          <a:bodyPr/>
          <a:lstStyle/>
          <a:p>
            <a:fld id="{D274D5D8-74C3-4A38-835E-EC8AAD529D29}" type="slidenum">
              <a:rPr lang="el-GR" smtClean="0"/>
              <a:t>16</a:t>
            </a:fld>
            <a:endParaRPr lang="el-GR"/>
          </a:p>
        </p:txBody>
      </p:sp>
    </p:spTree>
    <p:extLst>
      <p:ext uri="{BB962C8B-B14F-4D97-AF65-F5344CB8AC3E}">
        <p14:creationId xmlns:p14="http://schemas.microsoft.com/office/powerpoint/2010/main" val="2853419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Module 4 focuses on developing the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entrepreneurial mindset and business skills</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needed to thrive in the performing arts sector. Whether you're working independently, within an </a:t>
            </a:r>
            <a:r>
              <a:rPr lang="en-US"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organisation</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or leading a creative initiative, understanding how to think strategically and manage effectively is essential.</a:t>
            </a:r>
          </a:p>
          <a:p>
            <a:endPar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We’ll begin by exploring different forms of entrepreneurship—</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entrepreneurship, intrapreneurship, and </a:t>
            </a:r>
            <a:r>
              <a:rPr lang="en-US" sz="1100" b="1"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solopreneurship</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 how they apply to the arts. From there, we’ll dive into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creative thinking</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business planning</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management practices</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tailored to the unique dynamics of the performing arts.</a:t>
            </a:r>
          </a:p>
          <a:p>
            <a:endPar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key theme throughout this module is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sustainability in business</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You’ll learn how to embed environmental and social responsibility into your strategies, making your work not only viable but also impactful.</a:t>
            </a:r>
          </a:p>
          <a:p>
            <a:endPar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We’ll also cover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marketing essentials</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helping you understand how to engage audiences and grow your reach. Finally, we’ll look at how to manage your own growth as an entrepreneur, including next steps for professional development.</a:t>
            </a:r>
          </a:p>
          <a:p>
            <a:endPar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This module includes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seven lessons</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each designed to build your confidence and competence as a leader and innovator in the performing arts. </a:t>
            </a:r>
          </a:p>
          <a:p>
            <a:endParaRPr lang="de-AT"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fld id="{D274D5D8-74C3-4A38-835E-EC8AAD529D29}" type="slidenum">
              <a:rPr lang="el-GR" smtClean="0"/>
              <a:t>17</a:t>
            </a:fld>
            <a:endParaRPr lang="el-GR"/>
          </a:p>
        </p:txBody>
      </p:sp>
    </p:spTree>
    <p:extLst>
      <p:ext uri="{BB962C8B-B14F-4D97-AF65-F5344CB8AC3E}">
        <p14:creationId xmlns:p14="http://schemas.microsoft.com/office/powerpoint/2010/main" val="2094974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this final module, we turn our attention to the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human dimension</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of working in the performing arts. Beyond technical and creative skills, success in this sector also depends on how well we communicate, collaborate, lead, and adapt to change.</a:t>
            </a:r>
          </a:p>
          <a:p>
            <a:endPar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This module is designed to help you develop the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soft skills</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needed to create respectful, safe, and inclusive working environments. We’ll explore how to manage teams effectively, resolve conflicts, and foster empathy and emotional intelligence in professional settings.</a:t>
            </a: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You’ll also examine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power dynamics</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learn how to promote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equality, diversity, and inclusion</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in your work. A key focus will be on cultivating a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lifelong learning mindset</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which is essential for staying resilient and adaptable in a fast-changing industry.</a:t>
            </a:r>
          </a:p>
          <a:p>
            <a:endPar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We’ll discuss leadership and intrapreneurship, and how to embrace complexity and uncertainty with confidence. Finally, we’ll look at how these soft skills can be transferred across roles and contexts, making you a more versatile and impactful professional.</a:t>
            </a:r>
          </a:p>
          <a:p>
            <a:endPar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This module includes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seven lessons</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each offering practical strategies and reflective insights to support your personal and professional growth. </a:t>
            </a:r>
          </a:p>
          <a:p>
            <a:endParaRPr lang="de-AT"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fld id="{D274D5D8-74C3-4A38-835E-EC8AAD529D29}" type="slidenum">
              <a:rPr lang="el-GR" smtClean="0"/>
              <a:t>18</a:t>
            </a:fld>
            <a:endParaRPr lang="el-GR"/>
          </a:p>
        </p:txBody>
      </p:sp>
    </p:spTree>
    <p:extLst>
      <p:ext uri="{BB962C8B-B14F-4D97-AF65-F5344CB8AC3E}">
        <p14:creationId xmlns:p14="http://schemas.microsoft.com/office/powerpoint/2010/main" val="2975021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D763A-A5C2-047C-578A-F5E951373B1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E8CB459-CDFB-4F89-3619-A4FA0DEA251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50C7534-73D5-DF9A-2B9D-75D4D249E73D}"/>
              </a:ext>
            </a:extLst>
          </p:cNvPr>
          <p:cNvSpPr>
            <a:spLocks noGrp="1"/>
          </p:cNvSpPr>
          <p:nvPr>
            <p:ph type="body" idx="1"/>
          </p:nvPr>
        </p:nvSpPr>
        <p:spPr/>
        <p:txBody>
          <a:bodyPr/>
          <a:lstStyle/>
          <a:p>
            <a:r>
              <a:rPr lang="de-AT"/>
              <a:t>Do </a:t>
            </a:r>
            <a:r>
              <a:rPr lang="de-AT" err="1"/>
              <a:t>you</a:t>
            </a:r>
            <a:r>
              <a:rPr lang="de-AT"/>
              <a:t> </a:t>
            </a:r>
            <a:r>
              <a:rPr lang="de-AT" err="1"/>
              <a:t>have</a:t>
            </a:r>
            <a:r>
              <a:rPr lang="de-AT"/>
              <a:t> </a:t>
            </a:r>
            <a:r>
              <a:rPr lang="de-AT" err="1"/>
              <a:t>any</a:t>
            </a:r>
            <a:r>
              <a:rPr lang="de-AT"/>
              <a:t> </a:t>
            </a:r>
            <a:r>
              <a:rPr lang="de-AT" err="1"/>
              <a:t>questions</a:t>
            </a:r>
            <a:r>
              <a:rPr lang="de-AT"/>
              <a:t> </a:t>
            </a:r>
            <a:r>
              <a:rPr lang="de-AT" err="1"/>
              <a:t>or</a:t>
            </a:r>
            <a:r>
              <a:rPr lang="de-AT"/>
              <a:t> </a:t>
            </a:r>
            <a:r>
              <a:rPr lang="de-AT" err="1"/>
              <a:t>remarks</a:t>
            </a:r>
            <a:r>
              <a:rPr lang="de-AT"/>
              <a:t> </a:t>
            </a:r>
            <a:r>
              <a:rPr lang="de-AT" err="1"/>
              <a:t>to</a:t>
            </a:r>
            <a:r>
              <a:rPr lang="de-AT"/>
              <a:t> </a:t>
            </a:r>
            <a:r>
              <a:rPr lang="de-AT" err="1"/>
              <a:t>the</a:t>
            </a:r>
            <a:r>
              <a:rPr lang="de-AT"/>
              <a:t> 5 Modules </a:t>
            </a:r>
            <a:r>
              <a:rPr lang="de-AT" err="1"/>
              <a:t>we</a:t>
            </a:r>
            <a:r>
              <a:rPr lang="de-AT"/>
              <a:t> </a:t>
            </a:r>
            <a:r>
              <a:rPr lang="de-AT" err="1"/>
              <a:t>have</a:t>
            </a:r>
            <a:r>
              <a:rPr lang="de-AT"/>
              <a:t> </a:t>
            </a:r>
            <a:r>
              <a:rPr lang="de-AT" err="1"/>
              <a:t>presented</a:t>
            </a:r>
            <a:r>
              <a:rPr lang="de-AT"/>
              <a:t>?</a:t>
            </a:r>
          </a:p>
          <a:p>
            <a:endParaRPr lang="de-AT"/>
          </a:p>
        </p:txBody>
      </p:sp>
      <p:sp>
        <p:nvSpPr>
          <p:cNvPr id="4" name="Foliennummernplatzhalter 3">
            <a:extLst>
              <a:ext uri="{FF2B5EF4-FFF2-40B4-BE49-F238E27FC236}">
                <a16:creationId xmlns:a16="http://schemas.microsoft.com/office/drawing/2014/main" id="{E97BEE52-F2CF-94C2-53F9-B15C0B25EAE6}"/>
              </a:ext>
            </a:extLst>
          </p:cNvPr>
          <p:cNvSpPr>
            <a:spLocks noGrp="1"/>
          </p:cNvSpPr>
          <p:nvPr>
            <p:ph type="sldNum" sz="quarter" idx="5"/>
          </p:nvPr>
        </p:nvSpPr>
        <p:spPr/>
        <p:txBody>
          <a:bodyPr/>
          <a:lstStyle/>
          <a:p>
            <a:fld id="{D274D5D8-74C3-4A38-835E-EC8AAD529D29}" type="slidenum">
              <a:rPr lang="el-GR" smtClean="0"/>
              <a:t>19</a:t>
            </a:fld>
            <a:endParaRPr lang="el-GR"/>
          </a:p>
        </p:txBody>
      </p:sp>
    </p:spTree>
    <p:extLst>
      <p:ext uri="{BB962C8B-B14F-4D97-AF65-F5344CB8AC3E}">
        <p14:creationId xmlns:p14="http://schemas.microsoft.com/office/powerpoint/2010/main" val="3768362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0" dirty="0">
                <a:latin typeface="Calibri" panose="020F0502020204030204" pitchFamily="34" charset="0"/>
                <a:ea typeface="Calibri" panose="020F0502020204030204" pitchFamily="34" charset="0"/>
                <a:cs typeface="Calibri" panose="020F0502020204030204" pitchFamily="34" charset="0"/>
              </a:rPr>
              <a:t>Welcome to </a:t>
            </a:r>
            <a:r>
              <a:rPr lang="en-US" sz="1100" b="1" i="0" dirty="0">
                <a:latin typeface="Calibri" panose="020F0502020204030204" pitchFamily="34" charset="0"/>
                <a:ea typeface="Calibri" panose="020F0502020204030204" pitchFamily="34" charset="0"/>
                <a:cs typeface="Calibri" panose="020F0502020204030204" pitchFamily="34" charset="0"/>
              </a:rPr>
              <a:t>Lesson </a:t>
            </a:r>
            <a:r>
              <a:rPr lang="de-AT" sz="1100" b="1" i="0" dirty="0">
                <a:latin typeface="Calibri" panose="020F0502020204030204" pitchFamily="34" charset="0"/>
                <a:ea typeface="Calibri" panose="020F0502020204030204" pitchFamily="34" charset="0"/>
                <a:cs typeface="Calibri" panose="020F0502020204030204" pitchFamily="34" charset="0"/>
              </a:rPr>
              <a:t>1 - </a:t>
            </a:r>
            <a:r>
              <a:rPr lang="en-US" sz="1100" b="1" i="0" dirty="0"/>
              <a:t>Working with the INSPIRE Online Training Course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INSPIRE stands for Alliance for a Net Positive Performing Arts Sector. It’s a European initiative aimed at helping the performing arts sector transition toward sustainability and digital innovation.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supports professionals and educators in Higher Education and Vocational Education and Training by equipping them with future-proof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2</a:t>
            </a:fld>
            <a:endParaRPr lang="el-GR"/>
          </a:p>
        </p:txBody>
      </p:sp>
    </p:spTree>
    <p:extLst>
      <p:ext uri="{BB962C8B-B14F-4D97-AF65-F5344CB8AC3E}">
        <p14:creationId xmlns:p14="http://schemas.microsoft.com/office/powerpoint/2010/main" val="1791150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kern="1200" noProof="0">
                <a:solidFill>
                  <a:schemeClr val="tx1"/>
                </a:solidFill>
                <a:effectLst/>
                <a:latin typeface="+mn-lt"/>
                <a:ea typeface="+mn-ea"/>
                <a:cs typeface="+mn-cs"/>
              </a:rPr>
              <a:t>And finally, we present the Virtual Learning Platform. This platform is the digital home of the INSPIRE Training Programme. It’s designed to offer you a flexible, engaging, and accessible learning experience—whether you're participating from a classroom, a rehearsal space, or your own home.</a:t>
            </a:r>
          </a:p>
          <a:p>
            <a:endParaRPr lang="en-GB" sz="1200" b="0" i="0" kern="1200" noProof="0">
              <a:solidFill>
                <a:schemeClr val="tx1"/>
              </a:solidFill>
              <a:effectLst/>
              <a:latin typeface="+mn-lt"/>
              <a:ea typeface="+mn-ea"/>
              <a:cs typeface="+mn-cs"/>
            </a:endParaRPr>
          </a:p>
          <a:p>
            <a:r>
              <a:rPr lang="en-GB" sz="1200" b="0" i="0" kern="1200" noProof="0">
                <a:solidFill>
                  <a:schemeClr val="tx1"/>
                </a:solidFill>
                <a:effectLst/>
                <a:latin typeface="+mn-lt"/>
                <a:ea typeface="+mn-ea"/>
                <a:cs typeface="+mn-cs"/>
              </a:rPr>
              <a:t>Unlike traditional learning management systems, this </a:t>
            </a:r>
            <a:r>
              <a:rPr lang="en-GB" sz="1200" b="1" i="0" kern="1200" noProof="0">
                <a:solidFill>
                  <a:schemeClr val="tx1"/>
                </a:solidFill>
                <a:effectLst/>
                <a:latin typeface="+mn-lt"/>
                <a:ea typeface="+mn-ea"/>
                <a:cs typeface="+mn-cs"/>
              </a:rPr>
              <a:t>Virtual Learning Platform (VLP)</a:t>
            </a:r>
            <a:r>
              <a:rPr lang="en-GB" sz="1200" b="0" i="0" kern="1200" noProof="0">
                <a:solidFill>
                  <a:schemeClr val="tx1"/>
                </a:solidFill>
                <a:effectLst/>
                <a:latin typeface="+mn-lt"/>
                <a:ea typeface="+mn-ea"/>
                <a:cs typeface="+mn-cs"/>
              </a:rPr>
              <a:t> provides a more holistic and interactive environment. It supports both </a:t>
            </a:r>
            <a:r>
              <a:rPr lang="en-GB" sz="1200" b="1" i="0" kern="1200" noProof="0">
                <a:solidFill>
                  <a:schemeClr val="tx1"/>
                </a:solidFill>
                <a:effectLst/>
                <a:latin typeface="+mn-lt"/>
                <a:ea typeface="+mn-ea"/>
                <a:cs typeface="+mn-cs"/>
              </a:rPr>
              <a:t>synchronous</a:t>
            </a:r>
            <a:r>
              <a:rPr lang="en-GB" sz="1200" b="0" i="0" kern="1200" noProof="0">
                <a:solidFill>
                  <a:schemeClr val="tx1"/>
                </a:solidFill>
                <a:effectLst/>
                <a:latin typeface="+mn-lt"/>
                <a:ea typeface="+mn-ea"/>
                <a:cs typeface="+mn-cs"/>
              </a:rPr>
              <a:t> (real-time) and </a:t>
            </a:r>
            <a:r>
              <a:rPr lang="en-GB" sz="1200" b="1" i="0" kern="1200" noProof="0">
                <a:solidFill>
                  <a:schemeClr val="tx1"/>
                </a:solidFill>
                <a:effectLst/>
                <a:latin typeface="+mn-lt"/>
                <a:ea typeface="+mn-ea"/>
                <a:cs typeface="+mn-cs"/>
              </a:rPr>
              <a:t>asynchronous</a:t>
            </a:r>
            <a:r>
              <a:rPr lang="en-GB" sz="1200" b="0" i="0" kern="1200" noProof="0">
                <a:solidFill>
                  <a:schemeClr val="tx1"/>
                </a:solidFill>
                <a:effectLst/>
                <a:latin typeface="+mn-lt"/>
                <a:ea typeface="+mn-ea"/>
                <a:cs typeface="+mn-cs"/>
              </a:rPr>
              <a:t> (self-paced) learning, allowing you to study at your own rhythm while also engaging with peers and instructors when needed.</a:t>
            </a:r>
          </a:p>
          <a:p>
            <a:endParaRPr lang="en-GB" sz="1200" b="0" i="0" kern="1200" noProof="0">
              <a:solidFill>
                <a:schemeClr val="tx1"/>
              </a:solidFill>
              <a:effectLst/>
              <a:latin typeface="+mn-lt"/>
              <a:ea typeface="+mn-ea"/>
              <a:cs typeface="+mn-cs"/>
            </a:endParaRPr>
          </a:p>
          <a:p>
            <a:r>
              <a:rPr lang="en-GB" sz="1200" b="0" i="0" kern="1200" noProof="0">
                <a:solidFill>
                  <a:schemeClr val="tx1"/>
                </a:solidFill>
                <a:effectLst/>
                <a:latin typeface="+mn-lt"/>
                <a:ea typeface="+mn-ea"/>
                <a:cs typeface="+mn-cs"/>
              </a:rPr>
              <a:t>The platform hosts the full </a:t>
            </a:r>
            <a:r>
              <a:rPr lang="en-GB" sz="1200" b="1" i="0" kern="1200" noProof="0">
                <a:solidFill>
                  <a:schemeClr val="tx1"/>
                </a:solidFill>
                <a:effectLst/>
                <a:latin typeface="+mn-lt"/>
                <a:ea typeface="+mn-ea"/>
                <a:cs typeface="+mn-cs"/>
              </a:rPr>
              <a:t>Vocational Open Online Course (VOOC)</a:t>
            </a:r>
            <a:r>
              <a:rPr lang="en-GB" sz="1200" b="0" i="0" kern="1200" noProof="0">
                <a:solidFill>
                  <a:schemeClr val="tx1"/>
                </a:solidFill>
                <a:effectLst/>
                <a:latin typeface="+mn-lt"/>
                <a:ea typeface="+mn-ea"/>
                <a:cs typeface="+mn-cs"/>
              </a:rPr>
              <a:t>, which is tailored specifically to the performing arts sector. It includes structured modules, multimedia content, assessments, and collaborative tools. You’ll find everything from videos and readings to discussion forums and project-based activities—all designed to support your learning and professional development.</a:t>
            </a:r>
          </a:p>
          <a:p>
            <a:endParaRPr lang="en-GB" sz="1200" b="0" i="0" kern="1200" noProof="0">
              <a:solidFill>
                <a:schemeClr val="tx1"/>
              </a:solidFill>
              <a:effectLst/>
              <a:latin typeface="+mn-lt"/>
              <a:ea typeface="+mn-ea"/>
              <a:cs typeface="+mn-cs"/>
            </a:endParaRPr>
          </a:p>
          <a:p>
            <a:r>
              <a:rPr lang="en-GB" sz="1200" b="0" i="0" kern="1200" noProof="0">
                <a:solidFill>
                  <a:schemeClr val="tx1"/>
                </a:solidFill>
                <a:effectLst/>
                <a:latin typeface="+mn-lt"/>
                <a:ea typeface="+mn-ea"/>
                <a:cs typeface="+mn-cs"/>
              </a:rPr>
              <a:t>Importantly, the platform is built on </a:t>
            </a:r>
            <a:r>
              <a:rPr lang="en-GB" sz="1200" b="1" i="0" kern="1200" noProof="0">
                <a:solidFill>
                  <a:schemeClr val="tx1"/>
                </a:solidFill>
                <a:effectLst/>
                <a:latin typeface="+mn-lt"/>
                <a:ea typeface="+mn-ea"/>
                <a:cs typeface="+mn-cs"/>
              </a:rPr>
              <a:t>competency-based learning principles</a:t>
            </a:r>
            <a:r>
              <a:rPr lang="en-GB" sz="1200" b="0" i="0" kern="1200" noProof="0">
                <a:solidFill>
                  <a:schemeClr val="tx1"/>
                </a:solidFill>
                <a:effectLst/>
                <a:latin typeface="+mn-lt"/>
                <a:ea typeface="+mn-ea"/>
                <a:cs typeface="+mn-cs"/>
              </a:rPr>
              <a:t>, meaning the content is aligned with real-world skills and European education frameworks. It’s not just about acquiring knowledge—it’s about applying it in meaningful ways.</a:t>
            </a:r>
          </a:p>
          <a:p>
            <a:endParaRPr lang="en-GB" noProof="0"/>
          </a:p>
        </p:txBody>
      </p:sp>
      <p:sp>
        <p:nvSpPr>
          <p:cNvPr id="4" name="Foliennummernplatzhalter 3"/>
          <p:cNvSpPr>
            <a:spLocks noGrp="1"/>
          </p:cNvSpPr>
          <p:nvPr>
            <p:ph type="sldNum" sz="quarter" idx="5"/>
          </p:nvPr>
        </p:nvSpPr>
        <p:spPr/>
        <p:txBody>
          <a:bodyPr/>
          <a:lstStyle/>
          <a:p>
            <a:fld id="{D274D5D8-74C3-4A38-835E-EC8AAD529D29}" type="slidenum">
              <a:rPr lang="el-GR" smtClean="0"/>
              <a:t>20</a:t>
            </a:fld>
            <a:endParaRPr lang="el-GR"/>
          </a:p>
        </p:txBody>
      </p:sp>
    </p:spTree>
    <p:extLst>
      <p:ext uri="{BB962C8B-B14F-4D97-AF65-F5344CB8AC3E}">
        <p14:creationId xmlns:p14="http://schemas.microsoft.com/office/powerpoint/2010/main" val="2260585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E6B4B-6215-7CD2-BB9C-E4C23CF0170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5698022-D1F1-B77B-3101-06D7360F70F7}"/>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425A565D-F23D-EA22-31AD-131126CEA058}"/>
              </a:ext>
            </a:extLst>
          </p:cNvPr>
          <p:cNvSpPr>
            <a:spLocks noGrp="1"/>
          </p:cNvSpPr>
          <p:nvPr>
            <p:ph type="body" idx="1"/>
          </p:nvPr>
        </p:nvSpPr>
        <p:spPr/>
        <p:txBody>
          <a:bodyPr/>
          <a:lstStyle/>
          <a:p>
            <a:r>
              <a:rPr lang="en-US" sz="1100" b="0" dirty="0">
                <a:latin typeface="Calibri" panose="020F0502020204030204" pitchFamily="34" charset="0"/>
                <a:ea typeface="Calibri" panose="020F0502020204030204" pitchFamily="34" charset="0"/>
                <a:cs typeface="Calibri" panose="020F0502020204030204" pitchFamily="34" charset="0"/>
              </a:rPr>
              <a:t>This activity invites you to explore the INSPIRE Virtual Learning Platform. You will register, navigate key sections related to the INSPIRE Training </a:t>
            </a:r>
            <a:r>
              <a:rPr lang="en-US" sz="1100" b="0" dirty="0" err="1">
                <a:latin typeface="Calibri" panose="020F0502020204030204" pitchFamily="34" charset="0"/>
                <a:ea typeface="Calibri" panose="020F0502020204030204" pitchFamily="34" charset="0"/>
                <a:cs typeface="Calibri" panose="020F0502020204030204" pitchFamily="34" charset="0"/>
              </a:rPr>
              <a:t>Programme</a:t>
            </a:r>
            <a:r>
              <a:rPr lang="en-US" sz="1100" b="0" dirty="0">
                <a:latin typeface="Calibri" panose="020F0502020204030204" pitchFamily="34" charset="0"/>
                <a:ea typeface="Calibri" panose="020F0502020204030204" pitchFamily="34" charset="0"/>
                <a:cs typeface="Calibri" panose="020F0502020204030204" pitchFamily="34" charset="0"/>
              </a:rPr>
              <a:t> (VOOC) and Practical Guide, and try out the platform’s features and resources</a:t>
            </a:r>
            <a:endParaRPr lang="el-GR" sz="1100" b="0" dirty="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0F3DD760-9EB7-0C3B-2C73-6D6E510B91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4D5D8-74C3-4A38-835E-EC8AAD529D29}"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18404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EA55C-7EBE-C4C6-6998-A8361916216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1EA0C46-D298-A9EA-29BB-E00DABBF096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1AF1086-2BE8-55FE-4F6D-3400F9D21B6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ea typeface="Calibri" panose="020F0502020204030204" pitchFamily="34" charset="0"/>
                <a:cs typeface="Calibri" panose="020F0502020204030204" pitchFamily="34" charset="0"/>
              </a:rPr>
              <a:t>“Welcome back, everyone, to Lesson 2 of our training </a:t>
            </a:r>
            <a:r>
              <a:rPr lang="en-US" sz="1100" dirty="0" err="1">
                <a:latin typeface="Calibri" panose="020F0502020204030204" pitchFamily="34" charset="0"/>
                <a:ea typeface="Calibri" panose="020F0502020204030204" pitchFamily="34" charset="0"/>
                <a:cs typeface="Calibri" panose="020F0502020204030204" pitchFamily="34" charset="0"/>
              </a:rPr>
              <a:t>programme</a:t>
            </a:r>
            <a:r>
              <a:rPr lang="en-US" sz="1100" dirty="0">
                <a:latin typeface="Calibri" panose="020F0502020204030204" pitchFamily="34" charset="0"/>
                <a:ea typeface="Calibri" panose="020F0502020204030204" pitchFamily="34" charset="0"/>
                <a:cs typeface="Calibri" panose="020F0502020204030204" pitchFamily="34" charset="0"/>
              </a:rPr>
              <a:t>: Creating Sustainable Productions &amp; Operating Sustainable Venues for the Performing 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ea typeface="Calibri" panose="020F0502020204030204" pitchFamily="34" charset="0"/>
                <a:cs typeface="Calibri" panose="020F0502020204030204" pitchFamily="34" charset="0"/>
              </a:rPr>
              <a:t>In our previous session, we explored the full scope of the INSPIRE learning </a:t>
            </a:r>
            <a:r>
              <a:rPr lang="en-US" sz="1100" dirty="0" err="1">
                <a:latin typeface="Calibri" panose="020F0502020204030204" pitchFamily="34" charset="0"/>
                <a:ea typeface="Calibri" panose="020F0502020204030204" pitchFamily="34" charset="0"/>
                <a:cs typeface="Calibri" panose="020F0502020204030204" pitchFamily="34" charset="0"/>
              </a:rPr>
              <a:t>programme</a:t>
            </a:r>
            <a:r>
              <a:rPr lang="en-US" sz="1100" dirty="0">
                <a:latin typeface="Calibri" panose="020F0502020204030204" pitchFamily="34" charset="0"/>
                <a:ea typeface="Calibri" panose="020F0502020204030204" pitchFamily="34" charset="0"/>
                <a:cs typeface="Calibri" panose="020F0502020204030204" pitchFamily="34" charset="0"/>
              </a:rPr>
              <a:t> and got an overview of the five core modules. Today, we will focus in more detail on Module 2, which is central to understanding how sustainability can be embedded into both artistic production and venue operations.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ea typeface="Calibri" panose="020F0502020204030204" pitchFamily="34" charset="0"/>
                <a:cs typeface="Calibri" panose="020F0502020204030204" pitchFamily="34" charset="0"/>
              </a:rPr>
              <a:t>We’ll look at the environmental and social impacts of our work, how sustainability can enhance creativity and efficiency, and what practical tools and strategies are already available to help us take action—individually and collectively.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ea typeface="Calibri" panose="020F0502020204030204" pitchFamily="34" charset="0"/>
                <a:cs typeface="Calibri" panose="020F0502020204030204" pitchFamily="34" charset="0"/>
              </a:rPr>
              <a:t>Welcome to </a:t>
            </a:r>
            <a:r>
              <a:rPr lang="en-US" sz="1100" b="1" dirty="0">
                <a:latin typeface="Calibri" panose="020F0502020204030204" pitchFamily="34" charset="0"/>
                <a:ea typeface="Calibri" panose="020F0502020204030204" pitchFamily="34" charset="0"/>
                <a:cs typeface="Calibri" panose="020F0502020204030204" pitchFamily="34" charset="0"/>
              </a:rPr>
              <a:t>Lesson </a:t>
            </a:r>
            <a:r>
              <a:rPr lang="de-AT" sz="1100" b="1" dirty="0">
                <a:latin typeface="Calibri" panose="020F0502020204030204" pitchFamily="34" charset="0"/>
                <a:ea typeface="Calibri" panose="020F0502020204030204" pitchFamily="34" charset="0"/>
                <a:cs typeface="Calibri" panose="020F0502020204030204" pitchFamily="34" charset="0"/>
              </a:rPr>
              <a:t>2 - </a:t>
            </a:r>
            <a:r>
              <a:rPr lang="en-US" sz="1100" b="1" dirty="0"/>
              <a:t>Understanding Creating Sustainable Productions &amp; Operating Sustainable Venues for the Performing 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EE2D7F4A-2E2C-C93B-C279-CBF14685733A}"/>
              </a:ext>
            </a:extLst>
          </p:cNvPr>
          <p:cNvSpPr>
            <a:spLocks noGrp="1"/>
          </p:cNvSpPr>
          <p:nvPr>
            <p:ph type="sldNum" sz="quarter" idx="5"/>
          </p:nvPr>
        </p:nvSpPr>
        <p:spPr/>
        <p:txBody>
          <a:bodyPr/>
          <a:lstStyle/>
          <a:p>
            <a:fld id="{D274D5D8-74C3-4A38-835E-EC8AAD529D29}" type="slidenum">
              <a:rPr lang="el-GR" smtClean="0"/>
              <a:t>22</a:t>
            </a:fld>
            <a:endParaRPr lang="el-GR"/>
          </a:p>
        </p:txBody>
      </p:sp>
    </p:spTree>
    <p:extLst>
      <p:ext uri="{BB962C8B-B14F-4D97-AF65-F5344CB8AC3E}">
        <p14:creationId xmlns:p14="http://schemas.microsoft.com/office/powerpoint/2010/main" val="3974581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EF16A-5CF9-7038-1BEB-AE31D4B3C54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952E3114-E300-A3A1-5130-BC20B98750B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0C6E174-AD7A-36DB-0C85-1B079FFFCD05}"/>
              </a:ext>
            </a:extLst>
          </p:cNvPr>
          <p:cNvSpPr>
            <a:spLocks noGrp="1"/>
          </p:cNvSpPr>
          <p:nvPr>
            <p:ph type="body" idx="1"/>
          </p:nvPr>
        </p:nvSpPr>
        <p:spPr/>
        <p:txBody>
          <a:bodyPr/>
          <a:lstStyle/>
          <a:p>
            <a:r>
              <a:rPr lang="en-US" sz="1100" dirty="0">
                <a:latin typeface="Calibri" panose="020F0502020204030204" pitchFamily="34" charset="0"/>
                <a:ea typeface="Calibri" panose="020F0502020204030204" pitchFamily="34" charset="0"/>
                <a:cs typeface="Calibri" panose="020F0502020204030204" pitchFamily="34" charset="0"/>
              </a:rPr>
              <a:t>“Before we dive into the content, let’s take a look at the key pillars we’ll be focusing on in this lesson.</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latin typeface="Calibri" panose="020F0502020204030204" pitchFamily="34" charset="0"/>
                <a:ea typeface="Calibri" panose="020F0502020204030204" pitchFamily="34" charset="0"/>
                <a:cs typeface="Calibri" panose="020F0502020204030204" pitchFamily="34" charset="0"/>
              </a:rPr>
              <a:t>First, we’ll discuss why sustainable production practices and operations are becoming essential in the performing arts—both from an environmental and a social perspective.</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latin typeface="Calibri" panose="020F0502020204030204" pitchFamily="34" charset="0"/>
                <a:ea typeface="Calibri" panose="020F0502020204030204" pitchFamily="34" charset="0"/>
                <a:cs typeface="Calibri" panose="020F0502020204030204" pitchFamily="34" charset="0"/>
              </a:rPr>
              <a:t>Second, we’ll explore how we can move towards more sustainable theatre production—through creative solutions, collaborative working methods, and by taking a full lifecycle approach that considers impacts from planning to performance.</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latin typeface="Calibri" panose="020F0502020204030204" pitchFamily="34" charset="0"/>
                <a:ea typeface="Calibri" panose="020F0502020204030204" pitchFamily="34" charset="0"/>
                <a:cs typeface="Calibri" panose="020F0502020204030204" pitchFamily="34" charset="0"/>
              </a:rPr>
              <a:t>And third, we’ll look at how to operate venues more sustainably—with a special focus on data-driven strategies that support energy efficiency, smarter scheduling, and continuous improvement over time.</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latin typeface="Calibri" panose="020F0502020204030204" pitchFamily="34" charset="0"/>
                <a:ea typeface="Calibri" panose="020F0502020204030204" pitchFamily="34" charset="0"/>
                <a:cs typeface="Calibri" panose="020F0502020204030204" pitchFamily="34" charset="0"/>
              </a:rPr>
              <a:t>These pillars will guide our discussions and activities today and give us a solid foundation to train others in making meaningful change within their own productions and venues.</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dirty="0"/>
              <a:t>Let’s begin by reflecting on why this topic matters so much for the future of our sector</a:t>
            </a:r>
            <a:endParaRPr lang="el-GR" dirty="0"/>
          </a:p>
        </p:txBody>
      </p:sp>
      <p:sp>
        <p:nvSpPr>
          <p:cNvPr id="4" name="Θέση αριθμού διαφάνειας 3">
            <a:extLst>
              <a:ext uri="{FF2B5EF4-FFF2-40B4-BE49-F238E27FC236}">
                <a16:creationId xmlns:a16="http://schemas.microsoft.com/office/drawing/2014/main" id="{BC7A4092-9099-13E9-E914-428064004716}"/>
              </a:ext>
            </a:extLst>
          </p:cNvPr>
          <p:cNvSpPr>
            <a:spLocks noGrp="1"/>
          </p:cNvSpPr>
          <p:nvPr>
            <p:ph type="sldNum" sz="quarter" idx="5"/>
          </p:nvPr>
        </p:nvSpPr>
        <p:spPr/>
        <p:txBody>
          <a:bodyPr/>
          <a:lstStyle/>
          <a:p>
            <a:fld id="{D274D5D8-74C3-4A38-835E-EC8AAD529D29}" type="slidenum">
              <a:rPr lang="el-GR" smtClean="0"/>
              <a:t>23</a:t>
            </a:fld>
            <a:endParaRPr lang="el-GR"/>
          </a:p>
        </p:txBody>
      </p:sp>
    </p:spTree>
    <p:extLst>
      <p:ext uri="{BB962C8B-B14F-4D97-AF65-F5344CB8AC3E}">
        <p14:creationId xmlns:p14="http://schemas.microsoft.com/office/powerpoint/2010/main" val="734667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kern="1200" noProof="0" dirty="0">
                <a:solidFill>
                  <a:schemeClr val="tx1"/>
                </a:solidFill>
                <a:effectLst/>
                <a:latin typeface="+mn-lt"/>
                <a:ea typeface="+mn-ea"/>
                <a:cs typeface="+mn-cs"/>
              </a:rPr>
              <a:t>The importance of sustainable production practices and operations in the performing arts lies at the heart of both sectoral responsibility and creative innovation. As outlined in Module 2 of the INSPIRE training programme, integrating sustainability is no longer optional but essential for ensuring the long-term viability, credibility, and relevance of the arts. Here are the primary reasons for their importance, structured for clarity and professional context:</a:t>
            </a:r>
            <a:r>
              <a:rPr lang="en-GB" noProof="0" dirty="0"/>
              <a:t> </a:t>
            </a:r>
          </a:p>
          <a:p>
            <a:endParaRPr lang="en-GB" sz="1200" b="0" i="0" kern="1200" noProof="0" dirty="0">
              <a:solidFill>
                <a:schemeClr val="tx1"/>
              </a:solidFill>
              <a:effectLst/>
              <a:latin typeface="+mn-lt"/>
              <a:ea typeface="+mn-ea"/>
              <a:cs typeface="+mn-cs"/>
            </a:endParaRPr>
          </a:p>
          <a:p>
            <a:r>
              <a:rPr lang="en-US" sz="1200" b="1" i="0" kern="1200" noProof="0" dirty="0">
                <a:solidFill>
                  <a:schemeClr val="tx1"/>
                </a:solidFill>
                <a:effectLst/>
                <a:latin typeface="+mn-lt"/>
                <a:ea typeface="+mn-ea"/>
                <a:cs typeface="+mn-cs"/>
              </a:rPr>
              <a:t>1. Environmental and Societal Impact</a:t>
            </a:r>
          </a:p>
          <a:p>
            <a:r>
              <a:rPr lang="en-US" sz="1200" b="0" i="0" kern="1200" noProof="0" dirty="0">
                <a:solidFill>
                  <a:schemeClr val="tx1"/>
                </a:solidFill>
                <a:effectLst/>
                <a:latin typeface="+mn-lt"/>
                <a:ea typeface="+mn-ea"/>
                <a:cs typeface="+mn-cs"/>
              </a:rPr>
              <a:t>Performing arts are resource-intensive. Sustainable practices—like using renewable materials, improving energy efficiency, and reducing waste—can significantly cut environmental impact. </a:t>
            </a:r>
          </a:p>
          <a:p>
            <a:r>
              <a:rPr lang="en-US" sz="1200" b="0" i="0" kern="1200" noProof="0" dirty="0">
                <a:solidFill>
                  <a:schemeClr val="tx1"/>
                </a:solidFill>
                <a:effectLst/>
                <a:latin typeface="+mn-lt"/>
                <a:ea typeface="+mn-ea"/>
                <a:cs typeface="+mn-cs"/>
              </a:rPr>
              <a:t>A lifecycle approach ensures sustainability is embedded from casting to audience management.</a:t>
            </a:r>
          </a:p>
          <a:p>
            <a:endParaRPr lang="en-US" sz="1200" b="0" i="0" kern="1200" noProof="0" dirty="0">
              <a:solidFill>
                <a:schemeClr val="tx1"/>
              </a:solidFill>
              <a:effectLst/>
              <a:latin typeface="+mn-lt"/>
              <a:ea typeface="+mn-ea"/>
              <a:cs typeface="+mn-cs"/>
            </a:endParaRPr>
          </a:p>
          <a:p>
            <a:r>
              <a:rPr lang="en-US" sz="1200" b="1" i="0" kern="1200" noProof="0" dirty="0">
                <a:solidFill>
                  <a:schemeClr val="tx1"/>
                </a:solidFill>
                <a:effectLst/>
                <a:latin typeface="+mn-lt"/>
                <a:ea typeface="+mn-ea"/>
                <a:cs typeface="+mn-cs"/>
              </a:rPr>
              <a:t>2. Creative and Operational Benefits</a:t>
            </a:r>
          </a:p>
          <a:p>
            <a:r>
              <a:rPr lang="en-US" sz="1200" b="0" i="0" kern="1200" noProof="0" dirty="0">
                <a:solidFill>
                  <a:schemeClr val="tx1"/>
                </a:solidFill>
                <a:effectLst/>
                <a:latin typeface="+mn-lt"/>
                <a:ea typeface="+mn-ea"/>
                <a:cs typeface="+mn-cs"/>
              </a:rPr>
              <a:t>Sustainability drives innovation—encouraging modular design, new materials, and fresh narratives. </a:t>
            </a:r>
          </a:p>
          <a:p>
            <a:r>
              <a:rPr lang="en-US" sz="1200" b="0" i="0" kern="1200" noProof="0" dirty="0">
                <a:solidFill>
                  <a:schemeClr val="tx1"/>
                </a:solidFill>
                <a:effectLst/>
                <a:latin typeface="+mn-lt"/>
                <a:ea typeface="+mn-ea"/>
                <a:cs typeface="+mn-cs"/>
              </a:rPr>
              <a:t>Operational efficiency through smart energy use and integrated systems also reduces costs and increases resilience.</a:t>
            </a:r>
          </a:p>
          <a:p>
            <a:endParaRPr lang="en-US" sz="1200" b="0" i="0" kern="1200" noProof="0" dirty="0">
              <a:solidFill>
                <a:schemeClr val="tx1"/>
              </a:solidFill>
              <a:effectLst/>
              <a:latin typeface="+mn-lt"/>
              <a:ea typeface="+mn-ea"/>
              <a:cs typeface="+mn-cs"/>
            </a:endParaRPr>
          </a:p>
          <a:p>
            <a:r>
              <a:rPr lang="en-US" sz="1200" b="1" i="0" kern="1200" noProof="0" dirty="0">
                <a:solidFill>
                  <a:schemeClr val="tx1"/>
                </a:solidFill>
                <a:effectLst/>
                <a:latin typeface="+mn-lt"/>
                <a:ea typeface="+mn-ea"/>
                <a:cs typeface="+mn-cs"/>
              </a:rPr>
              <a:t>3. Sector-Specific Challenges</a:t>
            </a:r>
          </a:p>
          <a:p>
            <a:r>
              <a:rPr lang="en-US" sz="1200" b="0" i="0" kern="1200" noProof="0" dirty="0">
                <a:solidFill>
                  <a:schemeClr val="tx1"/>
                </a:solidFill>
                <a:effectLst/>
                <a:latin typeface="+mn-lt"/>
                <a:ea typeface="+mn-ea"/>
                <a:cs typeface="+mn-cs"/>
              </a:rPr>
              <a:t>Venues face issues like intermittent use and heritage protection. </a:t>
            </a:r>
          </a:p>
          <a:p>
            <a:r>
              <a:rPr lang="en-US" sz="1200" b="0" i="0" kern="1200" noProof="0" dirty="0">
                <a:solidFill>
                  <a:schemeClr val="tx1"/>
                </a:solidFill>
                <a:effectLst/>
                <a:latin typeface="+mn-lt"/>
                <a:ea typeface="+mn-ea"/>
                <a:cs typeface="+mn-cs"/>
              </a:rPr>
              <a:t>Solutions include efficient scheduling, insulation upgrades, and energy monitoring—ensuring improvements without compromising cultural value.</a:t>
            </a:r>
          </a:p>
          <a:p>
            <a:endParaRPr lang="en-US" sz="1200" b="0" i="0" kern="1200" noProof="0" dirty="0">
              <a:solidFill>
                <a:schemeClr val="tx1"/>
              </a:solidFill>
              <a:effectLst/>
              <a:latin typeface="+mn-lt"/>
              <a:ea typeface="+mn-ea"/>
              <a:cs typeface="+mn-cs"/>
            </a:endParaRPr>
          </a:p>
          <a:p>
            <a:r>
              <a:rPr lang="en-US" sz="1200" b="1" i="0" kern="1200" noProof="0" dirty="0">
                <a:solidFill>
                  <a:schemeClr val="tx1"/>
                </a:solidFill>
                <a:effectLst/>
                <a:latin typeface="+mn-lt"/>
                <a:ea typeface="+mn-ea"/>
                <a:cs typeface="+mn-cs"/>
              </a:rPr>
              <a:t>4. From Footprint to Handprint</a:t>
            </a:r>
          </a:p>
          <a:p>
            <a:r>
              <a:rPr lang="en-US" sz="1200" b="0" i="0" kern="1200" noProof="0" dirty="0">
                <a:solidFill>
                  <a:schemeClr val="tx1"/>
                </a:solidFill>
                <a:effectLst/>
                <a:latin typeface="+mn-lt"/>
                <a:ea typeface="+mn-ea"/>
                <a:cs typeface="+mn-cs"/>
              </a:rPr>
              <a:t>Sustainability isn’t just about reducing harm. </a:t>
            </a:r>
          </a:p>
          <a:p>
            <a:r>
              <a:rPr lang="en-US" sz="1200" b="0" i="0" kern="1200" noProof="0" dirty="0">
                <a:solidFill>
                  <a:schemeClr val="tx1"/>
                </a:solidFill>
                <a:effectLst/>
                <a:latin typeface="+mn-lt"/>
                <a:ea typeface="+mn-ea"/>
                <a:cs typeface="+mn-cs"/>
              </a:rPr>
              <a:t>Productions can actively create positive change—by modeling eco-practices, educating audiences, and leading sector-wide transformation in line with EU climate goals.</a:t>
            </a:r>
          </a:p>
          <a:p>
            <a:endParaRPr lang="en-US" sz="1200" b="0" i="0" kern="1200" noProof="0" dirty="0">
              <a:solidFill>
                <a:schemeClr val="tx1"/>
              </a:solidFill>
              <a:effectLst/>
              <a:latin typeface="+mn-lt"/>
              <a:ea typeface="+mn-ea"/>
              <a:cs typeface="+mn-cs"/>
            </a:endParaRPr>
          </a:p>
          <a:p>
            <a:r>
              <a:rPr lang="en-US" sz="1200" b="1" i="0" kern="1200" noProof="0" dirty="0">
                <a:solidFill>
                  <a:schemeClr val="tx1"/>
                </a:solidFill>
                <a:effectLst/>
                <a:latin typeface="+mn-lt"/>
                <a:ea typeface="+mn-ea"/>
                <a:cs typeface="+mn-cs"/>
              </a:rPr>
              <a:t>5. Collaboration and Shared Responsibility</a:t>
            </a:r>
          </a:p>
          <a:p>
            <a:r>
              <a:rPr lang="en-US" sz="1200" b="0" i="0" kern="1200" noProof="0" dirty="0">
                <a:solidFill>
                  <a:schemeClr val="tx1"/>
                </a:solidFill>
                <a:effectLst/>
                <a:latin typeface="+mn-lt"/>
                <a:ea typeface="+mn-ea"/>
                <a:cs typeface="+mn-cs"/>
              </a:rPr>
              <a:t>Sustainable productions require teamwork: artists, technicians, and managers must work together. </a:t>
            </a:r>
          </a:p>
          <a:p>
            <a:endParaRPr lang="en-GB" sz="1200" b="0" i="0" kern="1200" noProof="0" dirty="0">
              <a:solidFill>
                <a:schemeClr val="tx1"/>
              </a:solidFill>
              <a:effectLst/>
              <a:latin typeface="+mn-lt"/>
              <a:ea typeface="+mn-ea"/>
              <a:cs typeface="+mn-cs"/>
            </a:endParaRPr>
          </a:p>
          <a:p>
            <a:r>
              <a:rPr lang="en-GB" sz="1200" b="0" i="0" kern="1200" noProof="0" dirty="0">
                <a:solidFill>
                  <a:schemeClr val="tx1"/>
                </a:solidFill>
                <a:effectLst/>
                <a:latin typeface="+mn-lt"/>
                <a:ea typeface="+mn-ea"/>
                <a:cs typeface="+mn-cs"/>
              </a:rPr>
              <a:t>Embedding sustainability in production and operations is essential for the performing arts to thrive both artistically and economically while fulfilling its obligation as a leader in the societal response to climate challenges. Sustainability is not a constraint, but rather a catalyst for innovation, collaboration, and future-proofing the sector. Educators delivering this module are equipping the next generation of professionals with the mindset and tools needed to champion impactful change and ensure a lasting legacy of creativity fused with responsibility</a:t>
            </a:r>
            <a:r>
              <a:rPr lang="en-GB" noProof="0" dirty="0"/>
              <a:t> </a:t>
            </a:r>
          </a:p>
        </p:txBody>
      </p:sp>
      <p:sp>
        <p:nvSpPr>
          <p:cNvPr id="4" name="Foliennummernplatzhalter 3"/>
          <p:cNvSpPr>
            <a:spLocks noGrp="1"/>
          </p:cNvSpPr>
          <p:nvPr>
            <p:ph type="sldNum" sz="quarter" idx="5"/>
          </p:nvPr>
        </p:nvSpPr>
        <p:spPr/>
        <p:txBody>
          <a:bodyPr/>
          <a:lstStyle/>
          <a:p>
            <a:fld id="{D274D5D8-74C3-4A38-835E-EC8AAD529D29}" type="slidenum">
              <a:rPr lang="el-GR" smtClean="0"/>
              <a:t>24</a:t>
            </a:fld>
            <a:endParaRPr lang="el-GR"/>
          </a:p>
        </p:txBody>
      </p:sp>
    </p:spTree>
    <p:extLst>
      <p:ext uri="{BB962C8B-B14F-4D97-AF65-F5344CB8AC3E}">
        <p14:creationId xmlns:p14="http://schemas.microsoft.com/office/powerpoint/2010/main" val="485856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D274D5D8-74C3-4A38-835E-EC8AAD529D29}" type="slidenum">
              <a:rPr lang="el-GR" smtClean="0"/>
              <a:t>25</a:t>
            </a:fld>
            <a:endParaRPr lang="el-GR"/>
          </a:p>
        </p:txBody>
      </p:sp>
    </p:spTree>
    <p:extLst>
      <p:ext uri="{BB962C8B-B14F-4D97-AF65-F5344CB8AC3E}">
        <p14:creationId xmlns:p14="http://schemas.microsoft.com/office/powerpoint/2010/main" val="2485202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97C0D-B515-1AEF-6448-A782A791459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B59C9A1-2591-39AB-5B06-EFD847A7BEA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40B4DF3-A4B9-83B2-BB1B-35113DD80FB5}"/>
              </a:ext>
            </a:extLst>
          </p:cNvPr>
          <p:cNvSpPr>
            <a:spLocks noGrp="1"/>
          </p:cNvSpPr>
          <p:nvPr>
            <p:ph type="body" idx="1"/>
          </p:nvPr>
        </p:nvSpPr>
        <p:spPr/>
        <p:txBody>
          <a:bodyPr/>
          <a:lstStyle/>
          <a:p>
            <a:r>
              <a:rPr lang="en-US" sz="1100" noProof="0" dirty="0">
                <a:latin typeface="Calibri" panose="020F0502020204030204" pitchFamily="34" charset="0"/>
                <a:ea typeface="Calibri" panose="020F0502020204030204" pitchFamily="34" charset="0"/>
                <a:cs typeface="Calibri" panose="020F0502020204030204" pitchFamily="34" charset="0"/>
              </a:rPr>
              <a:t>As we talk about sustainability in the performing arts, it’s important to understand the difference between reducing harm and creating positive impact. This brings us to the concepts of footprint and handprint.</a:t>
            </a:r>
          </a:p>
          <a:p>
            <a:endParaRPr lang="en-US" sz="1100" noProof="0" dirty="0">
              <a:latin typeface="Calibri" panose="020F0502020204030204" pitchFamily="34" charset="0"/>
              <a:ea typeface="Calibri" panose="020F0502020204030204" pitchFamily="34" charset="0"/>
              <a:cs typeface="Calibri" panose="020F0502020204030204" pitchFamily="34" charset="0"/>
            </a:endParaRPr>
          </a:p>
          <a:p>
            <a:r>
              <a:rPr lang="en-US" sz="1100" noProof="0" dirty="0">
                <a:latin typeface="Calibri" panose="020F0502020204030204" pitchFamily="34" charset="0"/>
                <a:ea typeface="Calibri" panose="020F0502020204030204" pitchFamily="34" charset="0"/>
                <a:cs typeface="Calibri" panose="020F0502020204030204" pitchFamily="34" charset="0"/>
              </a:rPr>
              <a:t>Traditionally, we focus on our footprint—that is, the negative environmental impact we try to reduce. In theatre and live performance, this might mean cutting energy use, reducing waste, using fewer materials, or limiting travel.</a:t>
            </a:r>
          </a:p>
          <a:p>
            <a:endParaRPr lang="en-US" sz="1100" noProof="0" dirty="0">
              <a:latin typeface="Calibri" panose="020F0502020204030204" pitchFamily="34" charset="0"/>
              <a:ea typeface="Calibri" panose="020F0502020204030204" pitchFamily="34" charset="0"/>
              <a:cs typeface="Calibri" panose="020F0502020204030204" pitchFamily="34" charset="0"/>
            </a:endParaRPr>
          </a:p>
          <a:p>
            <a:r>
              <a:rPr lang="en-US" sz="1100" noProof="0" dirty="0">
                <a:latin typeface="Calibri" panose="020F0502020204030204" pitchFamily="34" charset="0"/>
                <a:ea typeface="Calibri" panose="020F0502020204030204" pitchFamily="34" charset="0"/>
                <a:cs typeface="Calibri" panose="020F0502020204030204" pitchFamily="34" charset="0"/>
              </a:rPr>
              <a:t>But increasingly, the sector is also talking about the handprint—which is not about reducing harm, but about actively doing good. It's the positive influence we can create—on our audiences, our peers, our communities, and the wider cultural landscape.</a:t>
            </a:r>
          </a:p>
          <a:p>
            <a:endParaRPr lang="en-US" sz="1100" noProof="0" dirty="0">
              <a:latin typeface="Calibri" panose="020F0502020204030204" pitchFamily="34" charset="0"/>
              <a:ea typeface="Calibri" panose="020F0502020204030204" pitchFamily="34" charset="0"/>
              <a:cs typeface="Calibri" panose="020F0502020204030204" pitchFamily="34" charset="0"/>
            </a:endParaRPr>
          </a:p>
          <a:p>
            <a:r>
              <a:rPr lang="en-US" sz="1100" noProof="0" dirty="0">
                <a:latin typeface="Calibri" panose="020F0502020204030204" pitchFamily="34" charset="0"/>
                <a:ea typeface="Calibri" panose="020F0502020204030204" pitchFamily="34" charset="0"/>
                <a:cs typeface="Calibri" panose="020F0502020204030204" pitchFamily="34" charset="0"/>
              </a:rPr>
              <a:t>In the performing arts, we can enlarge our handprint in several ways:</a:t>
            </a:r>
          </a:p>
          <a:p>
            <a:endParaRPr lang="en-US" sz="1100" noProof="0" dirty="0">
              <a:latin typeface="Calibri" panose="020F0502020204030204" pitchFamily="34" charset="0"/>
              <a:ea typeface="Calibri" panose="020F0502020204030204" pitchFamily="34" charset="0"/>
              <a:cs typeface="Calibri" panose="020F0502020204030204" pitchFamily="34" charset="0"/>
            </a:endParaRPr>
          </a:p>
          <a:p>
            <a:r>
              <a:rPr lang="en-US" sz="1100" b="1" noProof="0" dirty="0">
                <a:latin typeface="Calibri" panose="020F0502020204030204" pitchFamily="34" charset="0"/>
                <a:ea typeface="Calibri" panose="020F0502020204030204" pitchFamily="34" charset="0"/>
                <a:cs typeface="Calibri" panose="020F0502020204030204" pitchFamily="34" charset="0"/>
              </a:rPr>
              <a:t>Educational Influence: </a:t>
            </a:r>
            <a:r>
              <a:rPr lang="en-US" sz="1100" noProof="0" dirty="0">
                <a:latin typeface="Calibri" panose="020F0502020204030204" pitchFamily="34" charset="0"/>
                <a:ea typeface="Calibri" panose="020F0502020204030204" pitchFamily="34" charset="0"/>
                <a:cs typeface="Calibri" panose="020F0502020204030204" pitchFamily="34" charset="0"/>
              </a:rPr>
              <a:t>Productions can raise awareness and spark conversations about sustainability. Themes in a performance or related outreach can inspire audiences to reflect, learn, and change behavior.</a:t>
            </a:r>
          </a:p>
          <a:p>
            <a:endParaRPr lang="en-US" sz="1100" noProof="0" dirty="0">
              <a:latin typeface="Calibri" panose="020F0502020204030204" pitchFamily="34" charset="0"/>
              <a:ea typeface="Calibri" panose="020F0502020204030204" pitchFamily="34" charset="0"/>
              <a:cs typeface="Calibri" panose="020F0502020204030204" pitchFamily="34" charset="0"/>
            </a:endParaRPr>
          </a:p>
          <a:p>
            <a:r>
              <a:rPr lang="en-US" sz="1100" b="1" noProof="0" dirty="0">
                <a:latin typeface="Calibri" panose="020F0502020204030204" pitchFamily="34" charset="0"/>
                <a:ea typeface="Calibri" panose="020F0502020204030204" pitchFamily="34" charset="0"/>
                <a:cs typeface="Calibri" panose="020F0502020204030204" pitchFamily="34" charset="0"/>
              </a:rPr>
              <a:t>Innovative Practices: </a:t>
            </a:r>
            <a:r>
              <a:rPr lang="en-US" sz="1100" noProof="0" dirty="0">
                <a:latin typeface="Calibri" panose="020F0502020204030204" pitchFamily="34" charset="0"/>
                <a:ea typeface="Calibri" panose="020F0502020204030204" pitchFamily="34" charset="0"/>
                <a:cs typeface="Calibri" panose="020F0502020204030204" pitchFamily="34" charset="0"/>
              </a:rPr>
              <a:t>By using sustainable materials, circular design, and renewable energy on stage or backstage, productions demonstrate what is possible—and set an example for others to follow.</a:t>
            </a:r>
          </a:p>
          <a:p>
            <a:endParaRPr lang="en-US" sz="1100" noProof="0" dirty="0">
              <a:latin typeface="Calibri" panose="020F0502020204030204" pitchFamily="34" charset="0"/>
              <a:ea typeface="Calibri" panose="020F0502020204030204" pitchFamily="34" charset="0"/>
              <a:cs typeface="Calibri" panose="020F0502020204030204" pitchFamily="34" charset="0"/>
            </a:endParaRPr>
          </a:p>
          <a:p>
            <a:r>
              <a:rPr lang="en-US" sz="1100" b="1" noProof="0" dirty="0">
                <a:latin typeface="Calibri" panose="020F0502020204030204" pitchFamily="34" charset="0"/>
                <a:ea typeface="Calibri" panose="020F0502020204030204" pitchFamily="34" charset="0"/>
                <a:cs typeface="Calibri" panose="020F0502020204030204" pitchFamily="34" charset="0"/>
              </a:rPr>
              <a:t>Community Engagement: </a:t>
            </a:r>
            <a:r>
              <a:rPr lang="en-US" sz="1100" noProof="0" dirty="0">
                <a:latin typeface="Calibri" panose="020F0502020204030204" pitchFamily="34" charset="0"/>
                <a:ea typeface="Calibri" panose="020F0502020204030204" pitchFamily="34" charset="0"/>
                <a:cs typeface="Calibri" panose="020F0502020204030204" pitchFamily="34" charset="0"/>
              </a:rPr>
              <a:t>When we collaborate with local partners, support education, or foster inclusion, we extend our impact far beyond the performance itself.</a:t>
            </a:r>
          </a:p>
          <a:p>
            <a:endParaRPr lang="en-US" sz="1100" noProof="0" dirty="0">
              <a:latin typeface="Calibri" panose="020F0502020204030204" pitchFamily="34" charset="0"/>
              <a:ea typeface="Calibri" panose="020F0502020204030204" pitchFamily="34" charset="0"/>
              <a:cs typeface="Calibri" panose="020F0502020204030204" pitchFamily="34" charset="0"/>
            </a:endParaRPr>
          </a:p>
          <a:p>
            <a:r>
              <a:rPr lang="en-US" sz="1100" b="1" noProof="0" dirty="0">
                <a:latin typeface="Calibri" panose="020F0502020204030204" pitchFamily="34" charset="0"/>
                <a:ea typeface="Calibri" panose="020F0502020204030204" pitchFamily="34" charset="0"/>
                <a:cs typeface="Calibri" panose="020F0502020204030204" pitchFamily="34" charset="0"/>
              </a:rPr>
              <a:t>Sector Leadership: </a:t>
            </a:r>
            <a:r>
              <a:rPr lang="en-US" sz="1100" noProof="0" dirty="0">
                <a:latin typeface="Calibri" panose="020F0502020204030204" pitchFamily="34" charset="0"/>
                <a:ea typeface="Calibri" panose="020F0502020204030204" pitchFamily="34" charset="0"/>
                <a:cs typeface="Calibri" panose="020F0502020204030204" pitchFamily="34" charset="0"/>
              </a:rPr>
              <a:t>Finally, when we share tools, lessons learned, and success stories, we help shape a more sustainable industry—not just one production at a time, but collectively.</a:t>
            </a:r>
          </a:p>
          <a:p>
            <a:endParaRPr lang="en-US" sz="1100" noProof="0" dirty="0">
              <a:latin typeface="Calibri" panose="020F0502020204030204" pitchFamily="34" charset="0"/>
              <a:ea typeface="Calibri" panose="020F0502020204030204" pitchFamily="34" charset="0"/>
              <a:cs typeface="Calibri" panose="020F0502020204030204" pitchFamily="34" charset="0"/>
            </a:endParaRPr>
          </a:p>
          <a:p>
            <a:r>
              <a:rPr lang="en-US" sz="1100" noProof="0" dirty="0">
                <a:latin typeface="Calibri" panose="020F0502020204030204" pitchFamily="34" charset="0"/>
                <a:ea typeface="Calibri" panose="020F0502020204030204" pitchFamily="34" charset="0"/>
                <a:cs typeface="Calibri" panose="020F0502020204030204" pitchFamily="34" charset="0"/>
              </a:rPr>
              <a:t>So as trainers and facilitators, let’s challenge ourselves and our learners not only to reduce the footprint—but to grow the handprint of their productions</a:t>
            </a:r>
            <a:endParaRPr lang="en-GB" sz="1100" noProof="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a:extLst>
              <a:ext uri="{FF2B5EF4-FFF2-40B4-BE49-F238E27FC236}">
                <a16:creationId xmlns:a16="http://schemas.microsoft.com/office/drawing/2014/main" id="{34E12D65-7D83-BBED-26AF-C61DC48152E9}"/>
              </a:ext>
            </a:extLst>
          </p:cNvPr>
          <p:cNvSpPr>
            <a:spLocks noGrp="1"/>
          </p:cNvSpPr>
          <p:nvPr>
            <p:ph type="sldNum" sz="quarter" idx="5"/>
          </p:nvPr>
        </p:nvSpPr>
        <p:spPr/>
        <p:txBody>
          <a:bodyPr/>
          <a:lstStyle/>
          <a:p>
            <a:fld id="{D274D5D8-74C3-4A38-835E-EC8AAD529D29}" type="slidenum">
              <a:rPr lang="el-GR" smtClean="0"/>
              <a:t>26</a:t>
            </a:fld>
            <a:endParaRPr lang="el-GR"/>
          </a:p>
        </p:txBody>
      </p:sp>
    </p:spTree>
    <p:extLst>
      <p:ext uri="{BB962C8B-B14F-4D97-AF65-F5344CB8AC3E}">
        <p14:creationId xmlns:p14="http://schemas.microsoft.com/office/powerpoint/2010/main" val="3319114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100" dirty="0">
                <a:latin typeface="Calibri" panose="020F0502020204030204" pitchFamily="34" charset="0"/>
                <a:ea typeface="Calibri" panose="020F0502020204030204" pitchFamily="34" charset="0"/>
                <a:cs typeface="Calibri" panose="020F0502020204030204" pitchFamily="34" charset="0"/>
              </a:rPr>
              <a:t>We will now explore the key roles that contribute to the success of sustainable performing arts productions. Sustainability in the arts isn’t just about reducing environmental impact—it’s about creating systems that are socially responsible, financially viable, and creatively enriching.</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b="1" dirty="0">
                <a:latin typeface="Calibri" panose="020F0502020204030204" pitchFamily="34" charset="0"/>
                <a:ea typeface="Calibri" panose="020F0502020204030204" pitchFamily="34" charset="0"/>
                <a:cs typeface="Calibri" panose="020F0502020204030204" pitchFamily="34" charset="0"/>
              </a:rPr>
              <a:t>Let’s begin with the Artists. </a:t>
            </a:r>
            <a:r>
              <a:rPr lang="en-US" sz="1100" dirty="0">
                <a:latin typeface="Calibri" panose="020F0502020204030204" pitchFamily="34" charset="0"/>
                <a:ea typeface="Calibri" panose="020F0502020204030204" pitchFamily="34" charset="0"/>
                <a:cs typeface="Calibri" panose="020F0502020204030204" pitchFamily="34" charset="0"/>
              </a:rPr>
              <a:t>They are the heart of the creative process. By embracing eco-friendly concepts and integrating sustainability into their artistic vision, they show us that environmental responsibility can fuel, rather than limit, creativity. Their influence extends beyond the stage—they inspire audiences and set trends within the industry..</a:t>
            </a:r>
          </a:p>
          <a:p>
            <a:r>
              <a:rPr lang="en-US" sz="1100" dirty="0">
                <a:latin typeface="Calibri" panose="020F0502020204030204" pitchFamily="34" charset="0"/>
                <a:ea typeface="Calibri" panose="020F0502020204030204" pitchFamily="34" charset="0"/>
                <a:cs typeface="Calibri" panose="020F0502020204030204" pitchFamily="34" charset="0"/>
              </a:rPr>
              <a:t>(Examples for  artists are actors, set designers and scenographers, stage directors, choreographers </a:t>
            </a:r>
            <a:r>
              <a:rPr lang="en-US" sz="1100" dirty="0" err="1">
                <a:latin typeface="Calibri" panose="020F0502020204030204" pitchFamily="34" charset="0"/>
                <a:ea typeface="Calibri" panose="020F0502020204030204" pitchFamily="34" charset="0"/>
                <a:cs typeface="Calibri" panose="020F0502020204030204" pitchFamily="34" charset="0"/>
              </a:rPr>
              <a:t>etc</a:t>
            </a:r>
            <a:r>
              <a:rPr lang="en-US" sz="1100" dirty="0">
                <a:latin typeface="Calibri" panose="020F0502020204030204" pitchFamily="34" charset="0"/>
                <a:ea typeface="Calibri" panose="020F0502020204030204" pitchFamily="34" charset="0"/>
                <a:cs typeface="Calibri" panose="020F0502020204030204" pitchFamily="34" charset="0"/>
              </a:rPr>
              <a:t>…..)</a:t>
            </a:r>
          </a:p>
          <a:p>
            <a:r>
              <a:rPr lang="en-US" sz="1100" dirty="0">
                <a:latin typeface="Calibri" panose="020F0502020204030204" pitchFamily="34" charset="0"/>
                <a:ea typeface="Calibri" panose="020F0502020204030204" pitchFamily="34" charset="0"/>
                <a:cs typeface="Calibri" panose="020F0502020204030204" pitchFamily="34" charset="0"/>
              </a:rPr>
              <a:t> but also, artistic  directors.</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b="1" dirty="0">
                <a:latin typeface="Calibri" panose="020F0502020204030204" pitchFamily="34" charset="0"/>
                <a:ea typeface="Calibri" panose="020F0502020204030204" pitchFamily="34" charset="0"/>
                <a:cs typeface="Calibri" panose="020F0502020204030204" pitchFamily="34" charset="0"/>
              </a:rPr>
              <a:t>Next, we have the Craftspeople and Technicians. </a:t>
            </a:r>
            <a:r>
              <a:rPr lang="en-US" sz="1100" dirty="0">
                <a:latin typeface="Calibri" panose="020F0502020204030204" pitchFamily="34" charset="0"/>
                <a:ea typeface="Calibri" panose="020F0502020204030204" pitchFamily="34" charset="0"/>
                <a:cs typeface="Calibri" panose="020F0502020204030204" pitchFamily="34" charset="0"/>
              </a:rPr>
              <a:t>These are the hands-on experts who bring the artistic vision to life. Their choices in materials, their ability to minimize waste, and their skill in designing for reuse are vital. When they collaborate early with designers, they help shape productions that are both beautiful and sustainable.</a:t>
            </a:r>
          </a:p>
          <a:p>
            <a:r>
              <a:rPr lang="en-US" sz="1100" dirty="0">
                <a:latin typeface="Calibri" panose="020F0502020204030204" pitchFamily="34" charset="0"/>
                <a:ea typeface="Calibri" panose="020F0502020204030204" pitchFamily="34" charset="0"/>
                <a:cs typeface="Calibri" panose="020F0502020204030204" pitchFamily="34" charset="0"/>
              </a:rPr>
              <a:t>(Examples for craft / tech. are lighting  sound and stage technicians, carpenters,  painters, prop manufacturer, pyrotechnicians,  </a:t>
            </a:r>
            <a:r>
              <a:rPr lang="en-US" sz="1100" dirty="0" err="1">
                <a:latin typeface="Calibri" panose="020F0502020204030204" pitchFamily="34" charset="0"/>
                <a:ea typeface="Calibri" panose="020F0502020204030204" pitchFamily="34" charset="0"/>
                <a:cs typeface="Calibri" panose="020F0502020204030204" pitchFamily="34" charset="0"/>
              </a:rPr>
              <a:t>etc</a:t>
            </a:r>
            <a:r>
              <a:rPr lang="en-US" sz="1100" dirty="0">
                <a:latin typeface="Calibri" panose="020F0502020204030204" pitchFamily="34" charset="0"/>
                <a:ea typeface="Calibri" panose="020F0502020204030204" pitchFamily="34" charset="0"/>
                <a:cs typeface="Calibri" panose="020F0502020204030204" pitchFamily="34" charset="0"/>
              </a:rPr>
              <a:t>…) </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b="1" dirty="0">
                <a:latin typeface="Calibri" panose="020F0502020204030204" pitchFamily="34" charset="0"/>
                <a:ea typeface="Calibri" panose="020F0502020204030204" pitchFamily="34" charset="0"/>
                <a:cs typeface="Calibri" panose="020F0502020204030204" pitchFamily="34" charset="0"/>
              </a:rPr>
              <a:t>Producers and Managers </a:t>
            </a:r>
            <a:r>
              <a:rPr lang="en-US" sz="1100" dirty="0">
                <a:latin typeface="Calibri" panose="020F0502020204030204" pitchFamily="34" charset="0"/>
                <a:ea typeface="Calibri" panose="020F0502020204030204" pitchFamily="34" charset="0"/>
                <a:cs typeface="Calibri" panose="020F0502020204030204" pitchFamily="34" charset="0"/>
              </a:rPr>
              <a:t>play a strategic role. They define the sustainability goals and ensure these are reflected in budgets, timelines, and planning. Their leadership fosters a culture of collaboration and accountability, balancing environmental, social, and financial priorities.</a:t>
            </a:r>
          </a:p>
          <a:p>
            <a:r>
              <a:rPr lang="en-US" sz="1100" dirty="0">
                <a:latin typeface="Calibri" panose="020F0502020204030204" pitchFamily="34" charset="0"/>
                <a:ea typeface="Calibri" panose="020F0502020204030204" pitchFamily="34" charset="0"/>
                <a:cs typeface="Calibri" panose="020F0502020204030204" pitchFamily="34" charset="0"/>
              </a:rPr>
              <a:t>(Examples are stage managers, financial directors, managers of cultural facilities,  artistic directors </a:t>
            </a:r>
            <a:r>
              <a:rPr lang="en-US" sz="1100" dirty="0" err="1">
                <a:latin typeface="Calibri" panose="020F0502020204030204" pitchFamily="34" charset="0"/>
                <a:ea typeface="Calibri" panose="020F0502020204030204" pitchFamily="34" charset="0"/>
                <a:cs typeface="Calibri" panose="020F0502020204030204" pitchFamily="34" charset="0"/>
              </a:rPr>
              <a:t>etc</a:t>
            </a:r>
            <a:r>
              <a:rPr lang="en-US" sz="1100" dirty="0">
                <a:latin typeface="Calibri" panose="020F0502020204030204" pitchFamily="34" charset="0"/>
                <a:ea typeface="Calibri" panose="020F0502020204030204" pitchFamily="34" charset="0"/>
                <a:cs typeface="Calibri" panose="020F0502020204030204" pitchFamily="34" charset="0"/>
              </a:rPr>
              <a:t>… )</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latin typeface="Calibri" panose="020F0502020204030204" pitchFamily="34" charset="0"/>
                <a:ea typeface="Calibri" panose="020F0502020204030204" pitchFamily="34" charset="0"/>
                <a:cs typeface="Calibri" panose="020F0502020204030204" pitchFamily="34" charset="0"/>
              </a:rPr>
              <a:t>Then there’s </a:t>
            </a:r>
            <a:r>
              <a:rPr lang="en-US" sz="1100" b="1" dirty="0">
                <a:latin typeface="Calibri" panose="020F0502020204030204" pitchFamily="34" charset="0"/>
                <a:ea typeface="Calibri" panose="020F0502020204030204" pitchFamily="34" charset="0"/>
                <a:cs typeface="Calibri" panose="020F0502020204030204" pitchFamily="34" charset="0"/>
              </a:rPr>
              <a:t>the Administrative and Support Staff</a:t>
            </a:r>
            <a:r>
              <a:rPr lang="en-US" sz="1100" dirty="0">
                <a:latin typeface="Calibri" panose="020F0502020204030204" pitchFamily="34" charset="0"/>
                <a:ea typeface="Calibri" panose="020F0502020204030204" pitchFamily="34" charset="0"/>
                <a:cs typeface="Calibri" panose="020F0502020204030204" pitchFamily="34" charset="0"/>
              </a:rPr>
              <a:t>—from marketing to HR to front-of-house teams. They help embed sustainability into the daily operations of a production. Whether it’s through eco-conscious ticketing, sustainable merchandising, or inclusive hiring practices, their work supports the broader mission.</a:t>
            </a:r>
          </a:p>
          <a:p>
            <a:r>
              <a:rPr lang="en-US" sz="1100" dirty="0">
                <a:latin typeface="Calibri" panose="020F0502020204030204" pitchFamily="34" charset="0"/>
                <a:ea typeface="Calibri" panose="020F0502020204030204" pitchFamily="34" charset="0"/>
                <a:cs typeface="Calibri" panose="020F0502020204030204" pitchFamily="34" charset="0"/>
              </a:rPr>
              <a:t>(Examples are house staff, ticketing office, janitors, sustainability mangers, facility managers, human resource </a:t>
            </a:r>
            <a:r>
              <a:rPr lang="en-US" sz="1100" dirty="0" err="1">
                <a:latin typeface="Calibri" panose="020F0502020204030204" pitchFamily="34" charset="0"/>
                <a:ea typeface="Calibri" panose="020F0502020204030204" pitchFamily="34" charset="0"/>
                <a:cs typeface="Calibri" panose="020F0502020204030204" pitchFamily="34" charset="0"/>
              </a:rPr>
              <a:t>officiers</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err="1">
                <a:latin typeface="Calibri" panose="020F0502020204030204" pitchFamily="34" charset="0"/>
                <a:ea typeface="Calibri" panose="020F0502020204030204" pitchFamily="34" charset="0"/>
                <a:cs typeface="Calibri" panose="020F0502020204030204" pitchFamily="34" charset="0"/>
              </a:rPr>
              <a:t>etc</a:t>
            </a:r>
            <a:r>
              <a:rPr lang="en-US" sz="1100" dirty="0">
                <a:latin typeface="Calibri" panose="020F0502020204030204" pitchFamily="34" charset="0"/>
                <a:ea typeface="Calibri" panose="020F0502020204030204" pitchFamily="34" charset="0"/>
                <a:cs typeface="Calibri" panose="020F0502020204030204" pitchFamily="34" charset="0"/>
              </a:rPr>
              <a:t>….) </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latin typeface="Calibri" panose="020F0502020204030204" pitchFamily="34" charset="0"/>
                <a:ea typeface="Calibri" panose="020F0502020204030204" pitchFamily="34" charset="0"/>
                <a:cs typeface="Calibri" panose="020F0502020204030204" pitchFamily="34" charset="0"/>
              </a:rPr>
              <a:t>We must also recognize the role of </a:t>
            </a:r>
            <a:r>
              <a:rPr lang="en-US" sz="1100" b="1" dirty="0">
                <a:latin typeface="Calibri" panose="020F0502020204030204" pitchFamily="34" charset="0"/>
                <a:ea typeface="Calibri" panose="020F0502020204030204" pitchFamily="34" charset="0"/>
                <a:cs typeface="Calibri" panose="020F0502020204030204" pitchFamily="34" charset="0"/>
              </a:rPr>
              <a:t>Audiences and Communities. </a:t>
            </a:r>
            <a:r>
              <a:rPr lang="en-US" sz="1100" dirty="0">
                <a:latin typeface="Calibri" panose="020F0502020204030204" pitchFamily="34" charset="0"/>
                <a:ea typeface="Calibri" panose="020F0502020204030204" pitchFamily="34" charset="0"/>
                <a:cs typeface="Calibri" panose="020F0502020204030204" pitchFamily="34" charset="0"/>
              </a:rPr>
              <a:t>Their engagement and advocacy can drive demand for sustainable practices. When audiences support productions that prioritize sustainability, they help shape the future of the performing arts.</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latin typeface="Calibri" panose="020F0502020204030204" pitchFamily="34" charset="0"/>
                <a:ea typeface="Calibri" panose="020F0502020204030204" pitchFamily="34" charset="0"/>
                <a:cs typeface="Calibri" panose="020F0502020204030204" pitchFamily="34" charset="0"/>
              </a:rPr>
              <a:t>Finally, </a:t>
            </a:r>
            <a:r>
              <a:rPr lang="en-US" sz="1100" b="1" dirty="0">
                <a:latin typeface="Calibri" panose="020F0502020204030204" pitchFamily="34" charset="0"/>
                <a:ea typeface="Calibri" panose="020F0502020204030204" pitchFamily="34" charset="0"/>
                <a:cs typeface="Calibri" panose="020F0502020204030204" pitchFamily="34" charset="0"/>
              </a:rPr>
              <a:t>Institutions and Funders</a:t>
            </a:r>
            <a:r>
              <a:rPr lang="en-US" sz="1100" dirty="0">
                <a:latin typeface="Calibri" panose="020F0502020204030204" pitchFamily="34" charset="0"/>
                <a:ea typeface="Calibri" panose="020F0502020204030204" pitchFamily="34" charset="0"/>
                <a:cs typeface="Calibri" panose="020F0502020204030204" pitchFamily="34" charset="0"/>
              </a:rPr>
              <a:t>—such as arts councils, foundations, and sponsors—set the tone through policy and financial support. By tying funding to sustainability benchmarks and encouraging innovation, they enable the entire ecosystem to evolve.</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b="1" dirty="0">
                <a:latin typeface="Calibri" panose="020F0502020204030204" pitchFamily="34" charset="0"/>
                <a:ea typeface="Calibri" panose="020F0502020204030204" pitchFamily="34" charset="0"/>
                <a:cs typeface="Calibri" panose="020F0502020204030204" pitchFamily="34" charset="0"/>
              </a:rPr>
              <a:t>Together, </a:t>
            </a:r>
            <a:r>
              <a:rPr lang="en-US" sz="1100" dirty="0">
                <a:latin typeface="Calibri" panose="020F0502020204030204" pitchFamily="34" charset="0"/>
                <a:ea typeface="Calibri" panose="020F0502020204030204" pitchFamily="34" charset="0"/>
                <a:cs typeface="Calibri" panose="020F0502020204030204" pitchFamily="34" charset="0"/>
              </a:rPr>
              <a:t>these groups form a network of responsibility and opportunity. </a:t>
            </a:r>
          </a:p>
          <a:p>
            <a:r>
              <a:rPr lang="en-US" sz="1100" dirty="0">
                <a:latin typeface="Calibri" panose="020F0502020204030204" pitchFamily="34" charset="0"/>
                <a:ea typeface="Calibri" panose="020F0502020204030204" pitchFamily="34" charset="0"/>
                <a:cs typeface="Calibri" panose="020F0502020204030204" pitchFamily="34" charset="0"/>
              </a:rPr>
              <a:t>When each role is activated with sustainability in mind, the performing arts can thrive—not just artistically, but ethically and ecologically."</a:t>
            </a:r>
            <a:endParaRPr lang="de-AT" sz="1100" dirty="0">
              <a:latin typeface="Calibri" panose="020F0502020204030204" pitchFamily="34" charset="0"/>
              <a:ea typeface="Calibri" panose="020F0502020204030204" pitchFamily="34" charset="0"/>
              <a:cs typeface="Calibri" panose="020F0502020204030204" pitchFamily="34" charset="0"/>
            </a:endParaRPr>
          </a:p>
          <a:p>
            <a:endParaRPr lang="el-GR"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27</a:t>
            </a:fld>
            <a:endParaRPr lang="el-GR"/>
          </a:p>
        </p:txBody>
      </p:sp>
    </p:spTree>
    <p:extLst>
      <p:ext uri="{BB962C8B-B14F-4D97-AF65-F5344CB8AC3E}">
        <p14:creationId xmlns:p14="http://schemas.microsoft.com/office/powerpoint/2010/main" val="1093999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2C1E8-7EFE-8EB9-208A-80A98B861BB2}"/>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46CAEB7-4EB9-E248-D2B4-E13C11E482E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00A2DD9-5A59-45A8-C58E-F452A36475C2}"/>
              </a:ext>
            </a:extLst>
          </p:cNvPr>
          <p:cNvSpPr>
            <a:spLocks noGrp="1"/>
          </p:cNvSpPr>
          <p:nvPr>
            <p:ph type="body" idx="1"/>
          </p:nvPr>
        </p:nvSpPr>
        <p:spPr/>
        <p:txBody>
          <a:bodyPr/>
          <a:lstStyle/>
          <a:p>
            <a:r>
              <a:rPr lang="en-GB"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“Now that we’ve explored the different roles—or personas—involved in sustainable performing arts and the principles of shared responsibility, it’s time to apply this knowledge actively.</a:t>
            </a:r>
            <a:endParaRPr lang="de-AT"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this activity, you will work in small groups to simulate a collaborative planning session for a sustainable production or venue operation. Your goal is to identify how each persona contributes to sustainability—and how they must collaborate to succeed.</a:t>
            </a:r>
            <a:endParaRPr lang="de-AT"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This exercise is not about naming responsibilities in isolation—it’s about </a:t>
            </a:r>
            <a:r>
              <a:rPr lang="en-GB"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seeing how roles interact</a:t>
            </a:r>
            <a:r>
              <a:rPr lang="en-GB"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where shared responsibility lies, and how we can </a:t>
            </a:r>
            <a:r>
              <a:rPr lang="en-GB"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create better outcomes through early collaboration and mutual accountability. “</a:t>
            </a:r>
            <a:endParaRPr lang="de-AT"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l-GR"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1929EBF4-BBAE-F3E5-4825-8169C939C5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4D5D8-74C3-4A38-835E-EC8AAD529D29}"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32776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A4BEB-4207-9B74-CD04-0240DD2D188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78EF9AE-4866-3A23-5AD0-AF2C9D3EE11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1549E77-29EB-6944-6AB6-20AB3AE95BDF}"/>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7E977F12-6C46-0D19-F8B7-999131EC6549}"/>
              </a:ext>
            </a:extLst>
          </p:cNvPr>
          <p:cNvSpPr>
            <a:spLocks noGrp="1"/>
          </p:cNvSpPr>
          <p:nvPr>
            <p:ph type="sldNum" sz="quarter" idx="5"/>
          </p:nvPr>
        </p:nvSpPr>
        <p:spPr/>
        <p:txBody>
          <a:bodyPr/>
          <a:lstStyle/>
          <a:p>
            <a:fld id="{D274D5D8-74C3-4A38-835E-EC8AAD529D29}" type="slidenum">
              <a:rPr lang="el-GR" smtClean="0"/>
              <a:t>29</a:t>
            </a:fld>
            <a:endParaRPr lang="el-GR"/>
          </a:p>
        </p:txBody>
      </p:sp>
    </p:spTree>
    <p:extLst>
      <p:ext uri="{BB962C8B-B14F-4D97-AF65-F5344CB8AC3E}">
        <p14:creationId xmlns:p14="http://schemas.microsoft.com/office/powerpoint/2010/main" val="3679662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85E3F-EE32-0BB6-8C2B-79AFA626E42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A949D9C-5CBE-92E0-B9C3-1D86BB16566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64B64CC-A899-A88A-3B12-CAD36805AC40}"/>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The key pillars of lesson 2 are: </a:t>
            </a:r>
          </a:p>
          <a:p>
            <a:endParaRPr lang="en-US" sz="1100">
              <a:latin typeface="Calibri" panose="020F0502020204030204" pitchFamily="34" charset="0"/>
              <a:ea typeface="Calibri" panose="020F0502020204030204" pitchFamily="34" charset="0"/>
              <a:cs typeface="Calibri" panose="020F0502020204030204" pitchFamily="34" charset="0"/>
            </a:endParaRPr>
          </a:p>
          <a:p>
            <a:pPr marL="171450" lvl="0" indent="-171450" algn="just">
              <a:lnSpc>
                <a:spcPct val="150000"/>
              </a:lnSpc>
              <a:spcBef>
                <a:spcPts val="600"/>
              </a:spcBef>
              <a:spcAft>
                <a:spcPts val="600"/>
              </a:spcAft>
              <a:buClr>
                <a:srgbClr val="04A6C2"/>
              </a:buClr>
              <a:buFont typeface="Arial" panose="020B0604020202020204" pitchFamily="34" charset="0"/>
              <a:buChar char="•"/>
            </a:pPr>
            <a:r>
              <a:rPr lang="en-US" sz="1100" kern="1200">
                <a:solidFill>
                  <a:schemeClr val="tx1"/>
                </a:solidFill>
                <a:effectLst/>
                <a:latin typeface="+mn-lt"/>
                <a:ea typeface="Arial" panose="020B0604020202020204" pitchFamily="34" charset="0"/>
                <a:cs typeface="+mn-cs"/>
              </a:rPr>
              <a:t>The INSPIRE Project </a:t>
            </a:r>
          </a:p>
          <a:p>
            <a:pPr marL="171450" lvl="0" indent="-171450" algn="just">
              <a:lnSpc>
                <a:spcPct val="150000"/>
              </a:lnSpc>
              <a:spcBef>
                <a:spcPts val="600"/>
              </a:spcBef>
              <a:spcAft>
                <a:spcPts val="600"/>
              </a:spcAft>
              <a:buClr>
                <a:srgbClr val="04A6C2"/>
              </a:buClr>
              <a:buFont typeface="Arial" panose="020B0604020202020204" pitchFamily="34" charset="0"/>
              <a:buChar char="•"/>
            </a:pPr>
            <a:r>
              <a:rPr lang="en-US" sz="1100" kern="1200">
                <a:solidFill>
                  <a:schemeClr val="tx1"/>
                </a:solidFill>
                <a:effectLst/>
                <a:latin typeface="+mn-lt"/>
                <a:ea typeface="Arial" panose="020B0604020202020204" pitchFamily="34" charset="0"/>
                <a:cs typeface="+mn-cs"/>
              </a:rPr>
              <a:t>The INSPIRE Online Training Course </a:t>
            </a:r>
          </a:p>
          <a:p>
            <a:pPr marL="171450" lvl="0" indent="-171450" algn="just">
              <a:lnSpc>
                <a:spcPct val="150000"/>
              </a:lnSpc>
              <a:spcBef>
                <a:spcPts val="600"/>
              </a:spcBef>
              <a:spcAft>
                <a:spcPts val="600"/>
              </a:spcAft>
              <a:buClr>
                <a:srgbClr val="04A6C2"/>
              </a:buClr>
              <a:buFont typeface="Arial" panose="020B0604020202020204" pitchFamily="34" charset="0"/>
              <a:buChar char="•"/>
            </a:pPr>
            <a:r>
              <a:rPr lang="en-US" sz="1100" kern="1200">
                <a:solidFill>
                  <a:schemeClr val="tx1"/>
                </a:solidFill>
                <a:effectLst/>
                <a:latin typeface="+mn-lt"/>
                <a:ea typeface="Arial" panose="020B0604020202020204" pitchFamily="34" charset="0"/>
                <a:cs typeface="+mn-cs"/>
              </a:rPr>
              <a:t>The INSPIRE Virtual Learning Platform </a:t>
            </a:r>
            <a:endParaRPr lang="el-GR" sz="1100" kern="1200">
              <a:solidFill>
                <a:schemeClr val="tx1"/>
              </a:solidFill>
              <a:effectLst/>
              <a:latin typeface="+mn-lt"/>
              <a:ea typeface="Arial" panose="020B0604020202020204" pitchFamily="34" charset="0"/>
              <a:cs typeface="+mn-cs"/>
            </a:endParaRPr>
          </a:p>
          <a:p>
            <a:endParaRPr lang="el-GR"/>
          </a:p>
        </p:txBody>
      </p:sp>
      <p:sp>
        <p:nvSpPr>
          <p:cNvPr id="4" name="Θέση αριθμού διαφάνειας 3">
            <a:extLst>
              <a:ext uri="{FF2B5EF4-FFF2-40B4-BE49-F238E27FC236}">
                <a16:creationId xmlns:a16="http://schemas.microsoft.com/office/drawing/2014/main" id="{0FAAF6A5-AD71-6358-BA40-E52E41050F5F}"/>
              </a:ext>
            </a:extLst>
          </p:cNvPr>
          <p:cNvSpPr>
            <a:spLocks noGrp="1"/>
          </p:cNvSpPr>
          <p:nvPr>
            <p:ph type="sldNum" sz="quarter" idx="5"/>
          </p:nvPr>
        </p:nvSpPr>
        <p:spPr/>
        <p:txBody>
          <a:bodyPr/>
          <a:lstStyle/>
          <a:p>
            <a:fld id="{D274D5D8-74C3-4A38-835E-EC8AAD529D29}" type="slidenum">
              <a:rPr lang="el-GR" smtClean="0"/>
              <a:t>3</a:t>
            </a:fld>
            <a:endParaRPr lang="el-GR"/>
          </a:p>
        </p:txBody>
      </p:sp>
    </p:spTree>
    <p:extLst>
      <p:ext uri="{BB962C8B-B14F-4D97-AF65-F5344CB8AC3E}">
        <p14:creationId xmlns:p14="http://schemas.microsoft.com/office/powerpoint/2010/main" val="14743209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657F1-50FA-A2AF-6D1D-F3C1D75EBE8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0365978-DB02-D2DB-338A-97F85D8A04D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1E05C6E-9F8A-1CFC-76F8-55B436739EDB}"/>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89A08960-881B-E0A4-B9A3-07936A03D892}"/>
              </a:ext>
            </a:extLst>
          </p:cNvPr>
          <p:cNvSpPr>
            <a:spLocks noGrp="1"/>
          </p:cNvSpPr>
          <p:nvPr>
            <p:ph type="sldNum" sz="quarter" idx="5"/>
          </p:nvPr>
        </p:nvSpPr>
        <p:spPr/>
        <p:txBody>
          <a:bodyPr/>
          <a:lstStyle/>
          <a:p>
            <a:fld id="{D274D5D8-74C3-4A38-835E-EC8AAD529D29}" type="slidenum">
              <a:rPr lang="el-GR" smtClean="0"/>
              <a:t>30</a:t>
            </a:fld>
            <a:endParaRPr lang="el-GR"/>
          </a:p>
        </p:txBody>
      </p:sp>
    </p:spTree>
    <p:extLst>
      <p:ext uri="{BB962C8B-B14F-4D97-AF65-F5344CB8AC3E}">
        <p14:creationId xmlns:p14="http://schemas.microsoft.com/office/powerpoint/2010/main" val="3118727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Integrating sustainable production methods into traditional production management for performing arts venues is a necessity driven by environmental, economic, and social responsibility. This integration requires transforming every facet of production management, fundamentally rethinking long-standing practices in light of climate realities while preserving the artistry and operational excellence that define the sector</a:t>
            </a:r>
            <a:r>
              <a:rPr lang="en-US" sz="1100" dirty="0">
                <a:latin typeface="Calibri" panose="020F0502020204030204" pitchFamily="34" charset="0"/>
                <a:ea typeface="Calibri" panose="020F0502020204030204" pitchFamily="34" charset="0"/>
                <a:cs typeface="Calibri" panose="020F0502020204030204" pitchFamily="34" charset="0"/>
              </a:rPr>
              <a:t> </a:t>
            </a:r>
            <a:endParaRPr lang="de-AT"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fld id="{D274D5D8-74C3-4A38-835E-EC8AAD529D29}" type="slidenum">
              <a:rPr lang="el-GR" smtClean="0"/>
              <a:t>31</a:t>
            </a:fld>
            <a:endParaRPr lang="el-GR"/>
          </a:p>
        </p:txBody>
      </p:sp>
    </p:spTree>
    <p:extLst>
      <p:ext uri="{BB962C8B-B14F-4D97-AF65-F5344CB8AC3E}">
        <p14:creationId xmlns:p14="http://schemas.microsoft.com/office/powerpoint/2010/main" val="20838752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DE38B-858B-AB79-9431-78E5CFD3763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41718FC-4603-1DD1-DAF2-5A1199E61CB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304E75C-B00C-D044-0D73-A16E2EA42090}"/>
              </a:ext>
            </a:extLst>
          </p:cNvPr>
          <p:cNvSpPr>
            <a:spLocks noGrp="1"/>
          </p:cNvSpPr>
          <p:nvPr>
            <p:ph type="body" idx="1"/>
          </p:nvPr>
        </p:nvSpPr>
        <p:spPr/>
        <p:txBody>
          <a:bodyPr/>
          <a:lstStyle/>
          <a:p>
            <a:r>
              <a:rPr lang="en-US" sz="1100" dirty="0">
                <a:latin typeface="Calibri" panose="020F0502020204030204" pitchFamily="34" charset="0"/>
                <a:ea typeface="Calibri" panose="020F0502020204030204" pitchFamily="34" charset="0"/>
                <a:cs typeface="Calibri" panose="020F0502020204030204" pitchFamily="34" charset="0"/>
              </a:rPr>
              <a:t>To successfully embed sustainability into performing arts production and venue operations, FOUR key focus areas should be addressed holistically across the production lifecycle:</a:t>
            </a:r>
          </a:p>
          <a:p>
            <a:endParaRPr lang="en-US" sz="1100" b="1" dirty="0">
              <a:latin typeface="Calibri" panose="020F0502020204030204" pitchFamily="34" charset="0"/>
              <a:ea typeface="Calibri" panose="020F0502020204030204" pitchFamily="34" charset="0"/>
              <a:cs typeface="Calibri" panose="020F0502020204030204" pitchFamily="34" charset="0"/>
            </a:endParaRPr>
          </a:p>
          <a:p>
            <a:r>
              <a:rPr lang="en-US" sz="1100" b="1" dirty="0">
                <a:latin typeface="Calibri" panose="020F0502020204030204" pitchFamily="34" charset="0"/>
                <a:ea typeface="Calibri" panose="020F0502020204030204" pitchFamily="34" charset="0"/>
                <a:cs typeface="Calibri" panose="020F0502020204030204" pitchFamily="34" charset="0"/>
              </a:rPr>
              <a:t>Material Sourcing and Lifecycle Management</a:t>
            </a:r>
            <a:br>
              <a:rPr lang="en-US" sz="1100" dirty="0">
                <a:latin typeface="Calibri" panose="020F0502020204030204" pitchFamily="34" charset="0"/>
                <a:ea typeface="Calibri" panose="020F0502020204030204" pitchFamily="34" charset="0"/>
                <a:cs typeface="Calibri" panose="020F0502020204030204" pitchFamily="34" charset="0"/>
              </a:rPr>
            </a:br>
            <a:r>
              <a:rPr lang="en-US" sz="1100" dirty="0">
                <a:latin typeface="Calibri" panose="020F0502020204030204" pitchFamily="34" charset="0"/>
                <a:ea typeface="Calibri" panose="020F0502020204030204" pitchFamily="34" charset="0"/>
                <a:cs typeface="Calibri" panose="020F0502020204030204" pitchFamily="34" charset="0"/>
              </a:rPr>
              <a:t>Use reclaimed, recycled, or sustainably certified materials wherever possible. Maintain inventories to track the origin, use, and future of all materials, and design sets for easy disassembly and reuse. Avoid virgin materials unless absolutely necessary.</a:t>
            </a:r>
          </a:p>
          <a:p>
            <a:endParaRPr lang="en-US" sz="1100" b="1" dirty="0">
              <a:latin typeface="Calibri" panose="020F0502020204030204" pitchFamily="34" charset="0"/>
              <a:ea typeface="Calibri" panose="020F0502020204030204" pitchFamily="34" charset="0"/>
              <a:cs typeface="Calibri" panose="020F0502020204030204" pitchFamily="34" charset="0"/>
            </a:endParaRPr>
          </a:p>
          <a:p>
            <a:r>
              <a:rPr lang="en-US" sz="1100" b="1" dirty="0">
                <a:latin typeface="Calibri" panose="020F0502020204030204" pitchFamily="34" charset="0"/>
                <a:ea typeface="Calibri" panose="020F0502020204030204" pitchFamily="34" charset="0"/>
                <a:cs typeface="Calibri" panose="020F0502020204030204" pitchFamily="34" charset="0"/>
              </a:rPr>
              <a:t>Energy Efficiency and Technical Operations</a:t>
            </a:r>
            <a:br>
              <a:rPr lang="en-US" sz="1100" dirty="0">
                <a:latin typeface="Calibri" panose="020F0502020204030204" pitchFamily="34" charset="0"/>
                <a:ea typeface="Calibri" panose="020F0502020204030204" pitchFamily="34" charset="0"/>
                <a:cs typeface="Calibri" panose="020F0502020204030204" pitchFamily="34" charset="0"/>
              </a:rPr>
            </a:br>
            <a:r>
              <a:rPr lang="en-US" sz="1100" dirty="0">
                <a:latin typeface="Calibri" panose="020F0502020204030204" pitchFamily="34" charset="0"/>
                <a:ea typeface="Calibri" panose="020F0502020204030204" pitchFamily="34" charset="0"/>
                <a:cs typeface="Calibri" panose="020F0502020204030204" pitchFamily="34" charset="0"/>
              </a:rPr>
              <a:t>Where possible, switch to renewable energy sources or green energy providers. Adopt operational routines that conserve energy during rehearsals and performances.</a:t>
            </a:r>
          </a:p>
          <a:p>
            <a:endParaRPr lang="en-US" sz="1100" b="1" dirty="0">
              <a:latin typeface="Calibri" panose="020F0502020204030204" pitchFamily="34" charset="0"/>
              <a:ea typeface="Calibri" panose="020F0502020204030204" pitchFamily="34" charset="0"/>
              <a:cs typeface="Calibri" panose="020F0502020204030204" pitchFamily="34" charset="0"/>
            </a:endParaRPr>
          </a:p>
          <a:p>
            <a:r>
              <a:rPr lang="en-US" sz="1100" b="1" dirty="0">
                <a:latin typeface="Calibri" panose="020F0502020204030204" pitchFamily="34" charset="0"/>
                <a:ea typeface="Calibri" panose="020F0502020204030204" pitchFamily="34" charset="0"/>
                <a:cs typeface="Calibri" panose="020F0502020204030204" pitchFamily="34" charset="0"/>
              </a:rPr>
              <a:t>Waste Reduction and Circular Practices</a:t>
            </a:r>
            <a:br>
              <a:rPr lang="en-US" sz="1100" dirty="0">
                <a:latin typeface="Calibri" panose="020F0502020204030204" pitchFamily="34" charset="0"/>
                <a:ea typeface="Calibri" panose="020F0502020204030204" pitchFamily="34" charset="0"/>
                <a:cs typeface="Calibri" panose="020F0502020204030204" pitchFamily="34" charset="0"/>
              </a:rPr>
            </a:br>
            <a:r>
              <a:rPr lang="en-US" sz="1100" dirty="0">
                <a:latin typeface="Calibri" panose="020F0502020204030204" pitchFamily="34" charset="0"/>
                <a:ea typeface="Calibri" panose="020F0502020204030204" pitchFamily="34" charset="0"/>
                <a:cs typeface="Calibri" panose="020F0502020204030204" pitchFamily="34" charset="0"/>
              </a:rPr>
              <a:t>Go beyond recycling with waste programs that include composting, donations, and upcycling. Design all production elements with a clear post-use plan and monitor waste to meet reuse and recycling targets.</a:t>
            </a:r>
          </a:p>
          <a:p>
            <a:endParaRPr lang="en-US" sz="1100" b="1" dirty="0">
              <a:latin typeface="Calibri" panose="020F0502020204030204" pitchFamily="34" charset="0"/>
              <a:ea typeface="Calibri" panose="020F0502020204030204" pitchFamily="34" charset="0"/>
              <a:cs typeface="Calibri" panose="020F0502020204030204" pitchFamily="34" charset="0"/>
            </a:endParaRPr>
          </a:p>
          <a:p>
            <a:r>
              <a:rPr lang="en-US" sz="1100" b="1" dirty="0">
                <a:latin typeface="Calibri" panose="020F0502020204030204" pitchFamily="34" charset="0"/>
                <a:ea typeface="Calibri" panose="020F0502020204030204" pitchFamily="34" charset="0"/>
                <a:cs typeface="Calibri" panose="020F0502020204030204" pitchFamily="34" charset="0"/>
              </a:rPr>
              <a:t>Sustainable Procurement and Logistics</a:t>
            </a:r>
            <a:br>
              <a:rPr lang="en-US" sz="1100" dirty="0">
                <a:latin typeface="Calibri" panose="020F0502020204030204" pitchFamily="34" charset="0"/>
                <a:ea typeface="Calibri" panose="020F0502020204030204" pitchFamily="34" charset="0"/>
                <a:cs typeface="Calibri" panose="020F0502020204030204" pitchFamily="34" charset="0"/>
              </a:rPr>
            </a:br>
            <a:r>
              <a:rPr lang="en-US" sz="1100" dirty="0">
                <a:latin typeface="Calibri" panose="020F0502020204030204" pitchFamily="34" charset="0"/>
                <a:ea typeface="Calibri" panose="020F0502020204030204" pitchFamily="34" charset="0"/>
                <a:cs typeface="Calibri" panose="020F0502020204030204" pitchFamily="34" charset="0"/>
              </a:rPr>
              <a:t>Work closely with suppliers to source sustainable materials, reduce packaging, and limit deliveries. </a:t>
            </a:r>
            <a:r>
              <a:rPr lang="en-US" sz="1100" dirty="0" err="1">
                <a:latin typeface="Calibri" panose="020F0502020204030204" pitchFamily="34" charset="0"/>
                <a:ea typeface="Calibri" panose="020F0502020204030204" pitchFamily="34" charset="0"/>
                <a:cs typeface="Calibri" panose="020F0502020204030204" pitchFamily="34" charset="0"/>
              </a:rPr>
              <a:t>Prioritise</a:t>
            </a:r>
            <a:r>
              <a:rPr lang="en-US" sz="1100" dirty="0">
                <a:latin typeface="Calibri" panose="020F0502020204030204" pitchFamily="34" charset="0"/>
                <a:ea typeface="Calibri" panose="020F0502020204030204" pitchFamily="34" charset="0"/>
                <a:cs typeface="Calibri" panose="020F0502020204030204" pitchFamily="34" charset="0"/>
              </a:rPr>
              <a:t> local vendors and low-emission transport to </a:t>
            </a:r>
            <a:r>
              <a:rPr lang="en-US" sz="1100" dirty="0" err="1">
                <a:latin typeface="Calibri" panose="020F0502020204030204" pitchFamily="34" charset="0"/>
                <a:ea typeface="Calibri" panose="020F0502020204030204" pitchFamily="34" charset="0"/>
                <a:cs typeface="Calibri" panose="020F0502020204030204" pitchFamily="34" charset="0"/>
              </a:rPr>
              <a:t>minimise</a:t>
            </a:r>
            <a:r>
              <a:rPr lang="en-US" sz="1100" dirty="0">
                <a:latin typeface="Calibri" panose="020F0502020204030204" pitchFamily="34" charset="0"/>
                <a:ea typeface="Calibri" panose="020F0502020204030204" pitchFamily="34" charset="0"/>
                <a:cs typeface="Calibri" panose="020F0502020204030204" pitchFamily="34" charset="0"/>
              </a:rPr>
              <a:t> the logistical carbon footprint.</a:t>
            </a:r>
          </a:p>
          <a:p>
            <a:endParaRPr lang="en-US" sz="1100" b="1" dirty="0">
              <a:latin typeface="Calibri" panose="020F0502020204030204" pitchFamily="34" charset="0"/>
              <a:ea typeface="Calibri" panose="020F0502020204030204" pitchFamily="34" charset="0"/>
              <a:cs typeface="Calibri" panose="020F0502020204030204" pitchFamily="34" charset="0"/>
            </a:endParaRPr>
          </a:p>
          <a:p>
            <a:r>
              <a:rPr lang="en-US" sz="1100" b="1" dirty="0">
                <a:latin typeface="Calibri" panose="020F0502020204030204" pitchFamily="34" charset="0"/>
                <a:ea typeface="Calibri" panose="020F0502020204030204" pitchFamily="34" charset="0"/>
                <a:cs typeface="Calibri" panose="020F0502020204030204" pitchFamily="34" charset="0"/>
              </a:rPr>
              <a:t>Finaly and most important: </a:t>
            </a:r>
            <a:r>
              <a:rPr lang="en-US" sz="1100" dirty="0">
                <a:latin typeface="Calibri" panose="020F0502020204030204" pitchFamily="34" charset="0"/>
                <a:ea typeface="Calibri" panose="020F0502020204030204" pitchFamily="34" charset="0"/>
                <a:cs typeface="Calibri" panose="020F0502020204030204" pitchFamily="34" charset="0"/>
              </a:rPr>
              <a:t>Offer sustainability training for all staff and freelancers. Engage all key roles—from designers to technicians—early in the planning process and encourage peer learning by sharing experiences and solutions after each production.</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latin typeface="Calibri" panose="020F0502020204030204" pitchFamily="34" charset="0"/>
                <a:ea typeface="Calibri" panose="020F0502020204030204" pitchFamily="34" charset="0"/>
                <a:cs typeface="Calibri" panose="020F0502020204030204" pitchFamily="34" charset="0"/>
              </a:rPr>
              <a:t>By addressing these areas consistently, </a:t>
            </a:r>
            <a:r>
              <a:rPr lang="en-US" sz="1100" dirty="0" err="1">
                <a:latin typeface="Calibri" panose="020F0502020204030204" pitchFamily="34" charset="0"/>
                <a:ea typeface="Calibri" panose="020F0502020204030204" pitchFamily="34" charset="0"/>
                <a:cs typeface="Calibri" panose="020F0502020204030204" pitchFamily="34" charset="0"/>
              </a:rPr>
              <a:t>organisations</a:t>
            </a:r>
            <a:r>
              <a:rPr lang="en-US" sz="1100" dirty="0">
                <a:latin typeface="Calibri" panose="020F0502020204030204" pitchFamily="34" charset="0"/>
                <a:ea typeface="Calibri" panose="020F0502020204030204" pitchFamily="34" charset="0"/>
                <a:cs typeface="Calibri" panose="020F0502020204030204" pitchFamily="34" charset="0"/>
              </a:rPr>
              <a:t> can integrate sustainability without compromising creative quality</a:t>
            </a:r>
          </a:p>
          <a:p>
            <a:endParaRPr lang="de-AT"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a:extLst>
              <a:ext uri="{FF2B5EF4-FFF2-40B4-BE49-F238E27FC236}">
                <a16:creationId xmlns:a16="http://schemas.microsoft.com/office/drawing/2014/main" id="{0C8DABB3-0861-26CF-3D9A-49E518A7792D}"/>
              </a:ext>
            </a:extLst>
          </p:cNvPr>
          <p:cNvSpPr>
            <a:spLocks noGrp="1"/>
          </p:cNvSpPr>
          <p:nvPr>
            <p:ph type="sldNum" sz="quarter" idx="5"/>
          </p:nvPr>
        </p:nvSpPr>
        <p:spPr/>
        <p:txBody>
          <a:bodyPr/>
          <a:lstStyle/>
          <a:p>
            <a:fld id="{D274D5D8-74C3-4A38-835E-EC8AAD529D29}" type="slidenum">
              <a:rPr lang="el-GR" smtClean="0"/>
              <a:t>32</a:t>
            </a:fld>
            <a:endParaRPr lang="el-GR"/>
          </a:p>
        </p:txBody>
      </p:sp>
    </p:spTree>
    <p:extLst>
      <p:ext uri="{BB962C8B-B14F-4D97-AF65-F5344CB8AC3E}">
        <p14:creationId xmlns:p14="http://schemas.microsoft.com/office/powerpoint/2010/main" val="1009152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To truly embed sustainability in theatre and performing arts, we must look beyond isolated actions and consider the </a:t>
            </a:r>
            <a:r>
              <a:rPr lang="en-US" i="1" dirty="0"/>
              <a:t>entire production life cycle</a:t>
            </a:r>
            <a:r>
              <a:rPr lang="en-US" dirty="0"/>
              <a:t>. This means thinking systemically—from the very first idea to the final teardown and beyond.</a:t>
            </a:r>
          </a:p>
          <a:p>
            <a:r>
              <a:rPr lang="en-US" dirty="0"/>
              <a:t>Let’s walk through the typical stages of a performing arts production, as outlined in the Theatre Green Book, and explore how sustainability can be integrated at each point.</a:t>
            </a:r>
          </a:p>
          <a:p>
            <a:endParaRPr lang="en-US" b="1" dirty="0"/>
          </a:p>
          <a:p>
            <a:r>
              <a:rPr lang="en-US" b="1" dirty="0"/>
              <a:t>1. Invitation, Budget &amp; Schedule, and Concept Development</a:t>
            </a:r>
            <a:br>
              <a:rPr lang="en-US" dirty="0"/>
            </a:br>
            <a:r>
              <a:rPr lang="en-US" dirty="0"/>
              <a:t>Sustainability starts at the very beginning. During the earliest creative conversations—when ideas are still being shaped—it’s crucial to consider environmental impact.</a:t>
            </a:r>
            <a:br>
              <a:rPr lang="en-US" dirty="0"/>
            </a:br>
            <a:r>
              <a:rPr lang="en-US" dirty="0"/>
              <a:t>Early collaboration between the artistic team, technical departments, and even suppliers creates space to set sustainability goals and brainstorm eco-friendly approaches together. If you wait until later stages, opportunities are already lost.</a:t>
            </a:r>
          </a:p>
          <a:p>
            <a:endParaRPr lang="en-US" b="1" dirty="0"/>
          </a:p>
          <a:p>
            <a:r>
              <a:rPr lang="en-US" b="1" dirty="0"/>
              <a:t>2.  Final Model, Design and Planning</a:t>
            </a:r>
            <a:br>
              <a:rPr lang="en-US" dirty="0"/>
            </a:br>
            <a:r>
              <a:rPr lang="en-US" dirty="0"/>
              <a:t>As the production takes shape, designers can make a huge difference. Choosing modular, reusable materials, and planning with circularity in mind, reduces waste from the outset. It’s also important to schedule additional time to source second-hand or low-impact materials. Sustainability should be built into the budget—rather than treated as an extra.</a:t>
            </a:r>
          </a:p>
          <a:p>
            <a:endParaRPr lang="en-US" b="1" dirty="0"/>
          </a:p>
          <a:p>
            <a:r>
              <a:rPr lang="en-US" b="1" dirty="0"/>
              <a:t>3. Procurement &amp; Construction, Fit-Up&amp; Making</a:t>
            </a:r>
            <a:br>
              <a:rPr lang="en-US" dirty="0"/>
            </a:br>
            <a:r>
              <a:rPr lang="en-US" dirty="0"/>
              <a:t>When it comes to acquiring materials and equipment, the golden rule is: </a:t>
            </a:r>
            <a:r>
              <a:rPr lang="en-US" i="1" dirty="0"/>
              <a:t>local, reused, or certified sustainable</a:t>
            </a:r>
            <a:r>
              <a:rPr lang="en-US" dirty="0"/>
              <a:t>. Contracts with suppliers and service providers can also include sustainability clauses—ensuring that everyone involved is aligned with your green goals.</a:t>
            </a:r>
          </a:p>
          <a:p>
            <a:r>
              <a:rPr lang="en-US" dirty="0"/>
              <a:t>In the workshop and on stage, modular design and precise material use reduce waste. Sustainable choices must be respected during construction, not just during planning.</a:t>
            </a:r>
            <a:br>
              <a:rPr lang="en-US" dirty="0"/>
            </a:br>
            <a:r>
              <a:rPr lang="en-US" dirty="0"/>
              <a:t>And remember: sustainable implementation isn't just about the set—it's also about how lighting, sound, and HVAC systems are prepared for energy efficiency during rehearsals and shows.</a:t>
            </a:r>
          </a:p>
          <a:p>
            <a:endParaRPr lang="en-US" b="1" dirty="0"/>
          </a:p>
          <a:p>
            <a:r>
              <a:rPr lang="en-US" b="1" dirty="0"/>
              <a:t>4.  Rehearsals , Technical Implementation and THE SHOW</a:t>
            </a:r>
            <a:br>
              <a:rPr lang="en-US" dirty="0"/>
            </a:br>
            <a:r>
              <a:rPr lang="en-US" dirty="0"/>
              <a:t>During rehearsals and performances, technical systems should run efficiently. Reuse existing equipment where possible, coordinate with other productions to share resources, and stick to energy-saving routines. This stage is often where energy consumption peaks—so smart planning really pays off.</a:t>
            </a:r>
          </a:p>
          <a:p>
            <a:endParaRPr lang="en-US" b="1" dirty="0"/>
          </a:p>
          <a:p>
            <a:r>
              <a:rPr lang="en-US" b="1" dirty="0"/>
              <a:t>5. Get-Out, Disposal, Evaluation -&gt; REUSE &amp; RECYCLE</a:t>
            </a:r>
            <a:br>
              <a:rPr lang="en-US" dirty="0"/>
            </a:br>
            <a:r>
              <a:rPr lang="en-US" dirty="0"/>
              <a:t>Sustainability doesn’t stop at the curtain call. During get-out, the team should follow a clear plan for reusing, recycling, or properly disposing of all materials.</a:t>
            </a:r>
            <a:br>
              <a:rPr lang="en-US" dirty="0"/>
            </a:br>
            <a:r>
              <a:rPr lang="en-US" dirty="0"/>
              <a:t>A materials inventory makes this easier, and a post-production sustainability review helps the team reflect on what worked, what didn’t, and how to improve next time.</a:t>
            </a:r>
          </a:p>
          <a:p>
            <a:r>
              <a:rPr lang="en-US" dirty="0"/>
              <a:t>Most importantly, adopt the </a:t>
            </a:r>
            <a:r>
              <a:rPr lang="en-US" i="1" dirty="0"/>
              <a:t>circularity mindset</a:t>
            </a:r>
            <a:r>
              <a:rPr lang="en-US" dirty="0"/>
              <a:t>: nothing should be designed with a one-time use in mind.</a:t>
            </a:r>
          </a:p>
          <a:p>
            <a:endParaRPr lang="en-US" b="1" dirty="0"/>
          </a:p>
          <a:p>
            <a:r>
              <a:rPr lang="en-US" b="1" dirty="0"/>
              <a:t>Collaboration and Shared Responsibility</a:t>
            </a:r>
            <a:br>
              <a:rPr lang="en-US" dirty="0"/>
            </a:br>
            <a:r>
              <a:rPr lang="en-US" dirty="0"/>
              <a:t>None of this is possible without strong collaboration. Everyone—from the producer to the props team—must be involved from the start. Traditional silos or top-down decision-making should be replaced with a culture of shared goals and joint problem-solving.</a:t>
            </a:r>
            <a:br>
              <a:rPr lang="en-US" dirty="0"/>
            </a:br>
            <a:r>
              <a:rPr lang="en-US" dirty="0"/>
              <a:t>Some teams appoint a </a:t>
            </a:r>
            <a:r>
              <a:rPr lang="en-US" b="1" dirty="0"/>
              <a:t>Sustainability Manager</a:t>
            </a:r>
            <a:r>
              <a:rPr lang="en-US" dirty="0"/>
              <a:t> to track progress and lead reviews, but ultimately, the responsibility is shared.</a:t>
            </a:r>
          </a:p>
          <a:p>
            <a:r>
              <a:rPr lang="en-US" dirty="0"/>
              <a:t>Appoint your production team early, define a shared sustainability agreement, and commit together to a high standard.</a:t>
            </a:r>
          </a:p>
          <a:p>
            <a:endParaRPr lang="de-AT" dirty="0"/>
          </a:p>
        </p:txBody>
      </p:sp>
      <p:sp>
        <p:nvSpPr>
          <p:cNvPr id="4" name="Foliennummernplatzhalter 3"/>
          <p:cNvSpPr>
            <a:spLocks noGrp="1"/>
          </p:cNvSpPr>
          <p:nvPr>
            <p:ph type="sldNum" sz="quarter" idx="5"/>
          </p:nvPr>
        </p:nvSpPr>
        <p:spPr/>
        <p:txBody>
          <a:bodyPr/>
          <a:lstStyle/>
          <a:p>
            <a:fld id="{D274D5D8-74C3-4A38-835E-EC8AAD529D29}" type="slidenum">
              <a:rPr lang="el-GR" smtClean="0"/>
              <a:t>33</a:t>
            </a:fld>
            <a:endParaRPr lang="el-GR"/>
          </a:p>
        </p:txBody>
      </p:sp>
    </p:spTree>
    <p:extLst>
      <p:ext uri="{BB962C8B-B14F-4D97-AF65-F5344CB8AC3E}">
        <p14:creationId xmlns:p14="http://schemas.microsoft.com/office/powerpoint/2010/main" val="1070690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F90F9-41EF-EC3C-BDC5-17A4DBFC501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765D007-11A0-A6B7-7834-C4223950CDC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E45DBD0-F7E1-93EA-29BC-42A4E55F93C6}"/>
              </a:ext>
            </a:extLst>
          </p:cNvPr>
          <p:cNvSpPr>
            <a:spLocks noGrp="1"/>
          </p:cNvSpPr>
          <p:nvPr>
            <p:ph type="body" idx="1"/>
          </p:nvPr>
        </p:nvSpPr>
        <p:spPr/>
        <p:txBody>
          <a:bodyPr/>
          <a:lstStyle/>
          <a:p>
            <a:r>
              <a:rPr lang="en-US" sz="1100" dirty="0">
                <a:latin typeface="Calibri" panose="020F0502020204030204" pitchFamily="34" charset="0"/>
                <a:ea typeface="Calibri" panose="020F0502020204030204" pitchFamily="34" charset="0"/>
                <a:cs typeface="Calibri" panose="020F0502020204030204" pitchFamily="34" charset="0"/>
              </a:rPr>
              <a:t>“Now that we’ve explored how sustainability can be integrated across the production life cycle, we’ll apply this knowledge in a practical group activity.</a:t>
            </a:r>
          </a:p>
          <a:p>
            <a:r>
              <a:rPr lang="en-US" sz="1100" dirty="0">
                <a:latin typeface="Calibri" panose="020F0502020204030204" pitchFamily="34" charset="0"/>
                <a:ea typeface="Calibri" panose="020F0502020204030204" pitchFamily="34" charset="0"/>
                <a:cs typeface="Calibri" panose="020F0502020204030204" pitchFamily="34" charset="0"/>
              </a:rPr>
              <a:t>Each group will receive a different stage of the production life cycle—from concept development to get-out and disposal.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ea typeface="Calibri" panose="020F0502020204030204" pitchFamily="34" charset="0"/>
                <a:cs typeface="Calibri" panose="020F0502020204030204" pitchFamily="34" charset="0"/>
              </a:rPr>
              <a:t>Think in terms of material sourcing, energy, logistics, collaboration, and team responsibilities.</a:t>
            </a:r>
          </a:p>
          <a:p>
            <a:endParaRPr lang="el-GR" sz="1100" dirty="0">
              <a:latin typeface="Calibri" panose="020F0502020204030204" pitchFamily="34" charset="0"/>
              <a:ea typeface="Calibri" panose="020F0502020204030204" pitchFamily="34" charset="0"/>
              <a:cs typeface="Calibri" panose="020F0502020204030204" pitchFamily="34" charset="0"/>
            </a:endParaRPr>
          </a:p>
          <a:p>
            <a:endParaRPr lang="el-GR"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4B661ABE-DBEA-94B3-8729-597DBDBEA65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4D5D8-74C3-4A38-835E-EC8AAD529D29}"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937509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4CB41-D233-5109-1CD8-0DBD6B1664E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B258378-BC74-F65C-82B6-523D3629839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A34ED4A-747F-6A15-48B5-E30F5B4B87BE}"/>
              </a:ext>
            </a:extLst>
          </p:cNvPr>
          <p:cNvSpPr>
            <a:spLocks noGrp="1"/>
          </p:cNvSpPr>
          <p:nvPr>
            <p:ph type="body" idx="1"/>
          </p:nvPr>
        </p:nvSpPr>
        <p:spPr/>
        <p:txBody>
          <a:bodyPr/>
          <a:lstStyle/>
          <a:p>
            <a:r>
              <a:rPr lang="de-AT" dirty="0"/>
              <a:t>Do </a:t>
            </a:r>
            <a:r>
              <a:rPr lang="de-AT" dirty="0" err="1"/>
              <a:t>you</a:t>
            </a:r>
            <a:r>
              <a:rPr lang="de-AT" dirty="0"/>
              <a:t> </a:t>
            </a:r>
            <a:r>
              <a:rPr lang="de-AT" dirty="0" err="1"/>
              <a:t>have</a:t>
            </a:r>
            <a:r>
              <a:rPr lang="de-AT" dirty="0"/>
              <a:t> </a:t>
            </a:r>
            <a:r>
              <a:rPr lang="de-AT" dirty="0" err="1"/>
              <a:t>any</a:t>
            </a:r>
            <a:r>
              <a:rPr lang="de-AT" dirty="0"/>
              <a:t> </a:t>
            </a:r>
            <a:r>
              <a:rPr lang="de-AT" dirty="0" err="1"/>
              <a:t>questions</a:t>
            </a:r>
            <a:r>
              <a:rPr lang="de-AT" dirty="0"/>
              <a:t> </a:t>
            </a:r>
            <a:r>
              <a:rPr lang="de-AT" dirty="0" err="1"/>
              <a:t>or</a:t>
            </a:r>
            <a:r>
              <a:rPr lang="de-AT" dirty="0"/>
              <a:t> </a:t>
            </a:r>
            <a:r>
              <a:rPr lang="de-AT" dirty="0" err="1"/>
              <a:t>remarks</a:t>
            </a:r>
            <a:r>
              <a:rPr lang="de-AT" dirty="0"/>
              <a:t> </a:t>
            </a:r>
            <a:r>
              <a:rPr lang="de-AT" dirty="0" err="1"/>
              <a:t>to</a:t>
            </a:r>
            <a:r>
              <a:rPr lang="de-AT" dirty="0"/>
              <a:t> </a:t>
            </a:r>
            <a:r>
              <a:rPr lang="de-AT" dirty="0" err="1"/>
              <a:t>the</a:t>
            </a:r>
            <a:r>
              <a:rPr lang="de-AT" dirty="0"/>
              <a:t> 5 Modules </a:t>
            </a:r>
            <a:r>
              <a:rPr lang="de-AT" dirty="0" err="1"/>
              <a:t>we</a:t>
            </a:r>
            <a:r>
              <a:rPr lang="de-AT" dirty="0"/>
              <a:t> </a:t>
            </a:r>
            <a:r>
              <a:rPr lang="de-AT" dirty="0" err="1"/>
              <a:t>have</a:t>
            </a:r>
            <a:r>
              <a:rPr lang="de-AT" dirty="0"/>
              <a:t> </a:t>
            </a:r>
            <a:r>
              <a:rPr lang="de-AT" dirty="0" err="1"/>
              <a:t>presented</a:t>
            </a:r>
            <a:r>
              <a:rPr lang="de-AT" dirty="0"/>
              <a:t>?</a:t>
            </a:r>
          </a:p>
          <a:p>
            <a:endParaRPr lang="de-AT" dirty="0"/>
          </a:p>
        </p:txBody>
      </p:sp>
      <p:sp>
        <p:nvSpPr>
          <p:cNvPr id="4" name="Foliennummernplatzhalter 3">
            <a:extLst>
              <a:ext uri="{FF2B5EF4-FFF2-40B4-BE49-F238E27FC236}">
                <a16:creationId xmlns:a16="http://schemas.microsoft.com/office/drawing/2014/main" id="{A282603F-24BC-5BB5-9692-92713FBEAD13}"/>
              </a:ext>
            </a:extLst>
          </p:cNvPr>
          <p:cNvSpPr>
            <a:spLocks noGrp="1"/>
          </p:cNvSpPr>
          <p:nvPr>
            <p:ph type="sldNum" sz="quarter" idx="5"/>
          </p:nvPr>
        </p:nvSpPr>
        <p:spPr/>
        <p:txBody>
          <a:bodyPr/>
          <a:lstStyle/>
          <a:p>
            <a:fld id="{D274D5D8-74C3-4A38-835E-EC8AAD529D29}" type="slidenum">
              <a:rPr lang="el-GR" smtClean="0"/>
              <a:t>35</a:t>
            </a:fld>
            <a:endParaRPr lang="el-GR"/>
          </a:p>
        </p:txBody>
      </p:sp>
    </p:spTree>
    <p:extLst>
      <p:ext uri="{BB962C8B-B14F-4D97-AF65-F5344CB8AC3E}">
        <p14:creationId xmlns:p14="http://schemas.microsoft.com/office/powerpoint/2010/main" val="34339606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82F1D-7CE6-04FC-19DB-4101A50A830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84CE8E1-7B0C-4905-37E0-49D121A394C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E179B47-2B8D-8819-62E0-12F3CF866403}"/>
              </a:ext>
            </a:extLst>
          </p:cNvPr>
          <p:cNvSpPr>
            <a:spLocks noGrp="1"/>
          </p:cNvSpPr>
          <p:nvPr>
            <p:ph type="body" idx="1"/>
          </p:nvPr>
        </p:nvSpPr>
        <p:spPr/>
        <p:txBody>
          <a:bodyPr/>
          <a:lstStyle/>
          <a:p>
            <a:r>
              <a:rPr lang="en-US" dirty="0"/>
              <a:t>Integrating data-driven strategies is fundamental to modern sustainable theatre education and venue operation. By weaving these principles throughout your teaching, you create future professionals equipped not only with the knowledge but also with the quantitative, adaptive, and leadership skills required to advance sustainability in the performing arts sector.</a:t>
            </a:r>
          </a:p>
          <a:p>
            <a:endParaRPr lang="en-US" dirty="0"/>
          </a:p>
          <a:p>
            <a:endParaRPr lang="el-GR" dirty="0"/>
          </a:p>
        </p:txBody>
      </p:sp>
      <p:sp>
        <p:nvSpPr>
          <p:cNvPr id="4" name="Θέση αριθμού διαφάνειας 3">
            <a:extLst>
              <a:ext uri="{FF2B5EF4-FFF2-40B4-BE49-F238E27FC236}">
                <a16:creationId xmlns:a16="http://schemas.microsoft.com/office/drawing/2014/main" id="{61E6DD41-AC24-3444-3030-4745AE19E553}"/>
              </a:ext>
            </a:extLst>
          </p:cNvPr>
          <p:cNvSpPr>
            <a:spLocks noGrp="1"/>
          </p:cNvSpPr>
          <p:nvPr>
            <p:ph type="sldNum" sz="quarter" idx="5"/>
          </p:nvPr>
        </p:nvSpPr>
        <p:spPr/>
        <p:txBody>
          <a:bodyPr/>
          <a:lstStyle/>
          <a:p>
            <a:fld id="{D274D5D8-74C3-4A38-835E-EC8AAD529D29}" type="slidenum">
              <a:rPr lang="el-GR" smtClean="0"/>
              <a:t>36</a:t>
            </a:fld>
            <a:endParaRPr lang="el-GR"/>
          </a:p>
        </p:txBody>
      </p:sp>
    </p:spTree>
    <p:extLst>
      <p:ext uri="{BB962C8B-B14F-4D97-AF65-F5344CB8AC3E}">
        <p14:creationId xmlns:p14="http://schemas.microsoft.com/office/powerpoint/2010/main" val="25536647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Our goal is to explore how data can empower students—not just to understand sustainability—but to actively lead change in their future professional environments. We’ll look at how measurable goals, practical tools, and collaborative processes can transform sustainability from theory into action.</a:t>
            </a:r>
          </a:p>
          <a:p>
            <a:endParaRPr lang="en-US" dirty="0"/>
          </a:p>
          <a:p>
            <a:r>
              <a:rPr lang="en-US" dirty="0"/>
              <a:t>1. Setting Measurable Goals &amp; Fostering Improvement</a:t>
            </a:r>
          </a:p>
          <a:p>
            <a:r>
              <a:rPr lang="en-US" dirty="0"/>
              <a:t>Encourage students to set clear, measurable sustainability targets right from the start—whether that’s reducing energy use, achieving a recycling rate, or following the Theatre Green Book’s benchmarks. But this isn’t just about hitting numbers. It’s about creating a culture of continuous improvement. Every production, every venue operation, becomes a chance to test, measure, and do better.</a:t>
            </a:r>
          </a:p>
          <a:p>
            <a:endParaRPr lang="en-US" dirty="0"/>
          </a:p>
          <a:p>
            <a:r>
              <a:rPr lang="en-US" dirty="0"/>
              <a:t>2. Embedding Data Literacy in Practice</a:t>
            </a:r>
          </a:p>
          <a:p>
            <a:r>
              <a:rPr lang="en-US" dirty="0"/>
              <a:t>Sustainability leadership today requires data literacy. We need to teach students to collect and interpret real data—like energy use, material flows, or transport emissions. Use tools like digital dashboards, production calculators, or even simple tracking worksheets. By working hands-on with data, students learn how to make informed decisions—and gain confidence in managing complex sustainable systems.</a:t>
            </a:r>
          </a:p>
          <a:p>
            <a:endParaRPr lang="en-US" dirty="0"/>
          </a:p>
          <a:p>
            <a:r>
              <a:rPr lang="en-US" dirty="0"/>
              <a:t>3. Energy Efficiency Begins with Data</a:t>
            </a:r>
          </a:p>
          <a:p>
            <a:r>
              <a:rPr lang="en-US" dirty="0"/>
              <a:t>Energy efficiency is a key area where data leads the way. Have students analyze venue data to identify inefficiencies—like outdated lighting or poor HVAC scheduling. Then challenge them to propose data-informed upgrades: LED transitions, automation, renewable energy, or smart scheduling. This approach links operational choices directly to environmental impact—and shows students how knowledge can lead to meaningful change.</a:t>
            </a:r>
          </a:p>
          <a:p>
            <a:endParaRPr lang="en-US" dirty="0"/>
          </a:p>
          <a:p>
            <a:r>
              <a:rPr lang="en-US" dirty="0"/>
              <a:t>4. Circular Thinking &amp; Resource Mapping</a:t>
            </a:r>
          </a:p>
          <a:p>
            <a:r>
              <a:rPr lang="en-US" dirty="0"/>
              <a:t>Sustainable production isn’t just about what you buy—it’s about what you already have. Teach students to map available resources and track material use throughout its lifecycle. Introduce them to circular economy tools and inventories that support reuse, modularity, and smart procurement. By understanding resource flows, students can design productions that are creative and low-waste.</a:t>
            </a:r>
          </a:p>
          <a:p>
            <a:endParaRPr lang="en-US" dirty="0"/>
          </a:p>
          <a:p>
            <a:r>
              <a:rPr lang="en-US" dirty="0"/>
              <a:t>5. Collaboration &amp; Stakeholder Alignment</a:t>
            </a:r>
          </a:p>
          <a:p>
            <a:r>
              <a:rPr lang="en-US" dirty="0"/>
              <a:t>Data can also strengthen teamwork. Structure your lessons to include collaborative planning and data reviews. Use Green Production Agreements with targets—like energy savings or reuse rates—to align everyone on the same goals. This builds accountability and shows students how sustainability can be managed through agile, transparent teamwork.</a:t>
            </a:r>
          </a:p>
          <a:p>
            <a:endParaRPr lang="en-US" dirty="0"/>
          </a:p>
          <a:p>
            <a:r>
              <a:rPr lang="en-US" dirty="0"/>
              <a:t>6. Documenting &amp; Reflecting for Long-Term Learning</a:t>
            </a:r>
          </a:p>
          <a:p>
            <a:r>
              <a:rPr lang="en-US" dirty="0"/>
              <a:t>Don’t let students move on without capturing what they’ve learned. Encourage them to document processes, metrics, successes, and setbacks. Reflection isn’t just an academic exercise—it’s the foundation for scaling up what works. Every project becomes a stepping stone toward a more sustainable practice.</a:t>
            </a:r>
          </a:p>
          <a:p>
            <a:endParaRPr lang="en-US" dirty="0"/>
          </a:p>
          <a:p>
            <a:r>
              <a:rPr lang="en-US" dirty="0"/>
              <a:t>7. Motivation Through Measurable Impact</a:t>
            </a:r>
          </a:p>
          <a:p>
            <a:r>
              <a:rPr lang="en-US" dirty="0"/>
              <a:t>Finally, remember that sustainability can sometimes feel overwhelming—especially to learners just starting out. Use data as a source of encouragement and empowerment. Help students see their handprint—the positive impact they can make. Let data tell a story of progress and potential, not just responsibility.</a:t>
            </a:r>
          </a:p>
          <a:p>
            <a:endParaRPr lang="en-US" dirty="0"/>
          </a:p>
          <a:p>
            <a:r>
              <a:rPr lang="en-US" dirty="0"/>
              <a:t>Final Takeaway</a:t>
            </a:r>
          </a:p>
          <a:p>
            <a:r>
              <a:rPr lang="en-US" dirty="0"/>
              <a:t>Sustainability isn’t about perfection—it’s about learning through action. And data gives us the tools to learn, adapt, and improve. By embedding these strategies into your teaching, you’re helping students become not only skilled professionals, but confident, creative leaders for a more sustainable performing arts industry.</a:t>
            </a:r>
          </a:p>
          <a:p>
            <a:endParaRPr lang="de-AT" dirty="0"/>
          </a:p>
        </p:txBody>
      </p:sp>
      <p:sp>
        <p:nvSpPr>
          <p:cNvPr id="4" name="Foliennummernplatzhalter 3"/>
          <p:cNvSpPr>
            <a:spLocks noGrp="1"/>
          </p:cNvSpPr>
          <p:nvPr>
            <p:ph type="sldNum" sz="quarter" idx="5"/>
          </p:nvPr>
        </p:nvSpPr>
        <p:spPr/>
        <p:txBody>
          <a:bodyPr/>
          <a:lstStyle/>
          <a:p>
            <a:fld id="{D274D5D8-74C3-4A38-835E-EC8AAD529D29}" type="slidenum">
              <a:rPr lang="el-GR" smtClean="0"/>
              <a:t>37</a:t>
            </a:fld>
            <a:endParaRPr lang="el-GR"/>
          </a:p>
        </p:txBody>
      </p:sp>
    </p:spTree>
    <p:extLst>
      <p:ext uri="{BB962C8B-B14F-4D97-AF65-F5344CB8AC3E}">
        <p14:creationId xmlns:p14="http://schemas.microsoft.com/office/powerpoint/2010/main" val="33231184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38</a:t>
            </a:fld>
            <a:endParaRPr lang="el-GR"/>
          </a:p>
        </p:txBody>
      </p:sp>
    </p:spTree>
    <p:extLst>
      <p:ext uri="{BB962C8B-B14F-4D97-AF65-F5344CB8AC3E}">
        <p14:creationId xmlns:p14="http://schemas.microsoft.com/office/powerpoint/2010/main" val="27506187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9719C-B40A-3854-F597-EFB864E05417}"/>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4A557C4-6945-C718-9AA8-9D46CB9F4DA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788AAD6-F7DC-091E-4044-B4A9A62216F5}"/>
              </a:ext>
            </a:extLst>
          </p:cNvPr>
          <p:cNvSpPr>
            <a:spLocks noGrp="1"/>
          </p:cNvSpPr>
          <p:nvPr>
            <p:ph type="body" idx="1"/>
          </p:nvPr>
        </p:nvSpPr>
        <p:spPr/>
        <p:txBody>
          <a:bodyPr/>
          <a:lstStyle/>
          <a:p>
            <a:r>
              <a:rPr lang="en-GB"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As future-facing educators, our challenge is not only to understand sustainability, but to equip learners with tools, habits, and confidence to lead sustainability efforts in the field.</a:t>
            </a:r>
            <a:endParaRPr lang="de-AT"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this activity, you’ll co-design a transferable learning task that connects sustainability theory with field-based application and measurable outcomes.</a:t>
            </a:r>
            <a:endParaRPr lang="el-GR" sz="1100" i="0" dirty="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F61F04A8-1B0E-6ADE-1AEA-A2A2848AB5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4D5D8-74C3-4A38-835E-EC8AAD529D29}"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72451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100" noProof="0" dirty="0">
                <a:latin typeface="Calibri" panose="020F0502020204030204" pitchFamily="34" charset="0"/>
                <a:ea typeface="Calibri" panose="020F0502020204030204" pitchFamily="34" charset="0"/>
                <a:cs typeface="Calibri" panose="020F0502020204030204" pitchFamily="34" charset="0"/>
              </a:rPr>
              <a:t>INSPIRE is a European training initiative designed to support the sustainable and digital transformation of the performing arts. It provides professionals and educators with the tools to develop future-oriented skills in sustainability, digitalisation, entrepreneurship, leadership and resilience.</a:t>
            </a:r>
          </a:p>
          <a:p>
            <a:endParaRPr lang="en-GB" sz="1100" noProof="0" dirty="0">
              <a:latin typeface="Calibri" panose="020F0502020204030204" pitchFamily="34" charset="0"/>
              <a:ea typeface="Calibri" panose="020F0502020204030204" pitchFamily="34" charset="0"/>
              <a:cs typeface="Calibri" panose="020F0502020204030204" pitchFamily="34" charset="0"/>
            </a:endParaRPr>
          </a:p>
          <a:p>
            <a:r>
              <a:rPr lang="en-GB" sz="1100" noProof="0" dirty="0">
                <a:latin typeface="Calibri" panose="020F0502020204030204" pitchFamily="34" charset="0"/>
                <a:ea typeface="Calibri" panose="020F0502020204030204" pitchFamily="34" charset="0"/>
                <a:cs typeface="Calibri" panose="020F0502020204030204" pitchFamily="34" charset="0"/>
              </a:rPr>
              <a:t>The programme is aligned with European education frameworks and tailored to the real-world needs of the sector—empowering participants to lead meaningful change in their organisations and work practices.</a:t>
            </a:r>
          </a:p>
          <a:p>
            <a:endParaRPr lang="en-GB" sz="1100" noProof="0" dirty="0">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This course and the connected handbook are designed for educators working in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Higher Education (HE)</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Vocational Education and Training (VET)</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who are involved in preparing the next generation of professionals in the performing arts. It is particularly relevant for those training learners to take on roles such as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production managers</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directors</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artistic managers</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managers of cultural facilities</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stage technicians</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set or scenic designers</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among others.</a:t>
            </a:r>
            <a:endParaRPr lang="en-GB" sz="1100" noProof="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fld id="{D274D5D8-74C3-4A38-835E-EC8AAD529D29}" type="slidenum">
              <a:rPr lang="el-GR" smtClean="0"/>
              <a:t>4</a:t>
            </a:fld>
            <a:endParaRPr lang="el-GR"/>
          </a:p>
        </p:txBody>
      </p:sp>
    </p:spTree>
    <p:extLst>
      <p:ext uri="{BB962C8B-B14F-4D97-AF65-F5344CB8AC3E}">
        <p14:creationId xmlns:p14="http://schemas.microsoft.com/office/powerpoint/2010/main" val="1723071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6D09B-B8DA-3534-89E1-2CF44AFD50A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369437B-1F04-32A0-6921-A6B1CCACABB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B0B7817-23FF-AB1E-63B6-17FDADE792B5}"/>
              </a:ext>
            </a:extLst>
          </p:cNvPr>
          <p:cNvSpPr>
            <a:spLocks noGrp="1"/>
          </p:cNvSpPr>
          <p:nvPr>
            <p:ph type="body" idx="1"/>
          </p:nvPr>
        </p:nvSpPr>
        <p:spPr/>
        <p:txBody>
          <a:bodyPr/>
          <a:lstStyle/>
          <a:p>
            <a:r>
              <a:rPr lang="en-US" dirty="0"/>
              <a:t>To close the session, take a moment to reflect on your role as a trainer in enabling green and sustainable transformation. </a:t>
            </a:r>
          </a:p>
          <a:p>
            <a:endParaRPr lang="en-US" dirty="0"/>
          </a:p>
          <a:p>
            <a:pPr marL="171450" indent="-171450">
              <a:buFont typeface="Arial" panose="020B0604020202020204" pitchFamily="34" charset="0"/>
              <a:buChar char="•"/>
            </a:pPr>
            <a:r>
              <a:rPr lang="en-US" dirty="0"/>
              <a:t>How confident do you feel now in designing field-oriented sustainability activities with measurable outcomes? </a:t>
            </a:r>
          </a:p>
          <a:p>
            <a:pPr marL="171450" indent="-171450">
              <a:buFont typeface="Arial" panose="020B0604020202020204" pitchFamily="34" charset="0"/>
              <a:buChar char="•"/>
            </a:pPr>
            <a:r>
              <a:rPr lang="en-US" dirty="0"/>
              <a:t>In what ways might you integrate tools like the Theatre Green Book into your student-centered teaching? </a:t>
            </a:r>
          </a:p>
          <a:p>
            <a:pPr marL="171450" indent="-171450">
              <a:buFont typeface="Arial" panose="020B0604020202020204" pitchFamily="34" charset="0"/>
              <a:buChar char="•"/>
            </a:pPr>
            <a:r>
              <a:rPr lang="en-US" dirty="0"/>
              <a:t>Can you strike a balance between data, collaboration, and critical reflection in your methods—and how will you scaffold and assess this learning effectively? </a:t>
            </a:r>
          </a:p>
          <a:p>
            <a:endParaRPr lang="en-US" dirty="0"/>
          </a:p>
          <a:p>
            <a:r>
              <a:rPr lang="en-US" b="1" dirty="0"/>
              <a:t>Finally, what ideas are emerging for scaling sustainability practices across your curriculum or institution, and how will you act on them?</a:t>
            </a:r>
            <a:endParaRPr lang="de-AT" b="1" dirty="0"/>
          </a:p>
        </p:txBody>
      </p:sp>
      <p:sp>
        <p:nvSpPr>
          <p:cNvPr id="4" name="Foliennummernplatzhalter 3">
            <a:extLst>
              <a:ext uri="{FF2B5EF4-FFF2-40B4-BE49-F238E27FC236}">
                <a16:creationId xmlns:a16="http://schemas.microsoft.com/office/drawing/2014/main" id="{A9957802-98C1-965D-42D2-F30E94FBDFFB}"/>
              </a:ext>
            </a:extLst>
          </p:cNvPr>
          <p:cNvSpPr>
            <a:spLocks noGrp="1"/>
          </p:cNvSpPr>
          <p:nvPr>
            <p:ph type="sldNum" sz="quarter" idx="5"/>
          </p:nvPr>
        </p:nvSpPr>
        <p:spPr/>
        <p:txBody>
          <a:bodyPr/>
          <a:lstStyle/>
          <a:p>
            <a:fld id="{D274D5D8-74C3-4A38-835E-EC8AAD529D29}" type="slidenum">
              <a:rPr lang="el-GR" smtClean="0"/>
              <a:t>40</a:t>
            </a:fld>
            <a:endParaRPr lang="el-GR"/>
          </a:p>
        </p:txBody>
      </p:sp>
    </p:spTree>
    <p:extLst>
      <p:ext uri="{BB962C8B-B14F-4D97-AF65-F5344CB8AC3E}">
        <p14:creationId xmlns:p14="http://schemas.microsoft.com/office/powerpoint/2010/main" val="34337634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DFD79-6811-7969-E832-6157EA87BC4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EF7FF83-1C28-5C4B-0742-E7355CCD246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6243832-190A-9A3C-95BC-A2F2C37758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Calibri" panose="020F0502020204030204" pitchFamily="34" charset="0"/>
                <a:ea typeface="Calibri" panose="020F0502020204030204" pitchFamily="34" charset="0"/>
                <a:cs typeface="Calibri" panose="020F0502020204030204" pitchFamily="34" charset="0"/>
              </a:rPr>
              <a:t>Welcome to </a:t>
            </a:r>
            <a:r>
              <a:rPr lang="en-US" sz="1100" b="1">
                <a:latin typeface="Calibri" panose="020F0502020204030204" pitchFamily="34" charset="0"/>
                <a:ea typeface="Calibri" panose="020F0502020204030204" pitchFamily="34" charset="0"/>
                <a:cs typeface="Calibri" panose="020F0502020204030204" pitchFamily="34" charset="0"/>
              </a:rPr>
              <a:t>Lesson 3-</a:t>
            </a:r>
            <a:r>
              <a:rPr lang="en-GB" sz="1100" b="1">
                <a:effectLst/>
                <a:latin typeface="Calibri" panose="020F0502020204030204" pitchFamily="34" charset="0"/>
                <a:ea typeface="Arial" panose="020B0604020202020204" pitchFamily="34" charset="0"/>
              </a:rPr>
              <a:t>Harnessing Digital Tools in the Performing Arts, </a:t>
            </a:r>
            <a:r>
              <a:rPr lang="en-US" sz="1100"/>
              <a:t>part of Module 3 of the INSPIRE Training </a:t>
            </a:r>
            <a:r>
              <a:rPr lang="en-US" sz="1100" err="1"/>
              <a:t>Programme</a:t>
            </a:r>
            <a:r>
              <a:rPr lang="en-US" sz="1100"/>
              <a:t>: </a:t>
            </a:r>
            <a:r>
              <a:rPr lang="en-US" sz="1100" i="1" err="1"/>
              <a:t>Digitalising</a:t>
            </a:r>
            <a:r>
              <a:rPr lang="en-US" sz="1100" i="1"/>
              <a:t> the Performing Arts Sector</a:t>
            </a:r>
            <a:r>
              <a:rPr lang="en-US" sz="110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Calibri" panose="020F0502020204030204" pitchFamily="34" charset="0"/>
                <a:ea typeface="Calibri" panose="020F0502020204030204" pitchFamily="34" charset="0"/>
                <a:cs typeface="Calibri" panose="020F0502020204030204" pitchFamily="34" charset="0"/>
              </a:rPr>
              <a:t>This session supports you in navigating digital transformation in the performing arts. You’ll explore how to build safe, inclusive, and sustainable digital environments – not only with tools, but through habits, workflows, and communication.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D4A11DDC-730E-862C-B503-33206CDF5946}"/>
              </a:ext>
            </a:extLst>
          </p:cNvPr>
          <p:cNvSpPr>
            <a:spLocks noGrp="1"/>
          </p:cNvSpPr>
          <p:nvPr>
            <p:ph type="sldNum" sz="quarter" idx="5"/>
          </p:nvPr>
        </p:nvSpPr>
        <p:spPr/>
        <p:txBody>
          <a:bodyPr/>
          <a:lstStyle/>
          <a:p>
            <a:fld id="{D274D5D8-74C3-4A38-835E-EC8AAD529D29}" type="slidenum">
              <a:rPr lang="el-GR" smtClean="0"/>
              <a:t>41</a:t>
            </a:fld>
            <a:endParaRPr lang="el-GR"/>
          </a:p>
        </p:txBody>
      </p:sp>
    </p:spTree>
    <p:extLst>
      <p:ext uri="{BB962C8B-B14F-4D97-AF65-F5344CB8AC3E}">
        <p14:creationId xmlns:p14="http://schemas.microsoft.com/office/powerpoint/2010/main" val="17666638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The key pillars of lesson 3 are: </a:t>
            </a:r>
          </a:p>
          <a:p>
            <a:endParaRPr lang="en-US" sz="1100">
              <a:latin typeface="Calibri" panose="020F0502020204030204" pitchFamily="34" charset="0"/>
              <a:ea typeface="Calibri" panose="020F0502020204030204" pitchFamily="34" charset="0"/>
              <a:cs typeface="Calibri" panose="020F0502020204030204" pitchFamily="34" charset="0"/>
            </a:endParaRPr>
          </a:p>
          <a:p>
            <a:pPr marL="171450" lvl="0" indent="-171450" algn="just">
              <a:lnSpc>
                <a:spcPct val="150000"/>
              </a:lnSpc>
              <a:spcBef>
                <a:spcPts val="600"/>
              </a:spcBef>
              <a:spcAft>
                <a:spcPts val="600"/>
              </a:spcAft>
              <a:buClr>
                <a:srgbClr val="04A6C2"/>
              </a:buClr>
              <a:buFont typeface="Arial" panose="020B0604020202020204" pitchFamily="34" charset="0"/>
              <a:buChar char="•"/>
            </a:pPr>
            <a:r>
              <a:rPr lang="en-GB"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Building a Safe and Inclusive Digital Culture</a:t>
            </a:r>
            <a:endParaRPr lang="el-GR"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71450" lvl="0" indent="-171450" algn="just">
              <a:lnSpc>
                <a:spcPct val="150000"/>
              </a:lnSpc>
              <a:spcBef>
                <a:spcPts val="600"/>
              </a:spcBef>
              <a:spcAft>
                <a:spcPts val="600"/>
              </a:spcAft>
              <a:buClr>
                <a:srgbClr val="04A6C2"/>
              </a:buClr>
              <a:buFont typeface="Arial" panose="020B0604020202020204" pitchFamily="34" charset="0"/>
              <a:buChar char="•"/>
            </a:pPr>
            <a:r>
              <a:rPr lang="en-GB"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Planning for Digital Sustainability and Long-Term Practice</a:t>
            </a:r>
            <a:endParaRPr lang="el-GR"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71450" lvl="0" indent="-171450" algn="just">
              <a:lnSpc>
                <a:spcPct val="150000"/>
              </a:lnSpc>
              <a:spcBef>
                <a:spcPts val="600"/>
              </a:spcBef>
              <a:spcAft>
                <a:spcPts val="600"/>
              </a:spcAft>
              <a:buClr>
                <a:srgbClr val="04A6C2"/>
              </a:buClr>
              <a:buFont typeface="Arial" panose="020B0604020202020204" pitchFamily="34" charset="0"/>
              <a:buChar char="•"/>
            </a:pPr>
            <a:r>
              <a:rPr lang="en-GB"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Leading Digital Transformation in Practice</a:t>
            </a:r>
            <a:endParaRPr lang="el-GR"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l-G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42</a:t>
            </a:fld>
            <a:endParaRPr lang="el-GR"/>
          </a:p>
        </p:txBody>
      </p:sp>
    </p:spTree>
    <p:extLst>
      <p:ext uri="{BB962C8B-B14F-4D97-AF65-F5344CB8AC3E}">
        <p14:creationId xmlns:p14="http://schemas.microsoft.com/office/powerpoint/2010/main" val="40315358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100" err="1">
                <a:latin typeface="Calibri" panose="020F0502020204030204" pitchFamily="34" charset="0"/>
                <a:ea typeface="Calibri" panose="020F0502020204030204" pitchFamily="34" charset="0"/>
                <a:cs typeface="Calibri" panose="020F0502020204030204" pitchFamily="34" charset="0"/>
              </a:rPr>
              <a:t>Digitalisation</a:t>
            </a:r>
            <a:r>
              <a:rPr lang="en-US" sz="1100">
                <a:latin typeface="Calibri" panose="020F0502020204030204" pitchFamily="34" charset="0"/>
                <a:ea typeface="Calibri" panose="020F0502020204030204" pitchFamily="34" charset="0"/>
                <a:cs typeface="Calibri" panose="020F0502020204030204" pitchFamily="34" charset="0"/>
              </a:rPr>
              <a:t> is often misunderstood as a purely technical process. But in the performing arts, it shapes how people collaborate, communicate, and create. As trainers, you’re not simply teaching tools. You’re guiding professionals in embedding values like safety, accessibility, ethical use, and resilience into their digital work.</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43</a:t>
            </a:fld>
            <a:endParaRPr lang="el-GR"/>
          </a:p>
        </p:txBody>
      </p:sp>
    </p:spTree>
    <p:extLst>
      <p:ext uri="{BB962C8B-B14F-4D97-AF65-F5344CB8AC3E}">
        <p14:creationId xmlns:p14="http://schemas.microsoft.com/office/powerpoint/2010/main" val="30450780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This activity grounds us in the real world. Each scenario highlights common issues in performing arts settings. Risks we can prevent through better habits.</a:t>
            </a:r>
            <a:endParaRPr lang="el-GR" dirty="0"/>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44</a:t>
            </a:fld>
            <a:endParaRPr lang="el-GR"/>
          </a:p>
        </p:txBody>
      </p:sp>
    </p:spTree>
    <p:extLst>
      <p:ext uri="{BB962C8B-B14F-4D97-AF65-F5344CB8AC3E}">
        <p14:creationId xmlns:p14="http://schemas.microsoft.com/office/powerpoint/2010/main" val="33348289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C9AD3-9691-A322-23F8-B6B5F405FFC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E01B307-BEF2-23DD-158E-2CD0438D28E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62D7CD8-2F80-C25B-E6EE-61A5140F3A93}"/>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In performing arts settings, professionals often work across multiple platforms and share sensitive data.</a:t>
            </a:r>
          </a:p>
          <a:p>
            <a:r>
              <a:rPr lang="en-US" sz="1100">
                <a:latin typeface="Calibri" panose="020F0502020204030204" pitchFamily="34" charset="0"/>
                <a:ea typeface="Calibri" panose="020F0502020204030204" pitchFamily="34" charset="0"/>
                <a:cs typeface="Calibri" panose="020F0502020204030204" pitchFamily="34" charset="0"/>
              </a:rPr>
              <a:t>Digital safety is not the job of one expert and not only a technical issue. It’s a </a:t>
            </a:r>
            <a:r>
              <a:rPr lang="en-US" sz="1100" b="1">
                <a:latin typeface="Calibri" panose="020F0502020204030204" pitchFamily="34" charset="0"/>
                <a:ea typeface="Calibri" panose="020F0502020204030204" pitchFamily="34" charset="0"/>
                <a:cs typeface="Calibri" panose="020F0502020204030204" pitchFamily="34" charset="0"/>
              </a:rPr>
              <a:t>shared responsibility</a:t>
            </a:r>
            <a:r>
              <a:rPr lang="en-US" sz="1100">
                <a:latin typeface="Calibri" panose="020F0502020204030204" pitchFamily="34" charset="0"/>
                <a:ea typeface="Calibri" panose="020F0502020204030204" pitchFamily="34" charset="0"/>
                <a:cs typeface="Calibri" panose="020F0502020204030204" pitchFamily="34" charset="0"/>
              </a:rPr>
              <a:t> across roles and i</a:t>
            </a:r>
            <a:r>
              <a:rPr lang="en-US" sz="1100"/>
              <a:t>t’s about protecting people and workflows across the team</a:t>
            </a:r>
            <a:r>
              <a:rPr lang="en-US" sz="1100">
                <a:latin typeface="Calibri" panose="020F0502020204030204" pitchFamily="34" charset="0"/>
                <a:ea typeface="Calibri" panose="020F0502020204030204" pitchFamily="34" charset="0"/>
                <a:cs typeface="Calibri" panose="020F0502020204030204" pitchFamily="34" charset="0"/>
              </a:rPr>
              <a:t>. This includes strong passwords, secure file sharing, and protecting well-being in digital spaces.</a:t>
            </a:r>
          </a:p>
          <a:p>
            <a:r>
              <a:rPr lang="en-US" sz="1100">
                <a:latin typeface="Calibri" panose="020F0502020204030204" pitchFamily="34" charset="0"/>
                <a:ea typeface="Calibri" panose="020F0502020204030204" pitchFamily="34" charset="0"/>
                <a:cs typeface="Calibri" panose="020F0502020204030204" pitchFamily="34" charset="0"/>
              </a:rPr>
              <a:t>Whether professionals are managing contracts, rehearsals, or technical files, every role helps shape the </a:t>
            </a:r>
            <a:r>
              <a:rPr lang="en-US" sz="1100" err="1">
                <a:latin typeface="Calibri" panose="020F0502020204030204" pitchFamily="34" charset="0"/>
                <a:ea typeface="Calibri" panose="020F0502020204030204" pitchFamily="34" charset="0"/>
                <a:cs typeface="Calibri" panose="020F0502020204030204" pitchFamily="34" charset="0"/>
              </a:rPr>
              <a:t>organisation’s</a:t>
            </a:r>
            <a:r>
              <a:rPr lang="en-US" sz="1100">
                <a:latin typeface="Calibri" panose="020F0502020204030204" pitchFamily="34" charset="0"/>
                <a:ea typeface="Calibri" panose="020F0502020204030204" pitchFamily="34" charset="0"/>
                <a:cs typeface="Calibri" panose="020F0502020204030204" pitchFamily="34" charset="0"/>
              </a:rPr>
              <a:t> digital well-being.</a:t>
            </a:r>
          </a:p>
        </p:txBody>
      </p:sp>
      <p:sp>
        <p:nvSpPr>
          <p:cNvPr id="4" name="Θέση αριθμού διαφάνειας 3">
            <a:extLst>
              <a:ext uri="{FF2B5EF4-FFF2-40B4-BE49-F238E27FC236}">
                <a16:creationId xmlns:a16="http://schemas.microsoft.com/office/drawing/2014/main" id="{0B90FB69-5095-36A7-B127-093BFDA69DE9}"/>
              </a:ext>
            </a:extLst>
          </p:cNvPr>
          <p:cNvSpPr>
            <a:spLocks noGrp="1"/>
          </p:cNvSpPr>
          <p:nvPr>
            <p:ph type="sldNum" sz="quarter" idx="5"/>
          </p:nvPr>
        </p:nvSpPr>
        <p:spPr/>
        <p:txBody>
          <a:bodyPr/>
          <a:lstStyle/>
          <a:p>
            <a:fld id="{D274D5D8-74C3-4A38-835E-EC8AAD529D29}" type="slidenum">
              <a:rPr lang="el-GR" smtClean="0"/>
              <a:t>45</a:t>
            </a:fld>
            <a:endParaRPr lang="el-GR"/>
          </a:p>
        </p:txBody>
      </p:sp>
    </p:spTree>
    <p:extLst>
      <p:ext uri="{BB962C8B-B14F-4D97-AF65-F5344CB8AC3E}">
        <p14:creationId xmlns:p14="http://schemas.microsoft.com/office/powerpoint/2010/main" val="5237489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4B59C-EED7-6D7B-1A81-E1D17CFBB4A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70FC4FE-E476-7D3D-A8F2-87A35B3B6CD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4857A93-C720-D299-52BE-0B97345B98F0}"/>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After identifying common digital risks, it becomes essential to highlight practical focus areas where sustainable, inclusive habits can be reinforced. These areas are not merely policy-driven obligations, but enabling tools that support creativity, collaboration, and ethical digital engagement. When embedded into training practice, they help shape a healthier digital culture across diverse performing arts environments. Facilitators can incorporate these elements through examples, reflection prompts, and modelling of effective </a:t>
            </a:r>
            <a:r>
              <a:rPr lang="en-US" sz="1100" err="1">
                <a:latin typeface="Calibri" panose="020F0502020204030204" pitchFamily="34" charset="0"/>
                <a:ea typeface="Calibri" panose="020F0502020204030204" pitchFamily="34" charset="0"/>
                <a:cs typeface="Calibri" panose="020F0502020204030204" pitchFamily="34" charset="0"/>
              </a:rPr>
              <a:t>behaviours</a:t>
            </a:r>
            <a:r>
              <a:rPr lang="en-US" sz="1100">
                <a:latin typeface="Calibri" panose="020F0502020204030204" pitchFamily="34" charset="0"/>
                <a:ea typeface="Calibri" panose="020F0502020204030204" pitchFamily="34" charset="0"/>
                <a:cs typeface="Calibri" panose="020F0502020204030204" pitchFamily="34" charset="0"/>
              </a:rPr>
              <a:t>. Small, intentional shifts can contribute to safer, more respectful, and resilient digital workflows across professional contexts.</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4BF9801C-A1CA-A69B-F3B9-B2839F17F04B}"/>
              </a:ext>
            </a:extLst>
          </p:cNvPr>
          <p:cNvSpPr>
            <a:spLocks noGrp="1"/>
          </p:cNvSpPr>
          <p:nvPr>
            <p:ph type="sldNum" sz="quarter" idx="5"/>
          </p:nvPr>
        </p:nvSpPr>
        <p:spPr/>
        <p:txBody>
          <a:bodyPr/>
          <a:lstStyle/>
          <a:p>
            <a:fld id="{D274D5D8-74C3-4A38-835E-EC8AAD529D29}" type="slidenum">
              <a:rPr lang="el-GR" smtClean="0"/>
              <a:t>46</a:t>
            </a:fld>
            <a:endParaRPr lang="el-GR"/>
          </a:p>
        </p:txBody>
      </p:sp>
    </p:spTree>
    <p:extLst>
      <p:ext uri="{BB962C8B-B14F-4D97-AF65-F5344CB8AC3E}">
        <p14:creationId xmlns:p14="http://schemas.microsoft.com/office/powerpoint/2010/main" val="34302719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ECB00-A827-0FEA-D978-87B19EB1E65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0EDD0D8-4207-12C8-4278-374AF7A883E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97CB5FA-1D1D-CBA8-3467-B7E20AD7585C}"/>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Digital risks don’t just affect information. They impact physical and mental health too. As trainers, we help professionals </a:t>
            </a:r>
            <a:r>
              <a:rPr lang="en-US" sz="1100" err="1">
                <a:latin typeface="Calibri" panose="020F0502020204030204" pitchFamily="34" charset="0"/>
                <a:ea typeface="Calibri" panose="020F0502020204030204" pitchFamily="34" charset="0"/>
                <a:cs typeface="Calibri" panose="020F0502020204030204" pitchFamily="34" charset="0"/>
              </a:rPr>
              <a:t>recognise</a:t>
            </a:r>
            <a:r>
              <a:rPr lang="en-US" sz="1100">
                <a:latin typeface="Calibri" panose="020F0502020204030204" pitchFamily="34" charset="0"/>
                <a:ea typeface="Calibri" panose="020F0502020204030204" pitchFamily="34" charset="0"/>
                <a:cs typeface="Calibri" panose="020F0502020204030204" pitchFamily="34" charset="0"/>
              </a:rPr>
              <a:t> these risks and develop better digital habits. </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FF5E6C6-8190-9E1F-9005-C12D259E8F0F}"/>
              </a:ext>
            </a:extLst>
          </p:cNvPr>
          <p:cNvSpPr>
            <a:spLocks noGrp="1"/>
          </p:cNvSpPr>
          <p:nvPr>
            <p:ph type="sldNum" sz="quarter" idx="5"/>
          </p:nvPr>
        </p:nvSpPr>
        <p:spPr/>
        <p:txBody>
          <a:bodyPr/>
          <a:lstStyle/>
          <a:p>
            <a:fld id="{D274D5D8-74C3-4A38-835E-EC8AAD529D29}" type="slidenum">
              <a:rPr lang="el-GR" smtClean="0"/>
              <a:t>47</a:t>
            </a:fld>
            <a:endParaRPr lang="el-GR"/>
          </a:p>
        </p:txBody>
      </p:sp>
    </p:spTree>
    <p:extLst>
      <p:ext uri="{BB962C8B-B14F-4D97-AF65-F5344CB8AC3E}">
        <p14:creationId xmlns:p14="http://schemas.microsoft.com/office/powerpoint/2010/main" val="1455487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DD392-31ED-D5D8-664C-985992D7E98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CB55CE39-4B63-5373-4C24-F986B755237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3AC237A-C2F3-60F6-6AA3-43A32BCF318C}"/>
              </a:ext>
            </a:extLst>
          </p:cNvPr>
          <p:cNvSpPr>
            <a:spLocks noGrp="1"/>
          </p:cNvSpPr>
          <p:nvPr>
            <p:ph type="body" idx="1"/>
          </p:nvPr>
        </p:nvSpPr>
        <p:spPr/>
        <p:txBody>
          <a:bodyPr/>
          <a:lstStyle/>
          <a:p>
            <a:r>
              <a:rPr lang="en-US" sz="1100"/>
              <a:t>Professionals don’t just use tools. They engage with systems that shape well-being, autonomy, and collaboration. As trainers, consider how these rights are reflected in the tools, expectations, and norms you help embed</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B6C89743-512F-DF8B-C8E8-B41E6E2CFF5B}"/>
              </a:ext>
            </a:extLst>
          </p:cNvPr>
          <p:cNvSpPr>
            <a:spLocks noGrp="1"/>
          </p:cNvSpPr>
          <p:nvPr>
            <p:ph type="sldNum" sz="quarter" idx="5"/>
          </p:nvPr>
        </p:nvSpPr>
        <p:spPr/>
        <p:txBody>
          <a:bodyPr/>
          <a:lstStyle/>
          <a:p>
            <a:fld id="{D274D5D8-74C3-4A38-835E-EC8AAD529D29}" type="slidenum">
              <a:rPr lang="el-GR" smtClean="0"/>
              <a:t>48</a:t>
            </a:fld>
            <a:endParaRPr lang="el-GR"/>
          </a:p>
        </p:txBody>
      </p:sp>
    </p:spTree>
    <p:extLst>
      <p:ext uri="{BB962C8B-B14F-4D97-AF65-F5344CB8AC3E}">
        <p14:creationId xmlns:p14="http://schemas.microsoft.com/office/powerpoint/2010/main" val="9127403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40662-47E0-D9D5-D8C9-BE9E417542B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AD88E5E-1C02-8826-2F5D-C93E1778ED5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7201C47-77DD-D42D-EEC9-869D195D0E03}"/>
              </a:ext>
            </a:extLst>
          </p:cNvPr>
          <p:cNvSpPr>
            <a:spLocks noGrp="1"/>
          </p:cNvSpPr>
          <p:nvPr>
            <p:ph type="body" idx="1"/>
          </p:nvPr>
        </p:nvSpPr>
        <p:spPr/>
        <p:txBody>
          <a:bodyPr/>
          <a:lstStyle/>
          <a:p>
            <a:r>
              <a:rPr lang="en-US" sz="1100"/>
              <a:t>Clear, respectful communication supports inclusion by removing barriers and making everyone feel safe and seen. As trainers, you can model these practices in your own messaging, encourage reflection among learners, and support them in adapting formats for accessibility. Even small steps, like avoiding acronyms or respecting time boundaries, make a difference in digital trust and equity.</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356DE52C-CC57-9BCA-4B97-FB4AC542CBB1}"/>
              </a:ext>
            </a:extLst>
          </p:cNvPr>
          <p:cNvSpPr>
            <a:spLocks noGrp="1"/>
          </p:cNvSpPr>
          <p:nvPr>
            <p:ph type="sldNum" sz="quarter" idx="5"/>
          </p:nvPr>
        </p:nvSpPr>
        <p:spPr/>
        <p:txBody>
          <a:bodyPr/>
          <a:lstStyle/>
          <a:p>
            <a:fld id="{D274D5D8-74C3-4A38-835E-EC8AAD529D29}" type="slidenum">
              <a:rPr lang="el-GR" smtClean="0"/>
              <a:t>49</a:t>
            </a:fld>
            <a:endParaRPr lang="el-GR"/>
          </a:p>
        </p:txBody>
      </p:sp>
    </p:spTree>
    <p:extLst>
      <p:ext uri="{BB962C8B-B14F-4D97-AF65-F5344CB8AC3E}">
        <p14:creationId xmlns:p14="http://schemas.microsoft.com/office/powerpoint/2010/main" val="1863772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ADB10-6661-B902-9160-53DF0B48995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35B9E58-2D4B-3BCC-BE75-AB66E02C081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C8AA451-C21F-2C7C-C1CF-65F6AE6B8048}"/>
              </a:ext>
            </a:extLst>
          </p:cNvPr>
          <p:cNvSpPr>
            <a:spLocks noGrp="1"/>
          </p:cNvSpPr>
          <p:nvPr>
            <p:ph type="body" idx="1"/>
          </p:nvPr>
        </p:nvSpPr>
        <p:spPr/>
        <p:txBody>
          <a:bodyPr/>
          <a:lstStyle/>
          <a:p>
            <a:r>
              <a:rPr lang="en-GB" sz="1100" b="1"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Cultivate sustainability-minded, digitally competent, entrepreneurial, and resilient professionals: </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INSPIRE project supports the development of key competences needed in the performing arts sector today. These include environmental awareness, digital literacy, business acumen, and adaptability—skills that reflect the sector’s evolving demands.</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1"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Flexible, modular training rooted in real-world needs: </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programme is structured around a modular curriculum that allows learners to focus on specific areas relevant to their roles. It combines theoretical knowledge with practical application, ensuring relevance to current industry challenges.</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1"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Empowers participants to lead meaningful change: </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By aligning with European competence frameworks and focusing on applied learning, INSPIRE equips professionals and educators to implement sustainable practices, embrace digital tools, and foster innovation in their work environments.</a:t>
            </a:r>
          </a:p>
        </p:txBody>
      </p:sp>
      <p:sp>
        <p:nvSpPr>
          <p:cNvPr id="4" name="Foliennummernplatzhalter 3">
            <a:extLst>
              <a:ext uri="{FF2B5EF4-FFF2-40B4-BE49-F238E27FC236}">
                <a16:creationId xmlns:a16="http://schemas.microsoft.com/office/drawing/2014/main" id="{52FB3102-9F90-0D30-3333-9A1052F7A1DB}"/>
              </a:ext>
            </a:extLst>
          </p:cNvPr>
          <p:cNvSpPr>
            <a:spLocks noGrp="1"/>
          </p:cNvSpPr>
          <p:nvPr>
            <p:ph type="sldNum" sz="quarter" idx="5"/>
          </p:nvPr>
        </p:nvSpPr>
        <p:spPr/>
        <p:txBody>
          <a:bodyPr/>
          <a:lstStyle/>
          <a:p>
            <a:fld id="{D274D5D8-74C3-4A38-835E-EC8AAD529D29}" type="slidenum">
              <a:rPr lang="el-GR" smtClean="0"/>
              <a:t>5</a:t>
            </a:fld>
            <a:endParaRPr lang="el-GR"/>
          </a:p>
        </p:txBody>
      </p:sp>
    </p:spTree>
    <p:extLst>
      <p:ext uri="{BB962C8B-B14F-4D97-AF65-F5344CB8AC3E}">
        <p14:creationId xmlns:p14="http://schemas.microsoft.com/office/powerpoint/2010/main" val="1696477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4B7E2-377B-828C-5F1F-59DA32158CC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28EDCA1-7CE7-4CDD-C1FA-9D56AF9BC6F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68CFA72-A4F4-4F49-4FDD-03A1AD1DC6B2}"/>
              </a:ext>
            </a:extLst>
          </p:cNvPr>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This activity shows how common missteps can be flipped into respectful digital habits that support clarity and inclusion.</a:t>
            </a:r>
            <a:endParaRPr lang="el-GR" dirty="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E42EA747-628D-2B99-C7B2-280A2185ADC4}"/>
              </a:ext>
            </a:extLst>
          </p:cNvPr>
          <p:cNvSpPr>
            <a:spLocks noGrp="1"/>
          </p:cNvSpPr>
          <p:nvPr>
            <p:ph type="sldNum" sz="quarter" idx="5"/>
          </p:nvPr>
        </p:nvSpPr>
        <p:spPr/>
        <p:txBody>
          <a:bodyPr/>
          <a:lstStyle/>
          <a:p>
            <a:fld id="{D274D5D8-74C3-4A38-835E-EC8AAD529D29}" type="slidenum">
              <a:rPr lang="el-GR" smtClean="0"/>
              <a:t>50</a:t>
            </a:fld>
            <a:endParaRPr lang="el-GR"/>
          </a:p>
        </p:txBody>
      </p:sp>
    </p:spTree>
    <p:extLst>
      <p:ext uri="{BB962C8B-B14F-4D97-AF65-F5344CB8AC3E}">
        <p14:creationId xmlns:p14="http://schemas.microsoft.com/office/powerpoint/2010/main" val="16582399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0C1BB-D5EB-A31A-561F-5862378923A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3EF2CE2-6BC8-36CC-5B96-0F4B299A8FE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5E9001F6-D4BB-CB66-3012-A55481DD39EC}"/>
              </a:ext>
            </a:extLst>
          </p:cNvPr>
          <p:cNvSpPr>
            <a:spLocks noGrp="1"/>
          </p:cNvSpPr>
          <p:nvPr>
            <p:ph type="body" idx="1"/>
          </p:nvPr>
        </p:nvSpPr>
        <p:spPr/>
        <p:txBody>
          <a:bodyPr/>
          <a:lstStyle/>
          <a:p>
            <a:r>
              <a:rPr lang="en-US" sz="1100" dirty="0">
                <a:latin typeface="Calibri" panose="020F0502020204030204" pitchFamily="34" charset="0"/>
                <a:ea typeface="Calibri" panose="020F0502020204030204" pitchFamily="34" charset="0"/>
                <a:cs typeface="Calibri" panose="020F0502020204030204" pitchFamily="34" charset="0"/>
              </a:rPr>
              <a:t>Digital sustainability refers to the efficient, ethical, and enduring use of digital tools and practices in professional settings. In the performing arts, where work often spans multiple teams, time zones, and projects, sustainable digital habits help reduce stress, improve collaboration, and protect creative processes.</a:t>
            </a:r>
          </a:p>
          <a:p>
            <a:r>
              <a:rPr lang="en-US" sz="1100" dirty="0">
                <a:latin typeface="Calibri" panose="020F0502020204030204" pitchFamily="34" charset="0"/>
                <a:ea typeface="Calibri" panose="020F0502020204030204" pitchFamily="34" charset="0"/>
                <a:cs typeface="Calibri" panose="020F0502020204030204" pitchFamily="34" charset="0"/>
              </a:rPr>
              <a:t>This concept goes beyond using the latest software — it focuses on making thoughtful decisions about how information is created, shared, stored, and reused.</a:t>
            </a:r>
          </a:p>
        </p:txBody>
      </p:sp>
      <p:sp>
        <p:nvSpPr>
          <p:cNvPr id="4" name="Θέση αριθμού διαφάνειας 3">
            <a:extLst>
              <a:ext uri="{FF2B5EF4-FFF2-40B4-BE49-F238E27FC236}">
                <a16:creationId xmlns:a16="http://schemas.microsoft.com/office/drawing/2014/main" id="{C37D336D-ADFC-2570-F091-EB42021547EE}"/>
              </a:ext>
            </a:extLst>
          </p:cNvPr>
          <p:cNvSpPr>
            <a:spLocks noGrp="1"/>
          </p:cNvSpPr>
          <p:nvPr>
            <p:ph type="sldNum" sz="quarter" idx="5"/>
          </p:nvPr>
        </p:nvSpPr>
        <p:spPr/>
        <p:txBody>
          <a:bodyPr/>
          <a:lstStyle/>
          <a:p>
            <a:fld id="{D274D5D8-74C3-4A38-835E-EC8AAD529D29}" type="slidenum">
              <a:rPr lang="el-GR" smtClean="0"/>
              <a:t>51</a:t>
            </a:fld>
            <a:endParaRPr lang="el-GR"/>
          </a:p>
        </p:txBody>
      </p:sp>
    </p:spTree>
    <p:extLst>
      <p:ext uri="{BB962C8B-B14F-4D97-AF65-F5344CB8AC3E}">
        <p14:creationId xmlns:p14="http://schemas.microsoft.com/office/powerpoint/2010/main" val="31802707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1C3F7-8380-5761-CB44-0982FD325E5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F53123F-7B6A-B7C6-4A82-31CFBFA7577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10FEC1F-29A5-3FE6-9019-34089A23FE59}"/>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Information mapping supports clearer coordination and reduces the risk of </a:t>
            </a:r>
            <a:r>
              <a:rPr lang="en-US" sz="1100" err="1">
                <a:latin typeface="Calibri" panose="020F0502020204030204" pitchFamily="34" charset="0"/>
                <a:ea typeface="Calibri" panose="020F0502020204030204" pitchFamily="34" charset="0"/>
                <a:cs typeface="Calibri" panose="020F0502020204030204" pitchFamily="34" charset="0"/>
              </a:rPr>
              <a:t>disorganisation</a:t>
            </a:r>
            <a:r>
              <a:rPr lang="en-US" sz="1100">
                <a:latin typeface="Calibri" panose="020F0502020204030204" pitchFamily="34" charset="0"/>
                <a:ea typeface="Calibri" panose="020F0502020204030204" pitchFamily="34" charset="0"/>
                <a:cs typeface="Calibri" panose="020F0502020204030204" pitchFamily="34" charset="0"/>
              </a:rPr>
              <a:t>. It helps teams define what information is needed, by whom, and at what stage. This clarity benefits workflows such as scheduling, budgeting, and production planning.</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26199053-3FAC-42D8-A4DA-F26A746838CE}"/>
              </a:ext>
            </a:extLst>
          </p:cNvPr>
          <p:cNvSpPr>
            <a:spLocks noGrp="1"/>
          </p:cNvSpPr>
          <p:nvPr>
            <p:ph type="sldNum" sz="quarter" idx="5"/>
          </p:nvPr>
        </p:nvSpPr>
        <p:spPr/>
        <p:txBody>
          <a:bodyPr/>
          <a:lstStyle/>
          <a:p>
            <a:fld id="{D274D5D8-74C3-4A38-835E-EC8AAD529D29}" type="slidenum">
              <a:rPr lang="el-GR" smtClean="0"/>
              <a:t>52</a:t>
            </a:fld>
            <a:endParaRPr lang="el-GR"/>
          </a:p>
        </p:txBody>
      </p:sp>
    </p:spTree>
    <p:extLst>
      <p:ext uri="{BB962C8B-B14F-4D97-AF65-F5344CB8AC3E}">
        <p14:creationId xmlns:p14="http://schemas.microsoft.com/office/powerpoint/2010/main" val="5934170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D274D5D8-74C3-4A38-835E-EC8AAD529D29}" type="slidenum">
              <a:rPr lang="el-GR" smtClean="0"/>
              <a:t>53</a:t>
            </a:fld>
            <a:endParaRPr lang="el-GR"/>
          </a:p>
        </p:txBody>
      </p:sp>
    </p:spTree>
    <p:extLst>
      <p:ext uri="{BB962C8B-B14F-4D97-AF65-F5344CB8AC3E}">
        <p14:creationId xmlns:p14="http://schemas.microsoft.com/office/powerpoint/2010/main" val="26339287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DEC37-18ED-88DD-6951-6C55E875404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0C5A094-CD77-A2CA-2558-3425CA22D6E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90EE5DA-2742-4636-F189-20BDB3A87837}"/>
              </a:ext>
            </a:extLst>
          </p:cNvPr>
          <p:cNvSpPr>
            <a:spLocks noGrp="1"/>
          </p:cNvSpPr>
          <p:nvPr>
            <p:ph type="body" idx="1"/>
          </p:nvPr>
        </p:nvSpPr>
        <p:spPr/>
        <p:txBody>
          <a:bodyPr/>
          <a:lstStyle/>
          <a:p>
            <a:r>
              <a:rPr lang="en-US" sz="1100"/>
              <a:t>Archiving is a forward-looking practice that helps preserve useful materials for future use. Clear file naming, structured folders, and metadata tagging make it easier for teams to find and reuse content, especially in freelance or rotating teams.</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E1E6F49E-4960-EDCA-EB3C-9C75C274B123}"/>
              </a:ext>
            </a:extLst>
          </p:cNvPr>
          <p:cNvSpPr>
            <a:spLocks noGrp="1"/>
          </p:cNvSpPr>
          <p:nvPr>
            <p:ph type="sldNum" sz="quarter" idx="5"/>
          </p:nvPr>
        </p:nvSpPr>
        <p:spPr/>
        <p:txBody>
          <a:bodyPr/>
          <a:lstStyle/>
          <a:p>
            <a:fld id="{D274D5D8-74C3-4A38-835E-EC8AAD529D29}" type="slidenum">
              <a:rPr lang="el-GR" smtClean="0"/>
              <a:t>54</a:t>
            </a:fld>
            <a:endParaRPr lang="el-GR"/>
          </a:p>
        </p:txBody>
      </p:sp>
    </p:spTree>
    <p:extLst>
      <p:ext uri="{BB962C8B-B14F-4D97-AF65-F5344CB8AC3E}">
        <p14:creationId xmlns:p14="http://schemas.microsoft.com/office/powerpoint/2010/main" val="34267447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55</a:t>
            </a:fld>
            <a:endParaRPr lang="el-GR"/>
          </a:p>
        </p:txBody>
      </p:sp>
    </p:spTree>
    <p:extLst>
      <p:ext uri="{BB962C8B-B14F-4D97-AF65-F5344CB8AC3E}">
        <p14:creationId xmlns:p14="http://schemas.microsoft.com/office/powerpoint/2010/main" val="4176468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12A9C-8D65-CBC0-735A-E640BC0C01C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3FEA085-342A-5CF7-BC43-59C25730229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A080B0B-6914-B4C2-3CF9-CC8692EC676E}"/>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High-quality information makes digital work more efficient, resilient, and collaborative. In the performing arts, this applies to everything from tech specs to rehearsal notes.</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DE7E74DE-1578-E910-1E43-6035B2ACA1A2}"/>
              </a:ext>
            </a:extLst>
          </p:cNvPr>
          <p:cNvSpPr>
            <a:spLocks noGrp="1"/>
          </p:cNvSpPr>
          <p:nvPr>
            <p:ph type="sldNum" sz="quarter" idx="5"/>
          </p:nvPr>
        </p:nvSpPr>
        <p:spPr/>
        <p:txBody>
          <a:bodyPr/>
          <a:lstStyle/>
          <a:p>
            <a:fld id="{D274D5D8-74C3-4A38-835E-EC8AAD529D29}" type="slidenum">
              <a:rPr lang="el-GR" smtClean="0"/>
              <a:t>56</a:t>
            </a:fld>
            <a:endParaRPr lang="el-GR"/>
          </a:p>
        </p:txBody>
      </p:sp>
    </p:spTree>
    <p:extLst>
      <p:ext uri="{BB962C8B-B14F-4D97-AF65-F5344CB8AC3E}">
        <p14:creationId xmlns:p14="http://schemas.microsoft.com/office/powerpoint/2010/main" val="20225526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57</a:t>
            </a:fld>
            <a:endParaRPr lang="el-GR"/>
          </a:p>
        </p:txBody>
      </p:sp>
    </p:spTree>
    <p:extLst>
      <p:ext uri="{BB962C8B-B14F-4D97-AF65-F5344CB8AC3E}">
        <p14:creationId xmlns:p14="http://schemas.microsoft.com/office/powerpoint/2010/main" val="38027775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4C2A1-B50B-BC32-FAA7-E7B50A7C256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8D52F59-C5F7-0F2F-398F-CA19C1E32BB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F2BBCA5-F331-0685-1E99-21D485C98259}"/>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Ongoing learning can be embedded into everyday work. Peer-to-peer support, practical demonstrations, and informal sharing moments help build skills without requiring formal sessions. These approaches also reduce digital anxiety and foster a collaborative culture.</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6E20E139-6100-3320-865E-DCD9A1C722BB}"/>
              </a:ext>
            </a:extLst>
          </p:cNvPr>
          <p:cNvSpPr>
            <a:spLocks noGrp="1"/>
          </p:cNvSpPr>
          <p:nvPr>
            <p:ph type="sldNum" sz="quarter" idx="5"/>
          </p:nvPr>
        </p:nvSpPr>
        <p:spPr/>
        <p:txBody>
          <a:bodyPr/>
          <a:lstStyle/>
          <a:p>
            <a:fld id="{D274D5D8-74C3-4A38-835E-EC8AAD529D29}" type="slidenum">
              <a:rPr lang="el-GR" smtClean="0"/>
              <a:t>58</a:t>
            </a:fld>
            <a:endParaRPr lang="el-GR"/>
          </a:p>
        </p:txBody>
      </p:sp>
    </p:spTree>
    <p:extLst>
      <p:ext uri="{BB962C8B-B14F-4D97-AF65-F5344CB8AC3E}">
        <p14:creationId xmlns:p14="http://schemas.microsoft.com/office/powerpoint/2010/main" val="12572217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3250C-8CCB-6790-5FD7-098249607FF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8900DFC-7E85-A8A8-2A5C-D327CDF7739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FFB0938-80AD-832C-E0C8-6BBD46A8B92A}"/>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Digital transformation in the performing arts is not a tech race. It’s about ensuring digital systems support people’s actual work. This includes how rehearsals are scheduled, files are shared, or performances are promoted. Professionals need clarity, not complexity. Trainers help build that clarity by guiding teams to link digital tools to the values and conditions of creative work.</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425A8240-1968-A376-8990-C3EE41926547}"/>
              </a:ext>
            </a:extLst>
          </p:cNvPr>
          <p:cNvSpPr>
            <a:spLocks noGrp="1"/>
          </p:cNvSpPr>
          <p:nvPr>
            <p:ph type="sldNum" sz="quarter" idx="5"/>
          </p:nvPr>
        </p:nvSpPr>
        <p:spPr/>
        <p:txBody>
          <a:bodyPr/>
          <a:lstStyle/>
          <a:p>
            <a:fld id="{D274D5D8-74C3-4A38-835E-EC8AAD529D29}" type="slidenum">
              <a:rPr lang="el-GR" smtClean="0"/>
              <a:t>59</a:t>
            </a:fld>
            <a:endParaRPr lang="el-GR"/>
          </a:p>
        </p:txBody>
      </p:sp>
    </p:spTree>
    <p:extLst>
      <p:ext uri="{BB962C8B-B14F-4D97-AF65-F5344CB8AC3E}">
        <p14:creationId xmlns:p14="http://schemas.microsoft.com/office/powerpoint/2010/main" val="2277703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C7067-81F8-5E2A-1C8F-5AB856C8780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34CF8DA-2C4B-C124-92A0-9243CD4DFBD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0B2E511-AA2E-0D16-1EC3-57B00228603B}"/>
              </a:ext>
            </a:extLst>
          </p:cNvPr>
          <p:cNvSpPr>
            <a:spLocks noGrp="1"/>
          </p:cNvSpPr>
          <p:nvPr>
            <p:ph type="body" idx="1"/>
          </p:nvPr>
        </p:nvSpPr>
        <p:spPr/>
        <p:txBody>
          <a:bodyPr/>
          <a:lstStyle/>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To ensure the INSPIRE training programme is relevant, high-quality, and transferable across Europe, it is aligned with several key European frameworks:</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European Qualifications Framework (EQF – Level 5): This framework helps standardize qualifications across EU member states, making it easier to compare and recognize learning outcomes and competencies.</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European Credit Transfer and Accumulation System (ECTS) &amp; Micro-Credentials: These systems support learner mobility and lifelong learning by validating short-term and non-traditional learning experiences. INSPIRE modules are designed to be credit-bearing and stackable.</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EQAVET (European Quality Assurance in Vocational Education and Training): EQAVET ensures that vocational training is delivered and assessed consistently and effectively, maintaining high standards across institutions.</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addition to these structural frameworks, INSPIRE integrates three EU competence frameworks to guide curriculum design and learning outcomes.</a:t>
            </a:r>
          </a:p>
          <a:p>
            <a:endParaRPr lang="en-GB" sz="1100" b="0" noProof="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a:extLst>
              <a:ext uri="{FF2B5EF4-FFF2-40B4-BE49-F238E27FC236}">
                <a16:creationId xmlns:a16="http://schemas.microsoft.com/office/drawing/2014/main" id="{044343F1-05A2-631B-2289-3C357586650B}"/>
              </a:ext>
            </a:extLst>
          </p:cNvPr>
          <p:cNvSpPr>
            <a:spLocks noGrp="1"/>
          </p:cNvSpPr>
          <p:nvPr>
            <p:ph type="sldNum" sz="quarter" idx="5"/>
          </p:nvPr>
        </p:nvSpPr>
        <p:spPr/>
        <p:txBody>
          <a:bodyPr/>
          <a:lstStyle/>
          <a:p>
            <a:fld id="{D274D5D8-74C3-4A38-835E-EC8AAD529D29}" type="slidenum">
              <a:rPr lang="el-GR" smtClean="0"/>
              <a:t>6</a:t>
            </a:fld>
            <a:endParaRPr lang="el-GR"/>
          </a:p>
        </p:txBody>
      </p:sp>
    </p:spTree>
    <p:extLst>
      <p:ext uri="{BB962C8B-B14F-4D97-AF65-F5344CB8AC3E}">
        <p14:creationId xmlns:p14="http://schemas.microsoft.com/office/powerpoint/2010/main" val="3695294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AA2DF-1B35-DBD1-7658-390076BA4AD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31A7FE9-2EA9-BD68-0B22-ED80F4BF55A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8C67210-3EDD-C9E0-8FDA-00F4378074D5}"/>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Change happens step by step. This roadmap helps trainers break down digital transformation into manageable actions. It encourages collaboration and supports long-term success by focusing on iteration and feedback.</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050BE27F-B48C-61C3-AB48-957231B33FEF}"/>
              </a:ext>
            </a:extLst>
          </p:cNvPr>
          <p:cNvSpPr>
            <a:spLocks noGrp="1"/>
          </p:cNvSpPr>
          <p:nvPr>
            <p:ph type="sldNum" sz="quarter" idx="5"/>
          </p:nvPr>
        </p:nvSpPr>
        <p:spPr/>
        <p:txBody>
          <a:bodyPr/>
          <a:lstStyle/>
          <a:p>
            <a:fld id="{D274D5D8-74C3-4A38-835E-EC8AAD529D29}" type="slidenum">
              <a:rPr lang="el-GR" smtClean="0"/>
              <a:t>60</a:t>
            </a:fld>
            <a:endParaRPr lang="el-GR"/>
          </a:p>
        </p:txBody>
      </p:sp>
    </p:spTree>
    <p:extLst>
      <p:ext uri="{BB962C8B-B14F-4D97-AF65-F5344CB8AC3E}">
        <p14:creationId xmlns:p14="http://schemas.microsoft.com/office/powerpoint/2010/main" val="16606686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D1CE5-8AE1-EB42-746B-F8BAC175BF1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1DA9618-2AF7-4190-6D25-01CFB73F48C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FFF66AE-FDF9-6785-DCCE-A2166D637643}"/>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Resistance to digital change is common, especially in fast-paced, under-resourced environments. Trainers can foster dialogue, offer reassurance, and co-create solutions with learners, focusing on small, achievable steps that build confidence.</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1F7658BD-692B-F69B-AE23-899A98EC2F23}"/>
              </a:ext>
            </a:extLst>
          </p:cNvPr>
          <p:cNvSpPr>
            <a:spLocks noGrp="1"/>
          </p:cNvSpPr>
          <p:nvPr>
            <p:ph type="sldNum" sz="quarter" idx="5"/>
          </p:nvPr>
        </p:nvSpPr>
        <p:spPr/>
        <p:txBody>
          <a:bodyPr/>
          <a:lstStyle/>
          <a:p>
            <a:fld id="{D274D5D8-74C3-4A38-835E-EC8AAD529D29}" type="slidenum">
              <a:rPr lang="el-GR" smtClean="0"/>
              <a:t>61</a:t>
            </a:fld>
            <a:endParaRPr lang="el-GR"/>
          </a:p>
        </p:txBody>
      </p:sp>
    </p:spTree>
    <p:extLst>
      <p:ext uri="{BB962C8B-B14F-4D97-AF65-F5344CB8AC3E}">
        <p14:creationId xmlns:p14="http://schemas.microsoft.com/office/powerpoint/2010/main" val="4492668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E6A94-D3E9-F397-2E5A-85845D38E722}"/>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B362E8D-F79D-4D23-4453-ECBFF7150C6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408434E-87FA-05FA-EDE2-62FDCF7F0830}"/>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Tool choice should be driven by tasks, not trends. Help learners reflect on their actual routines and choose platforms that reduce stress and support focus. Simple questions like “Does this tool solve a problem for you?” or “Can everyone use it confidently?” are key.</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3E12AACB-A889-AED8-E634-EA2F6FFFB744}"/>
              </a:ext>
            </a:extLst>
          </p:cNvPr>
          <p:cNvSpPr>
            <a:spLocks noGrp="1"/>
          </p:cNvSpPr>
          <p:nvPr>
            <p:ph type="sldNum" sz="quarter" idx="5"/>
          </p:nvPr>
        </p:nvSpPr>
        <p:spPr/>
        <p:txBody>
          <a:bodyPr/>
          <a:lstStyle/>
          <a:p>
            <a:fld id="{D274D5D8-74C3-4A38-835E-EC8AAD529D29}" type="slidenum">
              <a:rPr lang="el-GR" smtClean="0"/>
              <a:t>62</a:t>
            </a:fld>
            <a:endParaRPr lang="el-GR"/>
          </a:p>
        </p:txBody>
      </p:sp>
    </p:spTree>
    <p:extLst>
      <p:ext uri="{BB962C8B-B14F-4D97-AF65-F5344CB8AC3E}">
        <p14:creationId xmlns:p14="http://schemas.microsoft.com/office/powerpoint/2010/main" val="25856565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468AC-2082-C512-6942-A34054F2B45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77B9F3BE-C3D5-E9ED-6862-57D93A56F6E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328E405-0FEB-D9A2-E539-93CF045B3E33}"/>
              </a:ext>
            </a:extLst>
          </p:cNvPr>
          <p:cNvSpPr>
            <a:spLocks noGrp="1"/>
          </p:cNvSpPr>
          <p:nvPr>
            <p:ph type="body" idx="1"/>
          </p:nvPr>
        </p:nvSpPr>
        <p:spPr/>
        <p:txBody>
          <a:bodyPr/>
          <a:lstStyle/>
          <a:p>
            <a:r>
              <a:rPr lang="en-US" sz="1100"/>
              <a:t>While tools like Artificial Intelligence (AI), Virtual Reality (VR), Augmented Reality (AR) and Extended Reality (XR) can expand creative possibilities, they also raise questions about access, authorship, and equity. Trainers can help professionals explore these tools as part of an inclusive, thoughtful learning process, not just as novelty</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1A791853-3634-1A1F-8ED8-1A509585EA07}"/>
              </a:ext>
            </a:extLst>
          </p:cNvPr>
          <p:cNvSpPr>
            <a:spLocks noGrp="1"/>
          </p:cNvSpPr>
          <p:nvPr>
            <p:ph type="sldNum" sz="quarter" idx="5"/>
          </p:nvPr>
        </p:nvSpPr>
        <p:spPr/>
        <p:txBody>
          <a:bodyPr/>
          <a:lstStyle/>
          <a:p>
            <a:fld id="{D274D5D8-74C3-4A38-835E-EC8AAD529D29}" type="slidenum">
              <a:rPr lang="el-GR" smtClean="0"/>
              <a:t>63</a:t>
            </a:fld>
            <a:endParaRPr lang="el-GR"/>
          </a:p>
        </p:txBody>
      </p:sp>
    </p:spTree>
    <p:extLst>
      <p:ext uri="{BB962C8B-B14F-4D97-AF65-F5344CB8AC3E}">
        <p14:creationId xmlns:p14="http://schemas.microsoft.com/office/powerpoint/2010/main" val="33552080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9C70D-0CB8-5767-CE5E-C37C43E4D8B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763C024-3F42-8111-96D9-DAF3534F8A9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973CEA3-1931-E895-6F0C-E3BE4838D22D}"/>
              </a:ext>
            </a:extLst>
          </p:cNvPr>
          <p:cNvSpPr>
            <a:spLocks noGrp="1"/>
          </p:cNvSpPr>
          <p:nvPr>
            <p:ph type="body" idx="1"/>
          </p:nvPr>
        </p:nvSpPr>
        <p:spPr/>
        <p:txBody>
          <a:bodyPr/>
          <a:lstStyle/>
          <a:p>
            <a:r>
              <a:rPr lang="en-US"/>
              <a:t>This activity turns reflection into action. One small tool, one habit shift, chosen by each learner.</a:t>
            </a:r>
            <a:endParaRPr lang="el-GR"/>
          </a:p>
        </p:txBody>
      </p:sp>
      <p:sp>
        <p:nvSpPr>
          <p:cNvPr id="4" name="Θέση αριθμού διαφάνειας 3">
            <a:extLst>
              <a:ext uri="{FF2B5EF4-FFF2-40B4-BE49-F238E27FC236}">
                <a16:creationId xmlns:a16="http://schemas.microsoft.com/office/drawing/2014/main" id="{0D777FF3-B61A-3D8A-A507-7391F3DFDC02}"/>
              </a:ext>
            </a:extLst>
          </p:cNvPr>
          <p:cNvSpPr>
            <a:spLocks noGrp="1"/>
          </p:cNvSpPr>
          <p:nvPr>
            <p:ph type="sldNum" sz="quarter" idx="5"/>
          </p:nvPr>
        </p:nvSpPr>
        <p:spPr/>
        <p:txBody>
          <a:bodyPr/>
          <a:lstStyle/>
          <a:p>
            <a:fld id="{D274D5D8-74C3-4A38-835E-EC8AAD529D29}" type="slidenum">
              <a:rPr lang="el-GR" smtClean="0"/>
              <a:t>64</a:t>
            </a:fld>
            <a:endParaRPr lang="el-GR"/>
          </a:p>
        </p:txBody>
      </p:sp>
    </p:spTree>
    <p:extLst>
      <p:ext uri="{BB962C8B-B14F-4D97-AF65-F5344CB8AC3E}">
        <p14:creationId xmlns:p14="http://schemas.microsoft.com/office/powerpoint/2010/main" val="38075168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100" b="0">
                <a:latin typeface="Calibri" panose="020F0502020204030204" pitchFamily="34" charset="0"/>
                <a:ea typeface="Calibri" panose="020F0502020204030204" pitchFamily="34" charset="0"/>
                <a:cs typeface="Calibri" panose="020F0502020204030204" pitchFamily="34" charset="0"/>
              </a:rPr>
              <a:t>Welcome to Lesson 4-Entrepreneurial Mindsets and Opportunity in the Performing Arts, part of Module 4 of the INSPIRE Training </a:t>
            </a:r>
            <a:r>
              <a:rPr lang="en-US" sz="1100" b="0" err="1">
                <a:latin typeface="Calibri" panose="020F0502020204030204" pitchFamily="34" charset="0"/>
                <a:ea typeface="Calibri" panose="020F0502020204030204" pitchFamily="34" charset="0"/>
                <a:cs typeface="Calibri" panose="020F0502020204030204" pitchFamily="34" charset="0"/>
              </a:rPr>
              <a:t>Programme</a:t>
            </a:r>
            <a:r>
              <a:rPr lang="en-US" sz="1100" b="0">
                <a:latin typeface="Calibri" panose="020F0502020204030204" pitchFamily="34" charset="0"/>
                <a:ea typeface="Calibri" panose="020F0502020204030204" pitchFamily="34" charset="0"/>
                <a:cs typeface="Calibri" panose="020F0502020204030204" pitchFamily="34" charset="0"/>
              </a:rPr>
              <a:t>: Essential Entrepreneurial Skills for the Performing Arts Sector.</a:t>
            </a:r>
            <a:br>
              <a:rPr lang="en-US" sz="1100" b="0">
                <a:latin typeface="Calibri" panose="020F0502020204030204" pitchFamily="34" charset="0"/>
                <a:ea typeface="Calibri" panose="020F0502020204030204" pitchFamily="34" charset="0"/>
                <a:cs typeface="Calibri" panose="020F0502020204030204" pitchFamily="34" charset="0"/>
              </a:rPr>
            </a:br>
            <a:r>
              <a:rPr lang="en-US" sz="1100"/>
              <a:t>In this lesson, you’ll explore key models such </a:t>
            </a:r>
            <a:r>
              <a:rPr lang="en-US" sz="1100" b="0"/>
              <a:t>as entrepreneurship, intrapreneurship, and </a:t>
            </a:r>
            <a:r>
              <a:rPr lang="en-US" sz="1100" b="0" err="1"/>
              <a:t>solopreneurship</a:t>
            </a:r>
            <a:r>
              <a:rPr lang="en-US" sz="1100" b="0"/>
              <a:t>, and learn how these can be used to foster resilience, innovation, and impact across diverse professional contexts. The aim is to support you in guiding your learners to think entrepreneurially and </a:t>
            </a:r>
            <a:r>
              <a:rPr lang="en-US" sz="1100"/>
              <a:t>to lead meaningful change in the performing arts today.</a:t>
            </a:r>
          </a:p>
          <a:p>
            <a:endParaRPr lang="el-GR" sz="1100" b="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65</a:t>
            </a:fld>
            <a:endParaRPr lang="el-GR"/>
          </a:p>
        </p:txBody>
      </p:sp>
    </p:spTree>
    <p:extLst>
      <p:ext uri="{BB962C8B-B14F-4D97-AF65-F5344CB8AC3E}">
        <p14:creationId xmlns:p14="http://schemas.microsoft.com/office/powerpoint/2010/main" val="21577022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A2E4-2E09-71F1-3896-5BB5E9B6B1D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2E6F426-6EC3-7E1A-8DED-74A584ECF32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911DDC7-1B82-275F-D8D2-4225A4D8031D}"/>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The key pillars of lesson 4 are: </a:t>
            </a:r>
          </a:p>
          <a:p>
            <a:endParaRPr lang="en-US" sz="1100">
              <a:latin typeface="Calibri" panose="020F0502020204030204" pitchFamily="34" charset="0"/>
              <a:ea typeface="Calibri" panose="020F0502020204030204" pitchFamily="34" charset="0"/>
              <a:cs typeface="Calibri" panose="020F0502020204030204" pitchFamily="34" charset="0"/>
            </a:endParaRPr>
          </a:p>
          <a:p>
            <a:pPr marL="171450" indent="-171450" algn="just">
              <a:lnSpc>
                <a:spcPct val="150000"/>
              </a:lnSpc>
              <a:spcBef>
                <a:spcPts val="600"/>
              </a:spcBef>
              <a:spcAft>
                <a:spcPts val="600"/>
              </a:spcAft>
              <a:buClr>
                <a:srgbClr val="04A6C2"/>
              </a:buClr>
              <a:buFont typeface="Arial" panose="020B0604020202020204" pitchFamily="34" charset="0"/>
              <a:buChar char="•"/>
            </a:pPr>
            <a:r>
              <a:rPr lang="en-GB" sz="1100" kern="1200">
                <a:solidFill>
                  <a:schemeClr val="tx1"/>
                </a:solidFill>
                <a:latin typeface="Calibri" panose="020F0502020204030204" pitchFamily="34" charset="0"/>
                <a:ea typeface="Calibri" panose="020F0502020204030204" pitchFamily="34" charset="0"/>
                <a:cs typeface="Calibri" panose="020F0502020204030204" pitchFamily="34" charset="0"/>
              </a:rPr>
              <a:t>Entrepreneurial Models and Mindsets in the Performing Arts Sector</a:t>
            </a:r>
            <a:endParaRPr lang="el-GR" sz="11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lgn="just">
              <a:lnSpc>
                <a:spcPct val="150000"/>
              </a:lnSpc>
              <a:spcBef>
                <a:spcPts val="600"/>
              </a:spcBef>
              <a:spcAft>
                <a:spcPts val="600"/>
              </a:spcAft>
              <a:buClr>
                <a:srgbClr val="04A6C2"/>
              </a:buClr>
              <a:buFont typeface="Arial" panose="020B0604020202020204" pitchFamily="34" charset="0"/>
              <a:buChar char="•"/>
            </a:pPr>
            <a:r>
              <a:rPr lang="en-GB" sz="1100" kern="1200">
                <a:solidFill>
                  <a:schemeClr val="tx1"/>
                </a:solidFill>
                <a:latin typeface="Calibri" panose="020F0502020204030204" pitchFamily="34" charset="0"/>
                <a:ea typeface="Calibri" panose="020F0502020204030204" pitchFamily="34" charset="0"/>
                <a:cs typeface="Calibri" panose="020F0502020204030204" pitchFamily="34" charset="0"/>
              </a:rPr>
              <a:t>Strategic Planning and Opportunity Recognition in the Performing Arts</a:t>
            </a:r>
            <a:endParaRPr lang="el-GR" sz="11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lgn="just">
              <a:lnSpc>
                <a:spcPct val="150000"/>
              </a:lnSpc>
              <a:spcBef>
                <a:spcPts val="600"/>
              </a:spcBef>
              <a:spcAft>
                <a:spcPts val="600"/>
              </a:spcAft>
              <a:buClr>
                <a:srgbClr val="04A6C2"/>
              </a:buClr>
              <a:buFont typeface="Arial" panose="020B0604020202020204" pitchFamily="34" charset="0"/>
              <a:buChar char="•"/>
            </a:pPr>
            <a:r>
              <a:rPr lang="en-GB" sz="1100" kern="1200">
                <a:solidFill>
                  <a:schemeClr val="tx1"/>
                </a:solidFill>
                <a:latin typeface="Calibri" panose="020F0502020204030204" pitchFamily="34" charset="0"/>
                <a:ea typeface="Calibri" panose="020F0502020204030204" pitchFamily="34" charset="0"/>
                <a:cs typeface="Calibri" panose="020F0502020204030204" pitchFamily="34" charset="0"/>
              </a:rPr>
              <a:t>Designing and Managing Regenerative Business Models in the Performing Arts</a:t>
            </a:r>
            <a:endParaRPr lang="el-GR" sz="11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lgn="just">
              <a:lnSpc>
                <a:spcPct val="150000"/>
              </a:lnSpc>
              <a:spcBef>
                <a:spcPts val="600"/>
              </a:spcBef>
              <a:spcAft>
                <a:spcPts val="600"/>
              </a:spcAft>
              <a:buClr>
                <a:srgbClr val="04A6C2"/>
              </a:buClr>
              <a:buFont typeface="Arial" panose="020B0604020202020204" pitchFamily="34" charset="0"/>
              <a:buChar char="•"/>
            </a:pPr>
            <a:r>
              <a:rPr lang="en-GB" sz="1100" kern="1200">
                <a:solidFill>
                  <a:schemeClr val="tx1"/>
                </a:solidFill>
                <a:latin typeface="Calibri" panose="020F0502020204030204" pitchFamily="34" charset="0"/>
                <a:ea typeface="Calibri" panose="020F0502020204030204" pitchFamily="34" charset="0"/>
                <a:cs typeface="Calibri" panose="020F0502020204030204" pitchFamily="34" charset="0"/>
              </a:rPr>
              <a:t>Strategic Marketing and Audience Engagement in the Performing Arts</a:t>
            </a:r>
            <a:endParaRPr lang="el-GR" sz="11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l-GR"/>
          </a:p>
        </p:txBody>
      </p:sp>
      <p:sp>
        <p:nvSpPr>
          <p:cNvPr id="4" name="Θέση αριθμού διαφάνειας 3">
            <a:extLst>
              <a:ext uri="{FF2B5EF4-FFF2-40B4-BE49-F238E27FC236}">
                <a16:creationId xmlns:a16="http://schemas.microsoft.com/office/drawing/2014/main" id="{BAC7CA66-3212-015D-EFD9-8EDDE6508F3A}"/>
              </a:ext>
            </a:extLst>
          </p:cNvPr>
          <p:cNvSpPr>
            <a:spLocks noGrp="1"/>
          </p:cNvSpPr>
          <p:nvPr>
            <p:ph type="sldNum" sz="quarter" idx="5"/>
          </p:nvPr>
        </p:nvSpPr>
        <p:spPr/>
        <p:txBody>
          <a:bodyPr/>
          <a:lstStyle/>
          <a:p>
            <a:fld id="{D274D5D8-74C3-4A38-835E-EC8AAD529D29}" type="slidenum">
              <a:rPr lang="el-GR" smtClean="0"/>
              <a:t>66</a:t>
            </a:fld>
            <a:endParaRPr lang="el-GR"/>
          </a:p>
        </p:txBody>
      </p:sp>
    </p:spTree>
    <p:extLst>
      <p:ext uri="{BB962C8B-B14F-4D97-AF65-F5344CB8AC3E}">
        <p14:creationId xmlns:p14="http://schemas.microsoft.com/office/powerpoint/2010/main" val="16343171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57209-127A-942A-44CE-AE4DFDED134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C77FA2C-FEEC-2F2B-C961-EA82721534B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3FF944A-B636-6BFA-C772-7AE96A297D55}"/>
              </a:ext>
            </a:extLst>
          </p:cNvPr>
          <p:cNvSpPr>
            <a:spLocks noGrp="1"/>
          </p:cNvSpPr>
          <p:nvPr>
            <p:ph type="body" idx="1"/>
          </p:nvPr>
        </p:nvSpPr>
        <p:spPr/>
        <p:txBody>
          <a:bodyPr/>
          <a:lstStyle/>
          <a:p>
            <a:r>
              <a:rPr lang="en-US" sz="1100"/>
              <a:t>Entrepreneurship in the performing arts is not just about profit. It includes diverse ways of thinking and working that empower professionals to navigate change, manage complexity, and align creative goals with sustainable strategies.</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DA64FFDA-CB65-9C88-00DA-8FC38482BDBA}"/>
              </a:ext>
            </a:extLst>
          </p:cNvPr>
          <p:cNvSpPr>
            <a:spLocks noGrp="1"/>
          </p:cNvSpPr>
          <p:nvPr>
            <p:ph type="sldNum" sz="quarter" idx="5"/>
          </p:nvPr>
        </p:nvSpPr>
        <p:spPr/>
        <p:txBody>
          <a:bodyPr/>
          <a:lstStyle/>
          <a:p>
            <a:fld id="{D274D5D8-74C3-4A38-835E-EC8AAD529D29}" type="slidenum">
              <a:rPr lang="el-GR" smtClean="0"/>
              <a:t>67</a:t>
            </a:fld>
            <a:endParaRPr lang="el-GR"/>
          </a:p>
        </p:txBody>
      </p:sp>
    </p:spTree>
    <p:extLst>
      <p:ext uri="{BB962C8B-B14F-4D97-AF65-F5344CB8AC3E}">
        <p14:creationId xmlns:p14="http://schemas.microsoft.com/office/powerpoint/2010/main" val="9779061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An entrepreneurial mindset is more than business thinking. It blends creativity, strategy, and systems awareness to help professionals adapt, lead, and innovate. </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68</a:t>
            </a:fld>
            <a:endParaRPr lang="el-GR"/>
          </a:p>
        </p:txBody>
      </p:sp>
    </p:spTree>
    <p:extLst>
      <p:ext uri="{BB962C8B-B14F-4D97-AF65-F5344CB8AC3E}">
        <p14:creationId xmlns:p14="http://schemas.microsoft.com/office/powerpoint/2010/main" val="34239249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D1CA6-F1C3-C3DB-FD80-221B8E3CD8D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B5C55DA-B2D9-A4F1-C97B-9D9DFBBAFD3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88A820C-8C8E-D854-E912-35DC6EF536B2}"/>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These thinking styles help individuals respond to challenges with resilience and clarity in complex artistic environments.</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A4B8B80-07D0-E138-A3C7-4A6F98352CFA}"/>
              </a:ext>
            </a:extLst>
          </p:cNvPr>
          <p:cNvSpPr>
            <a:spLocks noGrp="1"/>
          </p:cNvSpPr>
          <p:nvPr>
            <p:ph type="sldNum" sz="quarter" idx="5"/>
          </p:nvPr>
        </p:nvSpPr>
        <p:spPr/>
        <p:txBody>
          <a:bodyPr/>
          <a:lstStyle/>
          <a:p>
            <a:fld id="{D274D5D8-74C3-4A38-835E-EC8AAD529D29}" type="slidenum">
              <a:rPr lang="el-GR" smtClean="0"/>
              <a:t>69</a:t>
            </a:fld>
            <a:endParaRPr lang="el-GR"/>
          </a:p>
        </p:txBody>
      </p:sp>
    </p:spTree>
    <p:extLst>
      <p:ext uri="{BB962C8B-B14F-4D97-AF65-F5344CB8AC3E}">
        <p14:creationId xmlns:p14="http://schemas.microsoft.com/office/powerpoint/2010/main" val="2253613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1C6A1-5426-84CC-7615-661F7CBAC15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0F5BDA5-786C-25D7-85F4-98F410F8280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ADC394E-45B9-8515-4FE8-D63B8EFA903C}"/>
              </a:ext>
            </a:extLst>
          </p:cNvPr>
          <p:cNvSpPr>
            <a:spLocks noGrp="1"/>
          </p:cNvSpPr>
          <p:nvPr>
            <p:ph type="body" idx="1"/>
          </p:nvPr>
        </p:nvSpPr>
        <p:spPr/>
        <p:txBody>
          <a:bodyPr/>
          <a:lstStyle/>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EU Competence Frameworks in INSPIRE</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As mentioned before, to ensure that learners gain relevant, transferable, and future-oriented skills, the INSPIRE programme integrates three major European competence frameworks:</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EntreComp</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The Entrepreneurship Competence Framework defines entrepreneurship as a competence. It includes three areas: Ideas and Opportunities, Resources, and Into Action. These are broken down into 15 competences and developed across 8 progression levels. This framework helps learners and educators foster entrepreneurial thinking and assess entrepreneurial skills.</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Structure:</a:t>
            </a:r>
            <a:b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framework is built around three interconnected areas:</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Ideas and Opportunities – spotting opportunities, creativity, ethical thinking.</a:t>
            </a: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Resources – mobilizing people, materials, and finances.</a:t>
            </a: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Into Action – taking initiative, planning, managing risk, and working towards goals.</a:t>
            </a:r>
          </a:p>
          <a:p>
            <a:b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This framework supports learners in developing initiative, innovation, and strategic thinking—skills essential for managing projects, leading teams, or launching creative ventures in the performing arts.</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DigComp</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The Digital Competence Framework for Citizens is the EU’s digital competence framework. It covers five areas: information literacy, communication, content creation, safety, and problem-solving. It helps individuals assess and improve their digital skills and supports policy development and workforce training across Europe.</a:t>
            </a:r>
          </a:p>
          <a:p>
            <a:endParaRPr lang="en-GB" sz="1100" b="0" i="1"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Five Key Competence Areas:</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Information and Data Literacy – finding, evaluating, and managing digital information.</a:t>
            </a: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Communication and Collaboration – using digital tools to interact and participate responsibly.</a:t>
            </a: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Digital Content Creation – creating and editing content while respecting copyright.</a:t>
            </a: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Safety – protecting devices, data, and well-being in digital environments.</a:t>
            </a: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Problem Solving – resolving technical issues and adapting to new technologies.</a:t>
            </a:r>
          </a:p>
          <a:p>
            <a:b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DigComp</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guides the digitalisation module, helping learners build confidence in using digital tools for production, communication, and innovation in the performing arts.</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GreenComp</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 The European Sustainability Competence Framework promotes learning for environmental sustainability. It includes four areas: embodying sustainability values, embracing complexity, envisioning sustainable futures, and acting for sustainability. It’s a non-prescriptive guide that supports education and lifelong learning in sustainability</a:t>
            </a:r>
          </a:p>
          <a:p>
            <a:endParaRPr lang="en-GB" sz="1100" b="0" i="1"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Four Interrelated Competence Areas:</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Embodying Sustainability Values – acting with empathy, responsibility, and care.</a:t>
            </a: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Embracing Complexity in Sustainability – understanding systems and interconnections.</a:t>
            </a: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Envisioning Sustainable Futures – imagining and planning for long-term change.</a:t>
            </a: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Acting for Sustainability – taking action and encouraging others to do the same.</a:t>
            </a:r>
          </a:p>
          <a:p>
            <a:b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GreenComp</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underpins the sustainability modules, helping learners understand environmental impacts and apply sustainable practices in productions, venues, and management.</a:t>
            </a:r>
          </a:p>
          <a:p>
            <a:endParaRPr lang="en-GB" sz="1100" b="0" noProof="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a:extLst>
              <a:ext uri="{FF2B5EF4-FFF2-40B4-BE49-F238E27FC236}">
                <a16:creationId xmlns:a16="http://schemas.microsoft.com/office/drawing/2014/main" id="{10847761-FA5C-697D-4766-64B7B9A4D7F2}"/>
              </a:ext>
            </a:extLst>
          </p:cNvPr>
          <p:cNvSpPr>
            <a:spLocks noGrp="1"/>
          </p:cNvSpPr>
          <p:nvPr>
            <p:ph type="sldNum" sz="quarter" idx="5"/>
          </p:nvPr>
        </p:nvSpPr>
        <p:spPr/>
        <p:txBody>
          <a:bodyPr/>
          <a:lstStyle/>
          <a:p>
            <a:fld id="{D274D5D8-74C3-4A38-835E-EC8AAD529D29}" type="slidenum">
              <a:rPr lang="el-GR" smtClean="0"/>
              <a:t>7</a:t>
            </a:fld>
            <a:endParaRPr lang="el-GR"/>
          </a:p>
        </p:txBody>
      </p:sp>
    </p:spTree>
    <p:extLst>
      <p:ext uri="{BB962C8B-B14F-4D97-AF65-F5344CB8AC3E}">
        <p14:creationId xmlns:p14="http://schemas.microsoft.com/office/powerpoint/2010/main" val="16746503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FCAFA-C128-AE01-5D83-0D749998E95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404C801-BC18-8AD4-76ED-3593F8E6487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22605A7-FCDD-BC60-C958-B2E00E85F095}"/>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These models represent different ways entrepreneurial thinking shows up in practice. Each model supports creative leadership and sustainability but operates in different contexts, from founding new ventures to leading change inside </a:t>
            </a:r>
            <a:r>
              <a:rPr lang="en-US" sz="1100" err="1">
                <a:latin typeface="Calibri" panose="020F0502020204030204" pitchFamily="34" charset="0"/>
                <a:ea typeface="Calibri" panose="020F0502020204030204" pitchFamily="34" charset="0"/>
                <a:cs typeface="Calibri" panose="020F0502020204030204" pitchFamily="34" charset="0"/>
              </a:rPr>
              <a:t>organisations</a:t>
            </a:r>
            <a:r>
              <a:rPr lang="en-US" sz="1100">
                <a:latin typeface="Calibri" panose="020F0502020204030204" pitchFamily="34" charset="0"/>
                <a:ea typeface="Calibri" panose="020F0502020204030204" pitchFamily="34" charset="0"/>
                <a:cs typeface="Calibri" panose="020F0502020204030204" pitchFamily="34" charset="0"/>
              </a:rPr>
              <a:t> or working independently.</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1ACA18C2-E713-81A3-C157-D86CE30F510A}"/>
              </a:ext>
            </a:extLst>
          </p:cNvPr>
          <p:cNvSpPr>
            <a:spLocks noGrp="1"/>
          </p:cNvSpPr>
          <p:nvPr>
            <p:ph type="sldNum" sz="quarter" idx="5"/>
          </p:nvPr>
        </p:nvSpPr>
        <p:spPr/>
        <p:txBody>
          <a:bodyPr/>
          <a:lstStyle/>
          <a:p>
            <a:fld id="{D274D5D8-74C3-4A38-835E-EC8AAD529D29}" type="slidenum">
              <a:rPr lang="el-GR" smtClean="0"/>
              <a:t>70</a:t>
            </a:fld>
            <a:endParaRPr lang="el-GR"/>
          </a:p>
        </p:txBody>
      </p:sp>
    </p:spTree>
    <p:extLst>
      <p:ext uri="{BB962C8B-B14F-4D97-AF65-F5344CB8AC3E}">
        <p14:creationId xmlns:p14="http://schemas.microsoft.com/office/powerpoint/2010/main" val="24301637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A9F26-38A2-C095-5AA9-07C1F7C2E12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4C3D8163-AF2F-0D91-DBF1-6D3473C0AB6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1867546-2061-FA21-CA38-F68426153FF7}"/>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Each model brings its own opportunities and limitations. This comparison highlights how risk, resources, and scope of innovation vary across entrepreneurship, intrapreneurship, and </a:t>
            </a:r>
            <a:r>
              <a:rPr lang="en-US" sz="1100" err="1">
                <a:latin typeface="Calibri" panose="020F0502020204030204" pitchFamily="34" charset="0"/>
                <a:ea typeface="Calibri" panose="020F0502020204030204" pitchFamily="34" charset="0"/>
                <a:cs typeface="Calibri" panose="020F0502020204030204" pitchFamily="34" charset="0"/>
              </a:rPr>
              <a:t>solopreneurship</a:t>
            </a:r>
            <a:r>
              <a:rPr lang="en-US" sz="1100">
                <a:latin typeface="Calibri" panose="020F0502020204030204" pitchFamily="34" charset="0"/>
                <a:ea typeface="Calibri" panose="020F0502020204030204" pitchFamily="34" charset="0"/>
                <a:cs typeface="Calibri" panose="020F0502020204030204" pitchFamily="34" charset="0"/>
              </a:rPr>
              <a:t>. Trainers can use this table to help learners reflect on which model or combination fits their goals and contexts.</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72C4FB4-7B43-C093-D908-A33A6F35104F}"/>
              </a:ext>
            </a:extLst>
          </p:cNvPr>
          <p:cNvSpPr>
            <a:spLocks noGrp="1"/>
          </p:cNvSpPr>
          <p:nvPr>
            <p:ph type="sldNum" sz="quarter" idx="5"/>
          </p:nvPr>
        </p:nvSpPr>
        <p:spPr/>
        <p:txBody>
          <a:bodyPr/>
          <a:lstStyle/>
          <a:p>
            <a:fld id="{D274D5D8-74C3-4A38-835E-EC8AAD529D29}" type="slidenum">
              <a:rPr lang="el-GR" smtClean="0"/>
              <a:t>71</a:t>
            </a:fld>
            <a:endParaRPr lang="el-GR"/>
          </a:p>
        </p:txBody>
      </p:sp>
    </p:spTree>
    <p:extLst>
      <p:ext uri="{BB962C8B-B14F-4D97-AF65-F5344CB8AC3E}">
        <p14:creationId xmlns:p14="http://schemas.microsoft.com/office/powerpoint/2010/main" val="39125699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CC695-CE3D-2451-F377-0F1497FEAB0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0A12DDB-21C7-36F8-9A3A-9BA4D250110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53765AA-E61C-C5D8-45AA-BDD0E0E96E44}"/>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Entrepreneurship looks different depending on the context. Whether professionals are freelancers or working within an </a:t>
            </a:r>
            <a:r>
              <a:rPr lang="en-US" sz="1100" err="1">
                <a:latin typeface="Calibri" panose="020F0502020204030204" pitchFamily="34" charset="0"/>
                <a:ea typeface="Calibri" panose="020F0502020204030204" pitchFamily="34" charset="0"/>
                <a:cs typeface="Calibri" panose="020F0502020204030204" pitchFamily="34" charset="0"/>
              </a:rPr>
              <a:t>organisation</a:t>
            </a:r>
            <a:r>
              <a:rPr lang="en-US" sz="1100">
                <a:latin typeface="Calibri" panose="020F0502020204030204" pitchFamily="34" charset="0"/>
                <a:ea typeface="Calibri" panose="020F0502020204030204" pitchFamily="34" charset="0"/>
                <a:cs typeface="Calibri" panose="020F0502020204030204" pitchFamily="34" charset="0"/>
              </a:rPr>
              <a:t>, entrepreneurial thinking helps them take initiative, adapt to change, and build sustainable professional identities. Trainers can encourage them to reflect on where they currently are and where they might grow, and to identify the model that best suits their values, goals, and work environment.</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3795439-085D-E2CB-0AD1-EBE220D49C54}"/>
              </a:ext>
            </a:extLst>
          </p:cNvPr>
          <p:cNvSpPr>
            <a:spLocks noGrp="1"/>
          </p:cNvSpPr>
          <p:nvPr>
            <p:ph type="sldNum" sz="quarter" idx="5"/>
          </p:nvPr>
        </p:nvSpPr>
        <p:spPr/>
        <p:txBody>
          <a:bodyPr/>
          <a:lstStyle/>
          <a:p>
            <a:fld id="{D274D5D8-74C3-4A38-835E-EC8AAD529D29}" type="slidenum">
              <a:rPr lang="el-GR" smtClean="0"/>
              <a:t>72</a:t>
            </a:fld>
            <a:endParaRPr lang="el-GR"/>
          </a:p>
        </p:txBody>
      </p:sp>
    </p:spTree>
    <p:extLst>
      <p:ext uri="{BB962C8B-B14F-4D97-AF65-F5344CB8AC3E}">
        <p14:creationId xmlns:p14="http://schemas.microsoft.com/office/powerpoint/2010/main" val="1003255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53C20-663E-0E68-7A84-AF2F663E82D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C75A3D8-63B0-CD02-2EC3-8EC93A9A133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8F315D7-EE79-7CB3-CACF-39867A451D9B}"/>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Entrepreneurship in the performing arts isn’t abstract. Limited funding, tech gaps, and institutional resistance can make applying innovative approaches difficult. As a trainer, support learners in reflecting on these challenges, and in building creative, realistic responses that fit their actual working environments.</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2D43CB6-7064-C4C4-AC99-50395C636CB2}"/>
              </a:ext>
            </a:extLst>
          </p:cNvPr>
          <p:cNvSpPr>
            <a:spLocks noGrp="1"/>
          </p:cNvSpPr>
          <p:nvPr>
            <p:ph type="sldNum" sz="quarter" idx="5"/>
          </p:nvPr>
        </p:nvSpPr>
        <p:spPr/>
        <p:txBody>
          <a:bodyPr/>
          <a:lstStyle/>
          <a:p>
            <a:fld id="{D274D5D8-74C3-4A38-835E-EC8AAD529D29}" type="slidenum">
              <a:rPr lang="el-GR" smtClean="0"/>
              <a:t>73</a:t>
            </a:fld>
            <a:endParaRPr lang="el-GR"/>
          </a:p>
        </p:txBody>
      </p:sp>
    </p:spTree>
    <p:extLst>
      <p:ext uri="{BB962C8B-B14F-4D97-AF65-F5344CB8AC3E}">
        <p14:creationId xmlns:p14="http://schemas.microsoft.com/office/powerpoint/2010/main" val="35078515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C6C83-E32B-CC6C-903B-A650878AD3F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E994AC3-9466-4CAC-8FAD-015FC75E70C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3435969-8B1F-A2A0-A682-84D4298FE164}"/>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This table highlights sector-specific constraints and concrete ways trainers can help learners work through them. Each challenge can become a learning opportunity when approached through experimentation, reflection, and practical tools.</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FF72C97A-938D-6CD4-6BB2-5688012A65C9}"/>
              </a:ext>
            </a:extLst>
          </p:cNvPr>
          <p:cNvSpPr>
            <a:spLocks noGrp="1"/>
          </p:cNvSpPr>
          <p:nvPr>
            <p:ph type="sldNum" sz="quarter" idx="5"/>
          </p:nvPr>
        </p:nvSpPr>
        <p:spPr/>
        <p:txBody>
          <a:bodyPr/>
          <a:lstStyle/>
          <a:p>
            <a:fld id="{D274D5D8-74C3-4A38-835E-EC8AAD529D29}" type="slidenum">
              <a:rPr lang="el-GR" smtClean="0"/>
              <a:t>74</a:t>
            </a:fld>
            <a:endParaRPr lang="el-GR"/>
          </a:p>
        </p:txBody>
      </p:sp>
    </p:spTree>
    <p:extLst>
      <p:ext uri="{BB962C8B-B14F-4D97-AF65-F5344CB8AC3E}">
        <p14:creationId xmlns:p14="http://schemas.microsoft.com/office/powerpoint/2010/main" val="20494943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9C700-EADA-045B-148E-9722B04622C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20B260A-5690-FF86-EDB7-B7EA0E5F7D8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EB326F4-50BC-5BA9-1689-3772EB07BF99}"/>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In this activity, you’ll practice </a:t>
            </a:r>
            <a:r>
              <a:rPr lang="en-US" sz="1100" err="1">
                <a:latin typeface="Calibri" panose="020F0502020204030204" pitchFamily="34" charset="0"/>
                <a:ea typeface="Calibri" panose="020F0502020204030204" pitchFamily="34" charset="0"/>
                <a:cs typeface="Calibri" panose="020F0502020204030204" pitchFamily="34" charset="0"/>
              </a:rPr>
              <a:t>recognising</a:t>
            </a:r>
            <a:r>
              <a:rPr lang="en-US" sz="1100">
                <a:latin typeface="Calibri" panose="020F0502020204030204" pitchFamily="34" charset="0"/>
                <a:ea typeface="Calibri" panose="020F0502020204030204" pitchFamily="34" charset="0"/>
                <a:cs typeface="Calibri" panose="020F0502020204030204" pitchFamily="34" charset="0"/>
              </a:rPr>
              <a:t> how different ways of thinking and working show up in real-life performing arts contexts. It’s about connecting what you know to how professionals create impact.</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04F45CBF-8155-4C5F-860F-8B501A035FDF}"/>
              </a:ext>
            </a:extLst>
          </p:cNvPr>
          <p:cNvSpPr>
            <a:spLocks noGrp="1"/>
          </p:cNvSpPr>
          <p:nvPr>
            <p:ph type="sldNum" sz="quarter" idx="5"/>
          </p:nvPr>
        </p:nvSpPr>
        <p:spPr/>
        <p:txBody>
          <a:bodyPr/>
          <a:lstStyle/>
          <a:p>
            <a:fld id="{D274D5D8-74C3-4A38-835E-EC8AAD529D29}" type="slidenum">
              <a:rPr lang="el-GR" smtClean="0"/>
              <a:t>75</a:t>
            </a:fld>
            <a:endParaRPr lang="el-GR"/>
          </a:p>
        </p:txBody>
      </p:sp>
    </p:spTree>
    <p:extLst>
      <p:ext uri="{BB962C8B-B14F-4D97-AF65-F5344CB8AC3E}">
        <p14:creationId xmlns:p14="http://schemas.microsoft.com/office/powerpoint/2010/main" val="39932857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59597-9F5F-BE82-4D93-C603C43F1CE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2139555-F51C-58D6-9C04-953DD4530905}"/>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653518C-3AEA-C886-A2C2-39E9AA47565E}"/>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You’ve explored entrepreneurial models and now we connect that thinking to practice. Strategic planning and opportunity recognition are what help turn creative ideas into lasting, real-world impact. They help professionals respond to change with clarity, not chaos.</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132F6FF3-F521-DCC0-690F-CB9739129D6D}"/>
              </a:ext>
            </a:extLst>
          </p:cNvPr>
          <p:cNvSpPr>
            <a:spLocks noGrp="1"/>
          </p:cNvSpPr>
          <p:nvPr>
            <p:ph type="sldNum" sz="quarter" idx="5"/>
          </p:nvPr>
        </p:nvSpPr>
        <p:spPr/>
        <p:txBody>
          <a:bodyPr/>
          <a:lstStyle/>
          <a:p>
            <a:fld id="{D274D5D8-74C3-4A38-835E-EC8AAD529D29}" type="slidenum">
              <a:rPr lang="el-GR" smtClean="0"/>
              <a:t>76</a:t>
            </a:fld>
            <a:endParaRPr lang="el-GR"/>
          </a:p>
        </p:txBody>
      </p:sp>
    </p:spTree>
    <p:extLst>
      <p:ext uri="{BB962C8B-B14F-4D97-AF65-F5344CB8AC3E}">
        <p14:creationId xmlns:p14="http://schemas.microsoft.com/office/powerpoint/2010/main" val="20333496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lvl="0"/>
            <a:r>
              <a:rPr lang="en-US" sz="1100">
                <a:latin typeface="Calibri" panose="020F0502020204030204" pitchFamily="34" charset="0"/>
                <a:ea typeface="Calibri" panose="020F0502020204030204" pitchFamily="34" charset="0"/>
                <a:cs typeface="Calibri" panose="020F0502020204030204" pitchFamily="34" charset="0"/>
              </a:rPr>
              <a:t>Not every idea is an opportunity. An opportunity is a validated idea - attractive, timely, and doable with available resources. Encourage professionals in the performing arts sector, your learners, to test their ideas using simple criteria: </a:t>
            </a:r>
            <a:r>
              <a:rPr lang="en-GB" sz="1100" i="1"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Does the idea solve a real need? Is it viable with existing resources? What kind of value is created: economic, cultural, or social?</a:t>
            </a:r>
            <a:endParaRPr lang="el-GR" sz="1100" i="1"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i="1">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77</a:t>
            </a:fld>
            <a:endParaRPr lang="el-GR"/>
          </a:p>
        </p:txBody>
      </p:sp>
    </p:spTree>
    <p:extLst>
      <p:ext uri="{BB962C8B-B14F-4D97-AF65-F5344CB8AC3E}">
        <p14:creationId xmlns:p14="http://schemas.microsoft.com/office/powerpoint/2010/main" val="17436123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E39FB-8736-D065-6885-E1FAF0765B0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6EE5245-CD64-E3CC-320B-7E07600A475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FF54307-6346-60F0-491E-4A9C8C74CAF4}"/>
              </a:ext>
            </a:extLst>
          </p:cNvPr>
          <p:cNvSpPr>
            <a:spLocks noGrp="1"/>
          </p:cNvSpPr>
          <p:nvPr>
            <p:ph type="body" idx="1"/>
          </p:nvPr>
        </p:nvSpPr>
        <p:spPr/>
        <p:txBody>
          <a:bodyPr/>
          <a:lstStyle/>
          <a:p>
            <a:r>
              <a:rPr lang="en-US" sz="1100"/>
              <a:t>Opportunities often come from intersecting areas: audience shifts, tech changes, policy, or even unused assets. Invite learners to map what might apply in their local or creative context.</a:t>
            </a:r>
            <a:endParaRPr lang="en-US"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F6FEE139-211F-291F-7D6B-085ABF2C0AA6}"/>
              </a:ext>
            </a:extLst>
          </p:cNvPr>
          <p:cNvSpPr>
            <a:spLocks noGrp="1"/>
          </p:cNvSpPr>
          <p:nvPr>
            <p:ph type="sldNum" sz="quarter" idx="5"/>
          </p:nvPr>
        </p:nvSpPr>
        <p:spPr/>
        <p:txBody>
          <a:bodyPr/>
          <a:lstStyle/>
          <a:p>
            <a:fld id="{D274D5D8-74C3-4A38-835E-EC8AAD529D29}" type="slidenum">
              <a:rPr lang="el-GR" smtClean="0"/>
              <a:t>78</a:t>
            </a:fld>
            <a:endParaRPr lang="el-GR"/>
          </a:p>
        </p:txBody>
      </p:sp>
    </p:spTree>
    <p:extLst>
      <p:ext uri="{BB962C8B-B14F-4D97-AF65-F5344CB8AC3E}">
        <p14:creationId xmlns:p14="http://schemas.microsoft.com/office/powerpoint/2010/main" val="187285593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23C60-EA27-1E19-AA37-5E27619CE9D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441DFD9-B88F-5118-FF83-D18F4648042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8F53A79-7F83-7DA7-38FA-23FD29FA6A63}"/>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Strategic opportunity isn’t just about having a good idea. It requires infrastructure. Strong performing arts </a:t>
            </a:r>
            <a:r>
              <a:rPr lang="en-US" sz="1100" err="1">
                <a:latin typeface="Calibri" panose="020F0502020204030204" pitchFamily="34" charset="0"/>
                <a:ea typeface="Calibri" panose="020F0502020204030204" pitchFamily="34" charset="0"/>
                <a:cs typeface="Calibri" panose="020F0502020204030204" pitchFamily="34" charset="0"/>
              </a:rPr>
              <a:t>organisations</a:t>
            </a:r>
            <a:r>
              <a:rPr lang="en-US" sz="1100">
                <a:latin typeface="Calibri" panose="020F0502020204030204" pitchFamily="34" charset="0"/>
                <a:ea typeface="Calibri" panose="020F0502020204030204" pitchFamily="34" charset="0"/>
                <a:cs typeface="Calibri" panose="020F0502020204030204" pitchFamily="34" charset="0"/>
              </a:rPr>
              <a:t> balance long-term planning with day-to-day execution. Trainers can help learners connect creative planning with realistic timelines, budgets, and leadership strategies.</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A7344E9-D087-193B-FA81-43888A691DC4}"/>
              </a:ext>
            </a:extLst>
          </p:cNvPr>
          <p:cNvSpPr>
            <a:spLocks noGrp="1"/>
          </p:cNvSpPr>
          <p:nvPr>
            <p:ph type="sldNum" sz="quarter" idx="5"/>
          </p:nvPr>
        </p:nvSpPr>
        <p:spPr/>
        <p:txBody>
          <a:bodyPr/>
          <a:lstStyle/>
          <a:p>
            <a:fld id="{D274D5D8-74C3-4A38-835E-EC8AAD529D29}" type="slidenum">
              <a:rPr lang="el-GR" smtClean="0"/>
              <a:t>79</a:t>
            </a:fld>
            <a:endParaRPr lang="el-GR"/>
          </a:p>
        </p:txBody>
      </p:sp>
    </p:spTree>
    <p:extLst>
      <p:ext uri="{BB962C8B-B14F-4D97-AF65-F5344CB8AC3E}">
        <p14:creationId xmlns:p14="http://schemas.microsoft.com/office/powerpoint/2010/main" val="237873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performing arts sector is undergoing significant transformation, driven by urgent environmental, digital, and economic challenges. Professionals are expected to adapt to climate imperatives, embrace digital technologies, and remain artistically and financially viable—all within a rapidly evolving </a:t>
            </a:r>
            <a:r>
              <a:rPr lang="en-US"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labour</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market.</a:t>
            </a:r>
          </a:p>
          <a:p>
            <a:endPar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INSPIRE responds to these challenges by offering a strategic blend of academic and vocational education. Its curriculum bridges the gap between theory and practice, helping educators and learners apply knowledge in real-world contexts.</a:t>
            </a:r>
          </a:p>
          <a:p>
            <a:endPar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By fostering innovation and resilience, INSPIRE encourages cross-sector collaboration and equips professionals with the tools to lead change. It supports the sector’s long-term vitality and positions the performing arts as a forward-looking, socially responsible field.</a:t>
            </a:r>
          </a:p>
        </p:txBody>
      </p:sp>
      <p:sp>
        <p:nvSpPr>
          <p:cNvPr id="4" name="Foliennummernplatzhalter 3"/>
          <p:cNvSpPr>
            <a:spLocks noGrp="1"/>
          </p:cNvSpPr>
          <p:nvPr>
            <p:ph type="sldNum" sz="quarter" idx="5"/>
          </p:nvPr>
        </p:nvSpPr>
        <p:spPr/>
        <p:txBody>
          <a:bodyPr/>
          <a:lstStyle/>
          <a:p>
            <a:fld id="{D274D5D8-74C3-4A38-835E-EC8AAD529D29}" type="slidenum">
              <a:rPr lang="el-GR" smtClean="0"/>
              <a:t>8</a:t>
            </a:fld>
            <a:endParaRPr lang="el-GR"/>
          </a:p>
        </p:txBody>
      </p:sp>
    </p:spTree>
    <p:extLst>
      <p:ext uri="{BB962C8B-B14F-4D97-AF65-F5344CB8AC3E}">
        <p14:creationId xmlns:p14="http://schemas.microsoft.com/office/powerpoint/2010/main" val="3098853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4F177-24EE-A434-A146-A749532B0E2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9C3B397-C7AC-450C-6649-DAC7864007C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C6C6167-5EE1-CECD-B19F-144E83B5171A}"/>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Help learners reflect on where they or their learners fit. Different structures bring different capacities for acting on opportunity. Strategic planning must match structure, resources, and ambition.</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B847137B-7314-7027-A603-E5FFBAB288F6}"/>
              </a:ext>
            </a:extLst>
          </p:cNvPr>
          <p:cNvSpPr>
            <a:spLocks noGrp="1"/>
          </p:cNvSpPr>
          <p:nvPr>
            <p:ph type="sldNum" sz="quarter" idx="5"/>
          </p:nvPr>
        </p:nvSpPr>
        <p:spPr/>
        <p:txBody>
          <a:bodyPr/>
          <a:lstStyle/>
          <a:p>
            <a:fld id="{D274D5D8-74C3-4A38-835E-EC8AAD529D29}" type="slidenum">
              <a:rPr lang="el-GR" smtClean="0"/>
              <a:t>80</a:t>
            </a:fld>
            <a:endParaRPr lang="el-GR"/>
          </a:p>
        </p:txBody>
      </p:sp>
    </p:spTree>
    <p:extLst>
      <p:ext uri="{BB962C8B-B14F-4D97-AF65-F5344CB8AC3E}">
        <p14:creationId xmlns:p14="http://schemas.microsoft.com/office/powerpoint/2010/main" val="293257603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E8EC8-39EC-1A62-01AC-33E610F968F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FC1F9D1-9ACD-F3A2-9806-00D7DB363A7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4CC1142-4735-6286-0DCE-0ABA01C41ABF}"/>
              </a:ext>
            </a:extLst>
          </p:cNvPr>
          <p:cNvSpPr>
            <a:spLocks noGrp="1"/>
          </p:cNvSpPr>
          <p:nvPr>
            <p:ph type="body" idx="1"/>
          </p:nvPr>
        </p:nvSpPr>
        <p:spPr/>
        <p:txBody>
          <a:bodyPr/>
          <a:lstStyle/>
          <a:p>
            <a:r>
              <a:rPr lang="en-US" sz="1100"/>
              <a:t>These tools help turn intuition into insight. </a:t>
            </a:r>
            <a:r>
              <a:rPr lang="en-US" sz="1100" err="1"/>
              <a:t>Emphasise</a:t>
            </a:r>
            <a:r>
              <a:rPr lang="en-US" sz="1100"/>
              <a:t> that </a:t>
            </a:r>
            <a:r>
              <a:rPr lang="en-US" sz="1100" err="1"/>
              <a:t>recognising</a:t>
            </a:r>
            <a:r>
              <a:rPr lang="en-US" sz="1100"/>
              <a:t> opportunity isn’t guesswork — it involves structured thinking.</a:t>
            </a:r>
            <a:endParaRPr lang="en-US"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4E667015-0AE6-36AF-C4C7-686AF727573C}"/>
              </a:ext>
            </a:extLst>
          </p:cNvPr>
          <p:cNvSpPr>
            <a:spLocks noGrp="1"/>
          </p:cNvSpPr>
          <p:nvPr>
            <p:ph type="sldNum" sz="quarter" idx="5"/>
          </p:nvPr>
        </p:nvSpPr>
        <p:spPr/>
        <p:txBody>
          <a:bodyPr/>
          <a:lstStyle/>
          <a:p>
            <a:fld id="{D274D5D8-74C3-4A38-835E-EC8AAD529D29}" type="slidenum">
              <a:rPr lang="el-GR" smtClean="0"/>
              <a:t>81</a:t>
            </a:fld>
            <a:endParaRPr lang="el-GR"/>
          </a:p>
        </p:txBody>
      </p:sp>
    </p:spTree>
    <p:extLst>
      <p:ext uri="{BB962C8B-B14F-4D97-AF65-F5344CB8AC3E}">
        <p14:creationId xmlns:p14="http://schemas.microsoft.com/office/powerpoint/2010/main" val="422143769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51335-BB5A-C8A9-BC6D-0226C4E1E4C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18A6911-ADCA-17A8-9587-339A85534C0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4D941DB-3E19-50BE-0894-68A9BC526E2F}"/>
              </a:ext>
            </a:extLst>
          </p:cNvPr>
          <p:cNvSpPr>
            <a:spLocks noGrp="1"/>
          </p:cNvSpPr>
          <p:nvPr>
            <p:ph type="body" idx="1"/>
          </p:nvPr>
        </p:nvSpPr>
        <p:spPr/>
        <p:txBody>
          <a:bodyPr/>
          <a:lstStyle/>
          <a:p>
            <a:r>
              <a:rPr lang="en-US"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Opportunity isn’t about avoiding risk but managing it. Strategic planning includes planning for what could go wrong - not to avoid creativity, but to protect it. Encourage realistic optimism.</a:t>
            </a:r>
            <a:endParaRPr lang="el-GR"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B3EAB260-84ED-12BA-3D81-8E80D1EA804D}"/>
              </a:ext>
            </a:extLst>
          </p:cNvPr>
          <p:cNvSpPr>
            <a:spLocks noGrp="1"/>
          </p:cNvSpPr>
          <p:nvPr>
            <p:ph type="sldNum" sz="quarter" idx="5"/>
          </p:nvPr>
        </p:nvSpPr>
        <p:spPr/>
        <p:txBody>
          <a:bodyPr/>
          <a:lstStyle/>
          <a:p>
            <a:fld id="{D274D5D8-74C3-4A38-835E-EC8AAD529D29}" type="slidenum">
              <a:rPr lang="el-GR" smtClean="0"/>
              <a:t>82</a:t>
            </a:fld>
            <a:endParaRPr lang="el-GR"/>
          </a:p>
        </p:txBody>
      </p:sp>
    </p:spTree>
    <p:extLst>
      <p:ext uri="{BB962C8B-B14F-4D97-AF65-F5344CB8AC3E}">
        <p14:creationId xmlns:p14="http://schemas.microsoft.com/office/powerpoint/2010/main" val="62827661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B7700-65B3-5434-45C3-7941944B046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F5BF20B-49CA-AF17-828F-34054D62100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1EC9B93-2D85-4409-F839-5FD884A36EB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Calibri" panose="020F0502020204030204" pitchFamily="34" charset="0"/>
                <a:ea typeface="Calibri" panose="020F0502020204030204" pitchFamily="34" charset="0"/>
                <a:cs typeface="Calibri" panose="020F0502020204030204" pitchFamily="34" charset="0"/>
              </a:rPr>
              <a:t>So, opportunity recognition is where things begin. But ideas alone don’t create change. It’s strategy that helps determine which ideas are feasible, relevant, and aligned with the big picture. The outcome is impact: a creative solution that is not only inspiring but also sustainable and realistic.</a:t>
            </a:r>
          </a:p>
          <a:p>
            <a:r>
              <a:rPr lang="en-US" sz="1100">
                <a:latin typeface="Calibri" panose="020F0502020204030204" pitchFamily="34" charset="0"/>
                <a:ea typeface="Calibri" panose="020F0502020204030204" pitchFamily="34" charset="0"/>
                <a:cs typeface="Calibri" panose="020F0502020204030204" pitchFamily="34" charset="0"/>
              </a:rPr>
              <a:t>Encourage learners to see this as a continuous flow rather than isolated steps. Strategic planning bridges the gap between vision and implementation. As trainers, our role is to help learners build confidence in using tools that make that bridge more solid.</a:t>
            </a:r>
          </a:p>
        </p:txBody>
      </p:sp>
      <p:sp>
        <p:nvSpPr>
          <p:cNvPr id="4" name="Θέση αριθμού διαφάνειας 3">
            <a:extLst>
              <a:ext uri="{FF2B5EF4-FFF2-40B4-BE49-F238E27FC236}">
                <a16:creationId xmlns:a16="http://schemas.microsoft.com/office/drawing/2014/main" id="{FC85E66B-67EC-4163-3514-8FE9D6565BE7}"/>
              </a:ext>
            </a:extLst>
          </p:cNvPr>
          <p:cNvSpPr>
            <a:spLocks noGrp="1"/>
          </p:cNvSpPr>
          <p:nvPr>
            <p:ph type="sldNum" sz="quarter" idx="5"/>
          </p:nvPr>
        </p:nvSpPr>
        <p:spPr/>
        <p:txBody>
          <a:bodyPr/>
          <a:lstStyle/>
          <a:p>
            <a:fld id="{D274D5D8-74C3-4A38-835E-EC8AAD529D29}" type="slidenum">
              <a:rPr lang="el-GR" smtClean="0"/>
              <a:t>83</a:t>
            </a:fld>
            <a:endParaRPr lang="el-GR"/>
          </a:p>
        </p:txBody>
      </p:sp>
    </p:spTree>
    <p:extLst>
      <p:ext uri="{BB962C8B-B14F-4D97-AF65-F5344CB8AC3E}">
        <p14:creationId xmlns:p14="http://schemas.microsoft.com/office/powerpoint/2010/main" val="382146624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DDD83-45DD-0BB2-D14F-C2D1C114979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5EB8D49-6D64-A3ED-7826-1C3CD68C0B8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1D2E7F3-EA99-030F-1F72-D65DD25BDFDA}"/>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Strategic planning links long-term goals with day-to-day decisions and provides a framework for navigating uncertainty.</a:t>
            </a:r>
          </a:p>
          <a:p>
            <a:r>
              <a:rPr lang="en-US" sz="1100">
                <a:latin typeface="Calibri" panose="020F0502020204030204" pitchFamily="34" charset="0"/>
                <a:ea typeface="Calibri" panose="020F0502020204030204" pitchFamily="34" charset="0"/>
                <a:cs typeface="Calibri" panose="020F0502020204030204" pitchFamily="34" charset="0"/>
              </a:rPr>
              <a:t>This kind of planning doesn’t limit creativity. It strengthens it by clarifying priorities, coordinating efforts, and building resilience over time.</a:t>
            </a:r>
          </a:p>
          <a:p>
            <a:endParaRPr lang="en-US"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858AD781-1A01-C2AA-F768-1FFD6B113B10}"/>
              </a:ext>
            </a:extLst>
          </p:cNvPr>
          <p:cNvSpPr>
            <a:spLocks noGrp="1"/>
          </p:cNvSpPr>
          <p:nvPr>
            <p:ph type="sldNum" sz="quarter" idx="5"/>
          </p:nvPr>
        </p:nvSpPr>
        <p:spPr/>
        <p:txBody>
          <a:bodyPr/>
          <a:lstStyle/>
          <a:p>
            <a:fld id="{D274D5D8-74C3-4A38-835E-EC8AAD529D29}" type="slidenum">
              <a:rPr lang="el-GR" smtClean="0"/>
              <a:t>84</a:t>
            </a:fld>
            <a:endParaRPr lang="el-GR"/>
          </a:p>
        </p:txBody>
      </p:sp>
    </p:spTree>
    <p:extLst>
      <p:ext uri="{BB962C8B-B14F-4D97-AF65-F5344CB8AC3E}">
        <p14:creationId xmlns:p14="http://schemas.microsoft.com/office/powerpoint/2010/main" val="9655034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3E7B9-75A1-271E-4019-BE5B43DF03C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4A1EEEA-2983-D383-A54E-C2767F1CA45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0AA7135-AD91-ECBD-2822-DCC81345EC7A}"/>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This activity supports you in identifying emerging opportunities across real-world domains: audiences, tech, policy, and partnerships. It’s about scanning the landscape, spotting potential, and starting to think strategically about how to respond.</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5EFE526B-7474-444C-CDB6-7F655AE20474}"/>
              </a:ext>
            </a:extLst>
          </p:cNvPr>
          <p:cNvSpPr>
            <a:spLocks noGrp="1"/>
          </p:cNvSpPr>
          <p:nvPr>
            <p:ph type="sldNum" sz="quarter" idx="5"/>
          </p:nvPr>
        </p:nvSpPr>
        <p:spPr/>
        <p:txBody>
          <a:bodyPr/>
          <a:lstStyle/>
          <a:p>
            <a:fld id="{D274D5D8-74C3-4A38-835E-EC8AAD529D29}" type="slidenum">
              <a:rPr lang="el-GR" smtClean="0"/>
              <a:t>85</a:t>
            </a:fld>
            <a:endParaRPr lang="el-GR"/>
          </a:p>
        </p:txBody>
      </p:sp>
    </p:spTree>
    <p:extLst>
      <p:ext uri="{BB962C8B-B14F-4D97-AF65-F5344CB8AC3E}">
        <p14:creationId xmlns:p14="http://schemas.microsoft.com/office/powerpoint/2010/main" val="193128833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Regeneration builds on strategy. It asks: how can your work create long-term value, not just for your project, but for people, places, and the planet?</a:t>
            </a:r>
          </a:p>
          <a:p>
            <a:r>
              <a:rPr lang="en-US" sz="1100">
                <a:latin typeface="Calibri" panose="020F0502020204030204" pitchFamily="34" charset="0"/>
                <a:ea typeface="Calibri" panose="020F0502020204030204" pitchFamily="34" charset="0"/>
                <a:cs typeface="Calibri" panose="020F0502020204030204" pitchFamily="34" charset="0"/>
              </a:rPr>
              <a:t>Encourage your learners to see this as an evolution: from planning for survival to designing for contribution.</a:t>
            </a:r>
          </a:p>
          <a:p>
            <a:r>
              <a:rPr lang="en-US" sz="1100">
                <a:latin typeface="Calibri" panose="020F0502020204030204" pitchFamily="34" charset="0"/>
                <a:ea typeface="Calibri" panose="020F0502020204030204" pitchFamily="34" charset="0"/>
                <a:cs typeface="Calibri" panose="020F0502020204030204" pitchFamily="34" charset="0"/>
              </a:rPr>
              <a:t>This shift invites learners to see their work as part of a wider ecosystem, where impact is intentional and ongoing.</a:t>
            </a: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86</a:t>
            </a:fld>
            <a:endParaRPr lang="el-GR"/>
          </a:p>
        </p:txBody>
      </p:sp>
    </p:spTree>
    <p:extLst>
      <p:ext uri="{BB962C8B-B14F-4D97-AF65-F5344CB8AC3E}">
        <p14:creationId xmlns:p14="http://schemas.microsoft.com/office/powerpoint/2010/main" val="146993590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8DB72-ECD2-20F9-F8FB-21C5729AA2C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500B429-9350-E048-69C9-EBA94245DD9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B6F161D-632E-27D3-8634-EB2323299E86}"/>
              </a:ext>
            </a:extLst>
          </p:cNvPr>
          <p:cNvSpPr>
            <a:spLocks noGrp="1"/>
          </p:cNvSpPr>
          <p:nvPr>
            <p:ph type="body" idx="1"/>
          </p:nvPr>
        </p:nvSpPr>
        <p:spPr/>
        <p:txBody>
          <a:bodyPr/>
          <a:lstStyle/>
          <a:p>
            <a:r>
              <a:rPr lang="en-US" sz="1100" b="0">
                <a:latin typeface="Calibri" panose="020F0502020204030204" pitchFamily="34" charset="0"/>
                <a:ea typeface="Calibri" panose="020F0502020204030204" pitchFamily="34" charset="0"/>
                <a:cs typeface="Calibri" panose="020F0502020204030204" pitchFamily="34" charset="0"/>
              </a:rPr>
              <a:t>These principles provide a mindset shift, from </a:t>
            </a:r>
            <a:r>
              <a:rPr lang="en-US" sz="1100" b="0" err="1">
                <a:latin typeface="Calibri" panose="020F0502020204030204" pitchFamily="34" charset="0"/>
                <a:ea typeface="Calibri" panose="020F0502020204030204" pitchFamily="34" charset="0"/>
                <a:cs typeface="Calibri" panose="020F0502020204030204" pitchFamily="34" charset="0"/>
              </a:rPr>
              <a:t>minimising</a:t>
            </a:r>
            <a:r>
              <a:rPr lang="en-US" sz="1100" b="0">
                <a:latin typeface="Calibri" panose="020F0502020204030204" pitchFamily="34" charset="0"/>
                <a:ea typeface="Calibri" panose="020F0502020204030204" pitchFamily="34" charset="0"/>
                <a:cs typeface="Calibri" panose="020F0502020204030204" pitchFamily="34" charset="0"/>
              </a:rPr>
              <a:t> harm to actively creating value across systems. Encourage learners to reflect on how their work might contribute, not just sustain. Whether they’re managing a venue, designing sets, or leading a collective, these principles help them frame success not only in artistic or financial terms, but also in social and ecological terms</a:t>
            </a:r>
            <a:r>
              <a:rPr lang="en-US" sz="1100"/>
              <a:t>.</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8A47769D-424E-1001-899A-2A2A33B6F33B}"/>
              </a:ext>
            </a:extLst>
          </p:cNvPr>
          <p:cNvSpPr>
            <a:spLocks noGrp="1"/>
          </p:cNvSpPr>
          <p:nvPr>
            <p:ph type="sldNum" sz="quarter" idx="5"/>
          </p:nvPr>
        </p:nvSpPr>
        <p:spPr/>
        <p:txBody>
          <a:bodyPr/>
          <a:lstStyle/>
          <a:p>
            <a:fld id="{D274D5D8-74C3-4A38-835E-EC8AAD529D29}" type="slidenum">
              <a:rPr lang="el-GR" smtClean="0"/>
              <a:t>87</a:t>
            </a:fld>
            <a:endParaRPr lang="el-GR"/>
          </a:p>
        </p:txBody>
      </p:sp>
    </p:spTree>
    <p:extLst>
      <p:ext uri="{BB962C8B-B14F-4D97-AF65-F5344CB8AC3E}">
        <p14:creationId xmlns:p14="http://schemas.microsoft.com/office/powerpoint/2010/main" val="352750820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763FC-9D7F-A033-9DD8-AA364D36555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8DF8C86-7877-3805-770A-5FD88347C6C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38B3395-5196-BAED-1382-E88C3C72D689}"/>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Regenerative business models align purpose with impact, not only sustaining resources but restoring and enriching the systems they engage. Support your learners in helping professionals design models that serve both their mission and the wider world they’re part of.</a:t>
            </a:r>
          </a:p>
        </p:txBody>
      </p:sp>
      <p:sp>
        <p:nvSpPr>
          <p:cNvPr id="4" name="Θέση αριθμού διαφάνειας 3">
            <a:extLst>
              <a:ext uri="{FF2B5EF4-FFF2-40B4-BE49-F238E27FC236}">
                <a16:creationId xmlns:a16="http://schemas.microsoft.com/office/drawing/2014/main" id="{B30F80FB-A3A6-031E-94A8-49490FE55D34}"/>
              </a:ext>
            </a:extLst>
          </p:cNvPr>
          <p:cNvSpPr>
            <a:spLocks noGrp="1"/>
          </p:cNvSpPr>
          <p:nvPr>
            <p:ph type="sldNum" sz="quarter" idx="5"/>
          </p:nvPr>
        </p:nvSpPr>
        <p:spPr/>
        <p:txBody>
          <a:bodyPr/>
          <a:lstStyle/>
          <a:p>
            <a:fld id="{D274D5D8-74C3-4A38-835E-EC8AAD529D29}" type="slidenum">
              <a:rPr lang="el-GR" smtClean="0"/>
              <a:t>88</a:t>
            </a:fld>
            <a:endParaRPr lang="el-GR"/>
          </a:p>
        </p:txBody>
      </p:sp>
    </p:spTree>
    <p:extLst>
      <p:ext uri="{BB962C8B-B14F-4D97-AF65-F5344CB8AC3E}">
        <p14:creationId xmlns:p14="http://schemas.microsoft.com/office/powerpoint/2010/main" val="378920251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90043-8850-0C54-B6B9-61E354996ED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72BE143-EF8C-96EF-BCD5-41E0B3CDFA7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F201B4E-6D58-C3C3-919C-A0D004706F97}"/>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Designing a regenerative model starts with purpose. The Regenerative Business Model Canvas (RBMC) supports this by integrating artistic, financial, social, and environmental thinking into one practical tool.</a:t>
            </a:r>
          </a:p>
        </p:txBody>
      </p:sp>
      <p:sp>
        <p:nvSpPr>
          <p:cNvPr id="4" name="Θέση αριθμού διαφάνειας 3">
            <a:extLst>
              <a:ext uri="{FF2B5EF4-FFF2-40B4-BE49-F238E27FC236}">
                <a16:creationId xmlns:a16="http://schemas.microsoft.com/office/drawing/2014/main" id="{89C07838-1069-612F-4112-E6E922484F34}"/>
              </a:ext>
            </a:extLst>
          </p:cNvPr>
          <p:cNvSpPr>
            <a:spLocks noGrp="1"/>
          </p:cNvSpPr>
          <p:nvPr>
            <p:ph type="sldNum" sz="quarter" idx="5"/>
          </p:nvPr>
        </p:nvSpPr>
        <p:spPr/>
        <p:txBody>
          <a:bodyPr/>
          <a:lstStyle/>
          <a:p>
            <a:fld id="{D274D5D8-74C3-4A38-835E-EC8AAD529D29}" type="slidenum">
              <a:rPr lang="el-GR" smtClean="0"/>
              <a:t>89</a:t>
            </a:fld>
            <a:endParaRPr lang="el-GR"/>
          </a:p>
        </p:txBody>
      </p:sp>
    </p:spTree>
    <p:extLst>
      <p:ext uri="{BB962C8B-B14F-4D97-AF65-F5344CB8AC3E}">
        <p14:creationId xmlns:p14="http://schemas.microsoft.com/office/powerpoint/2010/main" val="718438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D274D5D8-74C3-4A38-835E-EC8AAD529D29}" type="slidenum">
              <a:rPr lang="el-GR" smtClean="0"/>
              <a:t>9</a:t>
            </a:fld>
            <a:endParaRPr lang="el-GR"/>
          </a:p>
        </p:txBody>
      </p:sp>
    </p:spTree>
    <p:extLst>
      <p:ext uri="{BB962C8B-B14F-4D97-AF65-F5344CB8AC3E}">
        <p14:creationId xmlns:p14="http://schemas.microsoft.com/office/powerpoint/2010/main" val="48138734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5F2F5-C9CB-E2D8-DF23-9916A33AEBE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435BACAF-66A0-9F2F-C73D-C16A6B7EF1F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10CAD10-7184-FD39-C047-933B0F3AF0D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Calibri" panose="020F0502020204030204" pitchFamily="34" charset="0"/>
                <a:ea typeface="Calibri" panose="020F0502020204030204" pitchFamily="34" charset="0"/>
                <a:cs typeface="Calibri" panose="020F0502020204030204" pitchFamily="34" charset="0"/>
              </a:rPr>
              <a:t>The RBMC helps learners move beyond abstract principles and into practical design. Each section invites critical reflection not just on operations, but on values. This canvas </a:t>
            </a:r>
            <a:r>
              <a:rPr lang="en-US"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can be adapted for any scale of operation.</a:t>
            </a:r>
            <a:endParaRPr lang="el-GR"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n-US"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0C32607B-4121-09DE-B5D5-F593118974F3}"/>
              </a:ext>
            </a:extLst>
          </p:cNvPr>
          <p:cNvSpPr>
            <a:spLocks noGrp="1"/>
          </p:cNvSpPr>
          <p:nvPr>
            <p:ph type="sldNum" sz="quarter" idx="5"/>
          </p:nvPr>
        </p:nvSpPr>
        <p:spPr/>
        <p:txBody>
          <a:bodyPr/>
          <a:lstStyle/>
          <a:p>
            <a:fld id="{D274D5D8-74C3-4A38-835E-EC8AAD529D29}" type="slidenum">
              <a:rPr lang="el-GR" smtClean="0"/>
              <a:t>90</a:t>
            </a:fld>
            <a:endParaRPr lang="el-GR"/>
          </a:p>
        </p:txBody>
      </p:sp>
    </p:spTree>
    <p:extLst>
      <p:ext uri="{BB962C8B-B14F-4D97-AF65-F5344CB8AC3E}">
        <p14:creationId xmlns:p14="http://schemas.microsoft.com/office/powerpoint/2010/main" val="101437599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D8F78-E921-51AB-11A2-6A5EC6AEE2B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475F5048-20ED-2EAA-B4DE-E9E8E6327DE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B95F687-BD2E-7989-28A0-B0CD1DFC5010}"/>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Help your learners think beyond structures toward values in action. Regenerative management isn’t just for big institutions. Whether leading teams or managing solo, professionals shape culture through their everyday choices. Encourage them to embed fairness, care, and long-term thinking into how they train others.</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7E2707CC-09DC-711A-0A0A-B9FBDE72EE6E}"/>
              </a:ext>
            </a:extLst>
          </p:cNvPr>
          <p:cNvSpPr>
            <a:spLocks noGrp="1"/>
          </p:cNvSpPr>
          <p:nvPr>
            <p:ph type="sldNum" sz="quarter" idx="5"/>
          </p:nvPr>
        </p:nvSpPr>
        <p:spPr/>
        <p:txBody>
          <a:bodyPr/>
          <a:lstStyle/>
          <a:p>
            <a:fld id="{D274D5D8-74C3-4A38-835E-EC8AAD529D29}" type="slidenum">
              <a:rPr lang="el-GR" smtClean="0"/>
              <a:t>91</a:t>
            </a:fld>
            <a:endParaRPr lang="el-GR"/>
          </a:p>
        </p:txBody>
      </p:sp>
    </p:spTree>
    <p:extLst>
      <p:ext uri="{BB962C8B-B14F-4D97-AF65-F5344CB8AC3E}">
        <p14:creationId xmlns:p14="http://schemas.microsoft.com/office/powerpoint/2010/main" val="361458710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98346-9DB6-407D-5F25-DA282F2A36C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923DC63F-19B5-CC4C-51A5-EB45393454B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B3F1ABA-A200-7988-C30F-FA90B06A1009}"/>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Encourage professionals in the performing arts to think beyond survival budgets. Regenerative finance isn’t just about getting funded. It’s about choosing revenue strategies that support long-term integrity. Help learners explore funding diversity, and how money can reflect purpose, not distort it.</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8C97838-F02C-A126-2935-BA0CD5936274}"/>
              </a:ext>
            </a:extLst>
          </p:cNvPr>
          <p:cNvSpPr>
            <a:spLocks noGrp="1"/>
          </p:cNvSpPr>
          <p:nvPr>
            <p:ph type="sldNum" sz="quarter" idx="5"/>
          </p:nvPr>
        </p:nvSpPr>
        <p:spPr/>
        <p:txBody>
          <a:bodyPr/>
          <a:lstStyle/>
          <a:p>
            <a:fld id="{D274D5D8-74C3-4A38-835E-EC8AAD529D29}" type="slidenum">
              <a:rPr lang="el-GR" smtClean="0"/>
              <a:t>92</a:t>
            </a:fld>
            <a:endParaRPr lang="el-GR"/>
          </a:p>
        </p:txBody>
      </p:sp>
    </p:spTree>
    <p:extLst>
      <p:ext uri="{BB962C8B-B14F-4D97-AF65-F5344CB8AC3E}">
        <p14:creationId xmlns:p14="http://schemas.microsoft.com/office/powerpoint/2010/main" val="362655956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B1CF2-D91A-D8A3-7DD3-BBEC687AA79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2373141-EC10-1FAB-8AB1-5D02C8775EF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F29A218-84AA-48B5-48D1-E44C248C6D37}"/>
              </a:ext>
            </a:extLst>
          </p:cNvPr>
          <p:cNvSpPr>
            <a:spLocks noGrp="1"/>
          </p:cNvSpPr>
          <p:nvPr>
            <p:ph type="body" idx="1"/>
          </p:nvPr>
        </p:nvSpPr>
        <p:spPr/>
        <p:txBody>
          <a:bodyPr/>
          <a:lstStyle/>
          <a:p>
            <a:r>
              <a:rPr lang="en-US"/>
              <a:t>Once financial strategies are in place, the next question is: how do we actually deliver on those ambitions? Project management is where ideas take shape.</a:t>
            </a:r>
            <a:r>
              <a:rPr lang="en-US" sz="1100"/>
              <a:t> Not just through timelines and budgets, but through practices that reflect care for people, place, and purpose. It’s the final layer of strategy that ensures regenerative thinking turns into real-world impact.</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66682585-A58B-9D1B-FDA5-3228A089D750}"/>
              </a:ext>
            </a:extLst>
          </p:cNvPr>
          <p:cNvSpPr>
            <a:spLocks noGrp="1"/>
          </p:cNvSpPr>
          <p:nvPr>
            <p:ph type="sldNum" sz="quarter" idx="5"/>
          </p:nvPr>
        </p:nvSpPr>
        <p:spPr/>
        <p:txBody>
          <a:bodyPr/>
          <a:lstStyle/>
          <a:p>
            <a:fld id="{D274D5D8-74C3-4A38-835E-EC8AAD529D29}" type="slidenum">
              <a:rPr lang="el-GR" smtClean="0"/>
              <a:t>93</a:t>
            </a:fld>
            <a:endParaRPr lang="el-GR"/>
          </a:p>
        </p:txBody>
      </p:sp>
    </p:spTree>
    <p:extLst>
      <p:ext uri="{BB962C8B-B14F-4D97-AF65-F5344CB8AC3E}">
        <p14:creationId xmlns:p14="http://schemas.microsoft.com/office/powerpoint/2010/main" val="1361712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93EB4-7F04-2475-AE7F-8D8ACA88D00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899B298-F0B4-7604-4234-DC2C15F8203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3BA1239-C834-F7A0-F8A7-821F051BA6E0}"/>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This activity supports you in translating regenerative theory into your training practice. </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0D4BC33-8592-2BBB-7028-139FE5F8C43A}"/>
              </a:ext>
            </a:extLst>
          </p:cNvPr>
          <p:cNvSpPr>
            <a:spLocks noGrp="1"/>
          </p:cNvSpPr>
          <p:nvPr>
            <p:ph type="sldNum" sz="quarter" idx="5"/>
          </p:nvPr>
        </p:nvSpPr>
        <p:spPr/>
        <p:txBody>
          <a:bodyPr/>
          <a:lstStyle/>
          <a:p>
            <a:fld id="{D274D5D8-74C3-4A38-835E-EC8AAD529D29}" type="slidenum">
              <a:rPr lang="el-GR" smtClean="0"/>
              <a:t>94</a:t>
            </a:fld>
            <a:endParaRPr lang="el-GR"/>
          </a:p>
        </p:txBody>
      </p:sp>
    </p:spTree>
    <p:extLst>
      <p:ext uri="{BB962C8B-B14F-4D97-AF65-F5344CB8AC3E}">
        <p14:creationId xmlns:p14="http://schemas.microsoft.com/office/powerpoint/2010/main" val="411897412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Just as regenerative models shape </a:t>
            </a:r>
            <a:r>
              <a:rPr lang="en-US" sz="1100" i="1">
                <a:latin typeface="Calibri" panose="020F0502020204030204" pitchFamily="34" charset="0"/>
                <a:ea typeface="Calibri" panose="020F0502020204030204" pitchFamily="34" charset="0"/>
                <a:cs typeface="Calibri" panose="020F0502020204030204" pitchFamily="34" charset="0"/>
              </a:rPr>
              <a:t>what</a:t>
            </a:r>
            <a:r>
              <a:rPr lang="en-US" sz="1100">
                <a:latin typeface="Calibri" panose="020F0502020204030204" pitchFamily="34" charset="0"/>
                <a:ea typeface="Calibri" panose="020F0502020204030204" pitchFamily="34" charset="0"/>
                <a:cs typeface="Calibri" panose="020F0502020204030204" pitchFamily="34" charset="0"/>
              </a:rPr>
              <a:t> we offer and </a:t>
            </a:r>
            <a:r>
              <a:rPr lang="en-US" sz="1100" i="1">
                <a:latin typeface="Calibri" panose="020F0502020204030204" pitchFamily="34" charset="0"/>
                <a:ea typeface="Calibri" panose="020F0502020204030204" pitchFamily="34" charset="0"/>
                <a:cs typeface="Calibri" panose="020F0502020204030204" pitchFamily="34" charset="0"/>
              </a:rPr>
              <a:t>why</a:t>
            </a:r>
            <a:r>
              <a:rPr lang="en-US" sz="1100">
                <a:latin typeface="Calibri" panose="020F0502020204030204" pitchFamily="34" charset="0"/>
                <a:ea typeface="Calibri" panose="020F0502020204030204" pitchFamily="34" charset="0"/>
                <a:cs typeface="Calibri" panose="020F0502020204030204" pitchFamily="34" charset="0"/>
              </a:rPr>
              <a:t>, strategic marketing shapes </a:t>
            </a:r>
            <a:r>
              <a:rPr lang="en-US" sz="1100" i="1">
                <a:latin typeface="Calibri" panose="020F0502020204030204" pitchFamily="34" charset="0"/>
                <a:ea typeface="Calibri" panose="020F0502020204030204" pitchFamily="34" charset="0"/>
                <a:cs typeface="Calibri" panose="020F0502020204030204" pitchFamily="34" charset="0"/>
              </a:rPr>
              <a:t>how</a:t>
            </a:r>
            <a:r>
              <a:rPr lang="en-US" sz="1100">
                <a:latin typeface="Calibri" panose="020F0502020204030204" pitchFamily="34" charset="0"/>
                <a:ea typeface="Calibri" panose="020F0502020204030204" pitchFamily="34" charset="0"/>
                <a:cs typeface="Calibri" panose="020F0502020204030204" pitchFamily="34" charset="0"/>
              </a:rPr>
              <a:t> we communicate it making values visible, relationships stronger, and impact more resonant. Encourage learners to see marketing as part of their daily choices.</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95</a:t>
            </a:fld>
            <a:endParaRPr lang="el-GR"/>
          </a:p>
        </p:txBody>
      </p:sp>
    </p:spTree>
    <p:extLst>
      <p:ext uri="{BB962C8B-B14F-4D97-AF65-F5344CB8AC3E}">
        <p14:creationId xmlns:p14="http://schemas.microsoft.com/office/powerpoint/2010/main" val="42572676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9DB0D-A0BA-0ED5-2C93-05B15F749B5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EB4CDA9-E9C2-F1CF-E25C-C0A262AC646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391E014-3546-3902-4E86-5ED2637C8023}"/>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The 7 Ps can help professionals in the performing arts to structure their thinking beyond “promotion.” Invite them to explore how each “P” shows up in their context, especially the overlooked ones like </a:t>
            </a:r>
            <a:r>
              <a:rPr lang="en-US" sz="1100" i="1">
                <a:latin typeface="Calibri" panose="020F0502020204030204" pitchFamily="34" charset="0"/>
                <a:ea typeface="Calibri" panose="020F0502020204030204" pitchFamily="34" charset="0"/>
                <a:cs typeface="Calibri" panose="020F0502020204030204" pitchFamily="34" charset="0"/>
              </a:rPr>
              <a:t>Physical Evidence</a:t>
            </a:r>
            <a:r>
              <a:rPr lang="en-US" sz="1100">
                <a:latin typeface="Calibri" panose="020F0502020204030204" pitchFamily="34" charset="0"/>
                <a:ea typeface="Calibri" panose="020F0502020204030204" pitchFamily="34" charset="0"/>
                <a:cs typeface="Calibri" panose="020F0502020204030204" pitchFamily="34" charset="0"/>
              </a:rPr>
              <a:t> or </a:t>
            </a:r>
            <a:r>
              <a:rPr lang="en-US" sz="1100" i="1">
                <a:latin typeface="Calibri" panose="020F0502020204030204" pitchFamily="34" charset="0"/>
                <a:ea typeface="Calibri" panose="020F0502020204030204" pitchFamily="34" charset="0"/>
                <a:cs typeface="Calibri" panose="020F0502020204030204" pitchFamily="34" charset="0"/>
              </a:rPr>
              <a:t>Process</a:t>
            </a:r>
            <a:r>
              <a:rPr lang="en-US" sz="1100">
                <a:latin typeface="Calibri" panose="020F0502020204030204" pitchFamily="34" charset="0"/>
                <a:ea typeface="Calibri" panose="020F0502020204030204" pitchFamily="34" charset="0"/>
                <a:cs typeface="Calibri" panose="020F0502020204030204" pitchFamily="34" charset="0"/>
              </a:rPr>
              <a:t>.</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7458BA6E-97CD-5C0B-E460-B893063CBF83}"/>
              </a:ext>
            </a:extLst>
          </p:cNvPr>
          <p:cNvSpPr>
            <a:spLocks noGrp="1"/>
          </p:cNvSpPr>
          <p:nvPr>
            <p:ph type="sldNum" sz="quarter" idx="5"/>
          </p:nvPr>
        </p:nvSpPr>
        <p:spPr/>
        <p:txBody>
          <a:bodyPr/>
          <a:lstStyle/>
          <a:p>
            <a:fld id="{D274D5D8-74C3-4A38-835E-EC8AAD529D29}" type="slidenum">
              <a:rPr lang="el-GR" smtClean="0"/>
              <a:t>96</a:t>
            </a:fld>
            <a:endParaRPr lang="el-GR"/>
          </a:p>
        </p:txBody>
      </p:sp>
    </p:spTree>
    <p:extLst>
      <p:ext uri="{BB962C8B-B14F-4D97-AF65-F5344CB8AC3E}">
        <p14:creationId xmlns:p14="http://schemas.microsoft.com/office/powerpoint/2010/main" val="426485015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97</a:t>
            </a:fld>
            <a:endParaRPr lang="el-GR"/>
          </a:p>
        </p:txBody>
      </p:sp>
    </p:spTree>
    <p:extLst>
      <p:ext uri="{BB962C8B-B14F-4D97-AF65-F5344CB8AC3E}">
        <p14:creationId xmlns:p14="http://schemas.microsoft.com/office/powerpoint/2010/main" val="133273435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42A22-C5FD-669B-21EE-573E48F67E9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B779A3F-C0E4-7172-FDDD-E51E7133ABE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0BAF679-1D92-A69C-5D7F-C10974E45759}"/>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Sustainable marketing focuses on doing less harm, aligning communications with environmental and social responsibility. Regenerative marketing challenges learners to go further: to ask how their work can create positive change through the way it’s shared. Invite them to reflect on how even simple choices in tone, platforms, or partnerships can reinforce care, equity, and purpose.</a:t>
            </a:r>
          </a:p>
        </p:txBody>
      </p:sp>
      <p:sp>
        <p:nvSpPr>
          <p:cNvPr id="4" name="Θέση αριθμού διαφάνειας 3">
            <a:extLst>
              <a:ext uri="{FF2B5EF4-FFF2-40B4-BE49-F238E27FC236}">
                <a16:creationId xmlns:a16="http://schemas.microsoft.com/office/drawing/2014/main" id="{7FFD6A09-22CC-6398-EF78-F53421127633}"/>
              </a:ext>
            </a:extLst>
          </p:cNvPr>
          <p:cNvSpPr>
            <a:spLocks noGrp="1"/>
          </p:cNvSpPr>
          <p:nvPr>
            <p:ph type="sldNum" sz="quarter" idx="5"/>
          </p:nvPr>
        </p:nvSpPr>
        <p:spPr/>
        <p:txBody>
          <a:bodyPr/>
          <a:lstStyle/>
          <a:p>
            <a:fld id="{D274D5D8-74C3-4A38-835E-EC8AAD529D29}" type="slidenum">
              <a:rPr lang="el-GR" smtClean="0"/>
              <a:t>98</a:t>
            </a:fld>
            <a:endParaRPr lang="el-GR"/>
          </a:p>
        </p:txBody>
      </p:sp>
    </p:spTree>
    <p:extLst>
      <p:ext uri="{BB962C8B-B14F-4D97-AF65-F5344CB8AC3E}">
        <p14:creationId xmlns:p14="http://schemas.microsoft.com/office/powerpoint/2010/main" val="332107262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99</a:t>
            </a:fld>
            <a:endParaRPr lang="el-GR"/>
          </a:p>
        </p:txBody>
      </p:sp>
    </p:spTree>
    <p:extLst>
      <p:ext uri="{BB962C8B-B14F-4D97-AF65-F5344CB8AC3E}">
        <p14:creationId xmlns:p14="http://schemas.microsoft.com/office/powerpoint/2010/main" val="1991202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6.png"/><Relationship Id="rId4" Type="http://schemas.openxmlformats.org/officeDocument/2006/relationships/image" Target="../media/image17.svg"/><Relationship Id="rId9" Type="http://schemas.openxmlformats.org/officeDocument/2006/relationships/image" Target="../media/image21.svg"/></Relationships>
</file>

<file path=ppt/slides/_rels/slide100.xml.rels><?xml version="1.0" encoding="UTF-8" standalone="yes"?>
<Relationships xmlns="http://schemas.openxmlformats.org/package/2006/relationships"><Relationship Id="rId3" Type="http://schemas.openxmlformats.org/officeDocument/2006/relationships/image" Target="../media/image187.jpe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8" Type="http://schemas.openxmlformats.org/officeDocument/2006/relationships/image" Target="../media/image189.svg"/><Relationship Id="rId3" Type="http://schemas.openxmlformats.org/officeDocument/2006/relationships/image" Target="../media/image2.png"/><Relationship Id="rId7" Type="http://schemas.openxmlformats.org/officeDocument/2006/relationships/image" Target="../media/image188.png"/><Relationship Id="rId2" Type="http://schemas.openxmlformats.org/officeDocument/2006/relationships/notesSlide" Target="../notesSlides/notesSlide10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2.xml.rels><?xml version="1.0" encoding="UTF-8" standalone="yes"?>
<Relationships xmlns="http://schemas.openxmlformats.org/package/2006/relationships"><Relationship Id="rId8" Type="http://schemas.openxmlformats.org/officeDocument/2006/relationships/image" Target="../media/image191.svg"/><Relationship Id="rId3" Type="http://schemas.openxmlformats.org/officeDocument/2006/relationships/image" Target="../media/image2.png"/><Relationship Id="rId7" Type="http://schemas.openxmlformats.org/officeDocument/2006/relationships/image" Target="../media/image190.png"/><Relationship Id="rId2" Type="http://schemas.openxmlformats.org/officeDocument/2006/relationships/notesSlide" Target="../notesSlides/notesSlide10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3.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04.xml.rels><?xml version="1.0" encoding="UTF-8" standalone="yes"?>
<Relationships xmlns="http://schemas.openxmlformats.org/package/2006/relationships"><Relationship Id="rId8" Type="http://schemas.openxmlformats.org/officeDocument/2006/relationships/image" Target="../media/image193.svg"/><Relationship Id="rId3" Type="http://schemas.openxmlformats.org/officeDocument/2006/relationships/image" Target="../media/image2.png"/><Relationship Id="rId7" Type="http://schemas.openxmlformats.org/officeDocument/2006/relationships/image" Target="../media/image192.png"/><Relationship Id="rId2" Type="http://schemas.openxmlformats.org/officeDocument/2006/relationships/notesSlide" Target="../notesSlides/notesSlide10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5.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6.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7.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98.png"/><Relationship Id="rId18" Type="http://schemas.openxmlformats.org/officeDocument/2006/relationships/image" Target="../media/image203.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97.png"/><Relationship Id="rId17" Type="http://schemas.openxmlformats.org/officeDocument/2006/relationships/image" Target="../media/image202.png"/><Relationship Id="rId2" Type="http://schemas.openxmlformats.org/officeDocument/2006/relationships/notesSlide" Target="../notesSlides/notesSlide107.xml"/><Relationship Id="rId16" Type="http://schemas.openxmlformats.org/officeDocument/2006/relationships/image" Target="../media/image201.jpeg"/><Relationship Id="rId20" Type="http://schemas.openxmlformats.org/officeDocument/2006/relationships/image" Target="../media/image205.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96.jpeg"/><Relationship Id="rId5" Type="http://schemas.openxmlformats.org/officeDocument/2006/relationships/image" Target="../media/image6.png"/><Relationship Id="rId15" Type="http://schemas.openxmlformats.org/officeDocument/2006/relationships/image" Target="../media/image200.png"/><Relationship Id="rId10" Type="http://schemas.openxmlformats.org/officeDocument/2006/relationships/image" Target="../media/image195.png"/><Relationship Id="rId19" Type="http://schemas.openxmlformats.org/officeDocument/2006/relationships/image" Target="../media/image204.png"/><Relationship Id="rId4" Type="http://schemas.openxmlformats.org/officeDocument/2006/relationships/image" Target="../media/image3.svg"/><Relationship Id="rId9" Type="http://schemas.openxmlformats.org/officeDocument/2006/relationships/image" Target="../media/image194.png"/><Relationship Id="rId14" Type="http://schemas.openxmlformats.org/officeDocument/2006/relationships/image" Target="../media/image199.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5.svg"/><Relationship Id="rId5" Type="http://schemas.openxmlformats.org/officeDocument/2006/relationships/diagramQuickStyle" Target="../diagrams/quickStyle2.xml"/><Relationship Id="rId10" Type="http://schemas.openxmlformats.org/officeDocument/2006/relationships/image" Target="../media/image4.png"/><Relationship Id="rId4" Type="http://schemas.openxmlformats.org/officeDocument/2006/relationships/diagramLayout" Target="../diagrams/layout2.xml"/><Relationship Id="rId9"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5.svg"/><Relationship Id="rId5" Type="http://schemas.openxmlformats.org/officeDocument/2006/relationships/diagramQuickStyle" Target="../diagrams/quickStyle4.xml"/><Relationship Id="rId10" Type="http://schemas.openxmlformats.org/officeDocument/2006/relationships/image" Target="../media/image4.png"/><Relationship Id="rId4" Type="http://schemas.openxmlformats.org/officeDocument/2006/relationships/diagramLayout" Target="../diagrams/layout4.xml"/><Relationship Id="rId9"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globalmagazin.com/die-4-saeulen-der-nachhaltigkeit-kennenlerne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pxhere.com/de/photo/1379739"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5.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svg"/><Relationship Id="rId11" Type="http://schemas.openxmlformats.org/officeDocument/2006/relationships/image" Target="../media/image4.png"/><Relationship Id="rId5" Type="http://schemas.openxmlformats.org/officeDocument/2006/relationships/image" Target="../media/image36.png"/><Relationship Id="rId10" Type="http://schemas.openxmlformats.org/officeDocument/2006/relationships/image" Target="../media/image3.svg"/><Relationship Id="rId4" Type="http://schemas.openxmlformats.org/officeDocument/2006/relationships/image" Target="../media/image35.svg"/><Relationship Id="rId9"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45.svg"/><Relationship Id="rId4" Type="http://schemas.openxmlformats.org/officeDocument/2006/relationships/image" Target="../media/image3.svg"/><Relationship Id="rId9" Type="http://schemas.openxmlformats.org/officeDocument/2006/relationships/image" Target="../media/image44.png"/></Relationships>
</file>

<file path=ppt/slides/_rels/slide27.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18" Type="http://schemas.openxmlformats.org/officeDocument/2006/relationships/image" Target="../media/image5.sv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17" Type="http://schemas.openxmlformats.org/officeDocument/2006/relationships/image" Target="../media/image4.png"/><Relationship Id="rId2" Type="http://schemas.openxmlformats.org/officeDocument/2006/relationships/notesSlide" Target="../notesSlides/notesSlide27.xml"/><Relationship Id="rId16" Type="http://schemas.openxmlformats.org/officeDocument/2006/relationships/image" Target="../media/image3.svg"/><Relationship Id="rId1" Type="http://schemas.openxmlformats.org/officeDocument/2006/relationships/slideLayout" Target="../slideLayouts/slideLayout7.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2.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7.sv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31.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2.png"/><Relationship Id="rId7"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61.svg"/><Relationship Id="rId4" Type="http://schemas.openxmlformats.org/officeDocument/2006/relationships/image" Target="../media/image3.svg"/><Relationship Id="rId9" Type="http://schemas.openxmlformats.org/officeDocument/2006/relationships/image" Target="../media/image60.png"/></Relationships>
</file>

<file path=ppt/slides/_rels/slide32.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68.png"/><Relationship Id="rId3" Type="http://schemas.openxmlformats.org/officeDocument/2006/relationships/image" Target="../media/image2.png"/><Relationship Id="rId7" Type="http://schemas.openxmlformats.org/officeDocument/2006/relationships/image" Target="../media/image62.png"/><Relationship Id="rId12" Type="http://schemas.openxmlformats.org/officeDocument/2006/relationships/image" Target="../media/image67.sv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6.png"/><Relationship Id="rId5" Type="http://schemas.openxmlformats.org/officeDocument/2006/relationships/image" Target="../media/image4.png"/><Relationship Id="rId10" Type="http://schemas.openxmlformats.org/officeDocument/2006/relationships/image" Target="../media/image65.svg"/><Relationship Id="rId4" Type="http://schemas.openxmlformats.org/officeDocument/2006/relationships/image" Target="../media/image3.svg"/><Relationship Id="rId9" Type="http://schemas.openxmlformats.org/officeDocument/2006/relationships/image" Target="../media/image64.png"/><Relationship Id="rId14" Type="http://schemas.openxmlformats.org/officeDocument/2006/relationships/image" Target="../media/image69.svg"/></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png"/><Relationship Id="rId7" Type="http://schemas.openxmlformats.org/officeDocument/2006/relationships/diagramQuickStyle" Target="../diagrams/quickStyle5.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Layout" Target="../diagrams/layout5.xml"/><Relationship Id="rId11" Type="http://schemas.openxmlformats.org/officeDocument/2006/relationships/image" Target="../media/image3.svg"/><Relationship Id="rId5" Type="http://schemas.openxmlformats.org/officeDocument/2006/relationships/diagramData" Target="../diagrams/data5.xml"/><Relationship Id="rId10" Type="http://schemas.openxmlformats.org/officeDocument/2006/relationships/image" Target="../media/image2.png"/><Relationship Id="rId4" Type="http://schemas.openxmlformats.org/officeDocument/2006/relationships/image" Target="../media/image5.svg"/><Relationship Id="rId9" Type="http://schemas.microsoft.com/office/2007/relationships/diagramDrawing" Target="../diagrams/drawing5.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37.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image" Target="../media/image76.png"/><Relationship Id="rId18" Type="http://schemas.openxmlformats.org/officeDocument/2006/relationships/image" Target="../media/image81.svg"/><Relationship Id="rId3" Type="http://schemas.openxmlformats.org/officeDocument/2006/relationships/image" Target="../media/image2.png"/><Relationship Id="rId7" Type="http://schemas.openxmlformats.org/officeDocument/2006/relationships/image" Target="../media/image70.png"/><Relationship Id="rId12" Type="http://schemas.openxmlformats.org/officeDocument/2006/relationships/image" Target="../media/image75.svg"/><Relationship Id="rId17" Type="http://schemas.openxmlformats.org/officeDocument/2006/relationships/image" Target="../media/image80.png"/><Relationship Id="rId2" Type="http://schemas.openxmlformats.org/officeDocument/2006/relationships/notesSlide" Target="../notesSlides/notesSlide37.xml"/><Relationship Id="rId16" Type="http://schemas.openxmlformats.org/officeDocument/2006/relationships/image" Target="../media/image79.svg"/><Relationship Id="rId20" Type="http://schemas.openxmlformats.org/officeDocument/2006/relationships/image" Target="../media/image83.svg"/><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74.png"/><Relationship Id="rId5" Type="http://schemas.openxmlformats.org/officeDocument/2006/relationships/image" Target="../media/image4.png"/><Relationship Id="rId15" Type="http://schemas.openxmlformats.org/officeDocument/2006/relationships/image" Target="../media/image78.png"/><Relationship Id="rId10" Type="http://schemas.openxmlformats.org/officeDocument/2006/relationships/image" Target="../media/image73.svg"/><Relationship Id="rId19" Type="http://schemas.openxmlformats.org/officeDocument/2006/relationships/image" Target="../media/image82.png"/><Relationship Id="rId4" Type="http://schemas.openxmlformats.org/officeDocument/2006/relationships/image" Target="../media/image3.svg"/><Relationship Id="rId9" Type="http://schemas.openxmlformats.org/officeDocument/2006/relationships/image" Target="../media/image72.png"/><Relationship Id="rId14" Type="http://schemas.openxmlformats.org/officeDocument/2006/relationships/image" Target="../media/image77.sv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41.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2.png"/><Relationship Id="rId7" Type="http://schemas.openxmlformats.org/officeDocument/2006/relationships/image" Target="../media/image84.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43.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2.png"/><Relationship Id="rId7" Type="http://schemas.openxmlformats.org/officeDocument/2006/relationships/image" Target="../media/image86.png"/><Relationship Id="rId12" Type="http://schemas.openxmlformats.org/officeDocument/2006/relationships/image" Target="../media/image91.sv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90.png"/><Relationship Id="rId5" Type="http://schemas.openxmlformats.org/officeDocument/2006/relationships/image" Target="../media/image4.png"/><Relationship Id="rId10" Type="http://schemas.openxmlformats.org/officeDocument/2006/relationships/image" Target="../media/image89.svg"/><Relationship Id="rId4" Type="http://schemas.openxmlformats.org/officeDocument/2006/relationships/image" Target="../media/image3.svg"/><Relationship Id="rId9" Type="http://schemas.openxmlformats.org/officeDocument/2006/relationships/image" Target="../media/image88.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94.svg"/><Relationship Id="rId13" Type="http://schemas.openxmlformats.org/officeDocument/2006/relationships/image" Target="../media/image99.png"/><Relationship Id="rId3" Type="http://schemas.openxmlformats.org/officeDocument/2006/relationships/image" Target="../media/image2.png"/><Relationship Id="rId7" Type="http://schemas.openxmlformats.org/officeDocument/2006/relationships/image" Target="../media/image93.png"/><Relationship Id="rId12" Type="http://schemas.openxmlformats.org/officeDocument/2006/relationships/image" Target="../media/image98.sv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97.png"/><Relationship Id="rId5" Type="http://schemas.openxmlformats.org/officeDocument/2006/relationships/image" Target="../media/image4.png"/><Relationship Id="rId10" Type="http://schemas.openxmlformats.org/officeDocument/2006/relationships/image" Target="../media/image96.svg"/><Relationship Id="rId4" Type="http://schemas.openxmlformats.org/officeDocument/2006/relationships/image" Target="../media/image3.svg"/><Relationship Id="rId9" Type="http://schemas.openxmlformats.org/officeDocument/2006/relationships/image" Target="../media/image95.png"/><Relationship Id="rId14" Type="http://schemas.openxmlformats.org/officeDocument/2006/relationships/image" Target="../media/image100.sv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8.xml.rels><?xml version="1.0" encoding="UTF-8" standalone="yes"?>
<Relationships xmlns="http://schemas.openxmlformats.org/package/2006/relationships"><Relationship Id="rId8" Type="http://schemas.openxmlformats.org/officeDocument/2006/relationships/image" Target="../media/image102.svg"/><Relationship Id="rId3" Type="http://schemas.openxmlformats.org/officeDocument/2006/relationships/image" Target="../media/image2.png"/><Relationship Id="rId7" Type="http://schemas.openxmlformats.org/officeDocument/2006/relationships/image" Target="../media/image101.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1.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54.xml.rels><?xml version="1.0" encoding="UTF-8" standalone="yes"?>
<Relationships xmlns="http://schemas.openxmlformats.org/package/2006/relationships"><Relationship Id="rId8" Type="http://schemas.openxmlformats.org/officeDocument/2006/relationships/image" Target="../media/image105.svg"/><Relationship Id="rId3" Type="http://schemas.openxmlformats.org/officeDocument/2006/relationships/image" Target="../media/image2.png"/><Relationship Id="rId7" Type="http://schemas.openxmlformats.org/officeDocument/2006/relationships/image" Target="../media/image104.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56.xml.rels><?xml version="1.0" encoding="UTF-8" standalone="yes"?>
<Relationships xmlns="http://schemas.openxmlformats.org/package/2006/relationships"><Relationship Id="rId8" Type="http://schemas.openxmlformats.org/officeDocument/2006/relationships/image" Target="../media/image107.svg"/><Relationship Id="rId3" Type="http://schemas.openxmlformats.org/officeDocument/2006/relationships/image" Target="../media/image2.png"/><Relationship Id="rId7" Type="http://schemas.openxmlformats.org/officeDocument/2006/relationships/image" Target="../media/image106.pn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58.xml.rels><?xml version="1.0" encoding="UTF-8" standalone="yes"?>
<Relationships xmlns="http://schemas.openxmlformats.org/package/2006/relationships"><Relationship Id="rId8" Type="http://schemas.openxmlformats.org/officeDocument/2006/relationships/image" Target="../media/image109.svg"/><Relationship Id="rId3" Type="http://schemas.openxmlformats.org/officeDocument/2006/relationships/image" Target="../media/image2.png"/><Relationship Id="rId7" Type="http://schemas.openxmlformats.org/officeDocument/2006/relationships/image" Target="../media/image108.png"/><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9.xml.rels><?xml version="1.0" encoding="UTF-8" standalone="yes"?>
<Relationships xmlns="http://schemas.openxmlformats.org/package/2006/relationships"><Relationship Id="rId8" Type="http://schemas.openxmlformats.org/officeDocument/2006/relationships/image" Target="../media/image111.svg"/><Relationship Id="rId3" Type="http://schemas.openxmlformats.org/officeDocument/2006/relationships/image" Target="../media/image2.png"/><Relationship Id="rId7" Type="http://schemas.openxmlformats.org/officeDocument/2006/relationships/image" Target="../media/image110.pn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1.xml.rels><?xml version="1.0" encoding="UTF-8" standalone="yes"?>
<Relationships xmlns="http://schemas.openxmlformats.org/package/2006/relationships"><Relationship Id="rId8" Type="http://schemas.openxmlformats.org/officeDocument/2006/relationships/image" Target="../media/image113.svg"/><Relationship Id="rId3" Type="http://schemas.openxmlformats.org/officeDocument/2006/relationships/image" Target="../media/image2.png"/><Relationship Id="rId7" Type="http://schemas.openxmlformats.org/officeDocument/2006/relationships/image" Target="../media/image112.png"/><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2.xml.rels><?xml version="1.0" encoding="UTF-8" standalone="yes"?>
<Relationships xmlns="http://schemas.openxmlformats.org/package/2006/relationships"><Relationship Id="rId8" Type="http://schemas.openxmlformats.org/officeDocument/2006/relationships/image" Target="../media/image115.svg"/><Relationship Id="rId13" Type="http://schemas.openxmlformats.org/officeDocument/2006/relationships/image" Target="../media/image120.png"/><Relationship Id="rId3" Type="http://schemas.openxmlformats.org/officeDocument/2006/relationships/image" Target="../media/image2.png"/><Relationship Id="rId7" Type="http://schemas.openxmlformats.org/officeDocument/2006/relationships/image" Target="../media/image114.png"/><Relationship Id="rId12" Type="http://schemas.openxmlformats.org/officeDocument/2006/relationships/image" Target="../media/image119.svg"/><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18.png"/><Relationship Id="rId5" Type="http://schemas.openxmlformats.org/officeDocument/2006/relationships/image" Target="../media/image4.png"/><Relationship Id="rId10" Type="http://schemas.openxmlformats.org/officeDocument/2006/relationships/image" Target="../media/image117.svg"/><Relationship Id="rId4" Type="http://schemas.openxmlformats.org/officeDocument/2006/relationships/image" Target="../media/image3.svg"/><Relationship Id="rId9" Type="http://schemas.openxmlformats.org/officeDocument/2006/relationships/image" Target="../media/image116.png"/><Relationship Id="rId14" Type="http://schemas.openxmlformats.org/officeDocument/2006/relationships/image" Target="../media/image121.svg"/></Relationships>
</file>

<file path=ppt/slides/_rels/slide63.xml.rels><?xml version="1.0" encoding="UTF-8" standalone="yes"?>
<Relationships xmlns="http://schemas.openxmlformats.org/package/2006/relationships"><Relationship Id="rId8" Type="http://schemas.openxmlformats.org/officeDocument/2006/relationships/image" Target="../media/image123.svg"/><Relationship Id="rId13" Type="http://schemas.openxmlformats.org/officeDocument/2006/relationships/image" Target="../media/image128.png"/><Relationship Id="rId3" Type="http://schemas.openxmlformats.org/officeDocument/2006/relationships/image" Target="../media/image2.png"/><Relationship Id="rId7" Type="http://schemas.openxmlformats.org/officeDocument/2006/relationships/image" Target="../media/image122.png"/><Relationship Id="rId12" Type="http://schemas.openxmlformats.org/officeDocument/2006/relationships/image" Target="../media/image127.sv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26.png"/><Relationship Id="rId5" Type="http://schemas.openxmlformats.org/officeDocument/2006/relationships/image" Target="../media/image4.png"/><Relationship Id="rId10" Type="http://schemas.openxmlformats.org/officeDocument/2006/relationships/image" Target="../media/image125.svg"/><Relationship Id="rId4" Type="http://schemas.openxmlformats.org/officeDocument/2006/relationships/image" Target="../media/image3.svg"/><Relationship Id="rId9" Type="http://schemas.openxmlformats.org/officeDocument/2006/relationships/image" Target="../media/image124.png"/><Relationship Id="rId14" Type="http://schemas.openxmlformats.org/officeDocument/2006/relationships/image" Target="../media/image129.sv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67.xml.rels><?xml version="1.0" encoding="UTF-8" standalone="yes"?>
<Relationships xmlns="http://schemas.openxmlformats.org/package/2006/relationships"><Relationship Id="rId8" Type="http://schemas.openxmlformats.org/officeDocument/2006/relationships/image" Target="../media/image131.svg"/><Relationship Id="rId3" Type="http://schemas.openxmlformats.org/officeDocument/2006/relationships/image" Target="../media/image2.png"/><Relationship Id="rId7" Type="http://schemas.openxmlformats.org/officeDocument/2006/relationships/image" Target="../media/image130.png"/><Relationship Id="rId12" Type="http://schemas.openxmlformats.org/officeDocument/2006/relationships/image" Target="../media/image135.svg"/><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34.png"/><Relationship Id="rId5" Type="http://schemas.openxmlformats.org/officeDocument/2006/relationships/image" Target="../media/image4.png"/><Relationship Id="rId10" Type="http://schemas.openxmlformats.org/officeDocument/2006/relationships/image" Target="../media/image133.svg"/><Relationship Id="rId4" Type="http://schemas.openxmlformats.org/officeDocument/2006/relationships/image" Target="../media/image3.svg"/><Relationship Id="rId9" Type="http://schemas.openxmlformats.org/officeDocument/2006/relationships/image" Target="../media/image132.png"/></Relationships>
</file>

<file path=ppt/slides/_rels/slide68.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3.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5.sv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2.xml.rels><?xml version="1.0" encoding="UTF-8" standalone="yes"?>
<Relationships xmlns="http://schemas.openxmlformats.org/package/2006/relationships"><Relationship Id="rId8" Type="http://schemas.openxmlformats.org/officeDocument/2006/relationships/image" Target="../media/image138.svg"/><Relationship Id="rId3" Type="http://schemas.openxmlformats.org/officeDocument/2006/relationships/image" Target="../media/image2.png"/><Relationship Id="rId7" Type="http://schemas.openxmlformats.org/officeDocument/2006/relationships/image" Target="../media/image137.png"/><Relationship Id="rId12" Type="http://schemas.openxmlformats.org/officeDocument/2006/relationships/image" Target="../media/image142.svg"/><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41.png"/><Relationship Id="rId5" Type="http://schemas.openxmlformats.org/officeDocument/2006/relationships/image" Target="../media/image4.png"/><Relationship Id="rId10" Type="http://schemas.openxmlformats.org/officeDocument/2006/relationships/image" Target="../media/image140.svg"/><Relationship Id="rId4" Type="http://schemas.openxmlformats.org/officeDocument/2006/relationships/image" Target="../media/image3.svg"/><Relationship Id="rId9" Type="http://schemas.openxmlformats.org/officeDocument/2006/relationships/image" Target="../media/image139.png"/></Relationships>
</file>

<file path=ppt/slides/_rels/slide73.xml.rels><?xml version="1.0" encoding="UTF-8" standalone="yes"?>
<Relationships xmlns="http://schemas.openxmlformats.org/package/2006/relationships"><Relationship Id="rId8" Type="http://schemas.openxmlformats.org/officeDocument/2006/relationships/image" Target="../media/image144.svg"/><Relationship Id="rId3" Type="http://schemas.openxmlformats.org/officeDocument/2006/relationships/image" Target="../media/image2.png"/><Relationship Id="rId7" Type="http://schemas.openxmlformats.org/officeDocument/2006/relationships/image" Target="../media/image143.png"/><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6.xml.rels><?xml version="1.0" encoding="UTF-8" standalone="yes"?>
<Relationships xmlns="http://schemas.openxmlformats.org/package/2006/relationships"><Relationship Id="rId8" Type="http://schemas.openxmlformats.org/officeDocument/2006/relationships/image" Target="../media/image146.svg"/><Relationship Id="rId3" Type="http://schemas.openxmlformats.org/officeDocument/2006/relationships/image" Target="../media/image2.png"/><Relationship Id="rId7" Type="http://schemas.openxmlformats.org/officeDocument/2006/relationships/image" Target="../media/image145.png"/><Relationship Id="rId2" Type="http://schemas.openxmlformats.org/officeDocument/2006/relationships/notesSlide" Target="../notesSlides/notesSlide76.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7.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9.xml.rels><?xml version="1.0" encoding="UTF-8" standalone="yes"?>
<Relationships xmlns="http://schemas.openxmlformats.org/package/2006/relationships"><Relationship Id="rId8" Type="http://schemas.openxmlformats.org/officeDocument/2006/relationships/image" Target="../media/image149.svg"/><Relationship Id="rId3" Type="http://schemas.openxmlformats.org/officeDocument/2006/relationships/image" Target="../media/image2.png"/><Relationship Id="rId7" Type="http://schemas.openxmlformats.org/officeDocument/2006/relationships/image" Target="../media/image148.png"/><Relationship Id="rId2" Type="http://schemas.openxmlformats.org/officeDocument/2006/relationships/notesSlide" Target="../notesSlides/notesSlide7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4.jpeg"/><Relationship Id="rId7" Type="http://schemas.openxmlformats.org/officeDocument/2006/relationships/diagramLayout" Target="../diagrams/layout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hyperlink" Target="https://creativecommons.org/licenses/by/3.0/" TargetMode="External"/><Relationship Id="rId10" Type="http://schemas.microsoft.com/office/2007/relationships/diagramDrawing" Target="../diagrams/drawing1.xml"/><Relationship Id="rId4" Type="http://schemas.openxmlformats.org/officeDocument/2006/relationships/hyperlink" Target="https://www.teachinginlifelonglearning.org.uk/article/doi/10.5920/till.537/" TargetMode="External"/><Relationship Id="rId9" Type="http://schemas.openxmlformats.org/officeDocument/2006/relationships/diagramColors" Target="../diagrams/colors1.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1.xml.rels><?xml version="1.0" encoding="UTF-8" standalone="yes"?>
<Relationships xmlns="http://schemas.openxmlformats.org/package/2006/relationships"><Relationship Id="rId8" Type="http://schemas.openxmlformats.org/officeDocument/2006/relationships/image" Target="../media/image151.svg"/><Relationship Id="rId3" Type="http://schemas.openxmlformats.org/officeDocument/2006/relationships/image" Target="../media/image2.png"/><Relationship Id="rId7" Type="http://schemas.openxmlformats.org/officeDocument/2006/relationships/image" Target="../media/image150.png"/><Relationship Id="rId2" Type="http://schemas.openxmlformats.org/officeDocument/2006/relationships/notesSlide" Target="../notesSlides/notesSlide8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3.xml.rels><?xml version="1.0" encoding="UTF-8" standalone="yes"?>
<Relationships xmlns="http://schemas.openxmlformats.org/package/2006/relationships"><Relationship Id="rId8" Type="http://schemas.openxmlformats.org/officeDocument/2006/relationships/image" Target="../media/image153.svg"/><Relationship Id="rId3" Type="http://schemas.openxmlformats.org/officeDocument/2006/relationships/image" Target="../media/image2.png"/><Relationship Id="rId7" Type="http://schemas.openxmlformats.org/officeDocument/2006/relationships/image" Target="../media/image152.png"/><Relationship Id="rId12" Type="http://schemas.openxmlformats.org/officeDocument/2006/relationships/image" Target="../media/image157.svg"/><Relationship Id="rId2" Type="http://schemas.openxmlformats.org/officeDocument/2006/relationships/notesSlide" Target="../notesSlides/notesSlide83.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56.png"/><Relationship Id="rId5" Type="http://schemas.openxmlformats.org/officeDocument/2006/relationships/image" Target="../media/image4.png"/><Relationship Id="rId10" Type="http://schemas.openxmlformats.org/officeDocument/2006/relationships/image" Target="../media/image155.svg"/><Relationship Id="rId4" Type="http://schemas.openxmlformats.org/officeDocument/2006/relationships/image" Target="../media/image3.svg"/><Relationship Id="rId9" Type="http://schemas.openxmlformats.org/officeDocument/2006/relationships/image" Target="../media/image154.png"/></Relationships>
</file>

<file path=ppt/slides/_rels/slide84.xml.rels><?xml version="1.0" encoding="UTF-8" standalone="yes"?>
<Relationships xmlns="http://schemas.openxmlformats.org/package/2006/relationships"><Relationship Id="rId8" Type="http://schemas.openxmlformats.org/officeDocument/2006/relationships/image" Target="../media/image159.svg"/><Relationship Id="rId3" Type="http://schemas.openxmlformats.org/officeDocument/2006/relationships/image" Target="../media/image2.png"/><Relationship Id="rId7" Type="http://schemas.openxmlformats.org/officeDocument/2006/relationships/image" Target="../media/image158.png"/><Relationship Id="rId2" Type="http://schemas.openxmlformats.org/officeDocument/2006/relationships/notesSlide" Target="../notesSlides/notesSlide8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6.xml.rels><?xml version="1.0" encoding="UTF-8" standalone="yes"?>
<Relationships xmlns="http://schemas.openxmlformats.org/package/2006/relationships"><Relationship Id="rId3" Type="http://schemas.openxmlformats.org/officeDocument/2006/relationships/image" Target="../media/image160.jpe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7.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8.xml.rels><?xml version="1.0" encoding="UTF-8" standalone="yes"?>
<Relationships xmlns="http://schemas.openxmlformats.org/package/2006/relationships"><Relationship Id="rId8" Type="http://schemas.openxmlformats.org/officeDocument/2006/relationships/image" Target="../media/image162.svg"/><Relationship Id="rId3" Type="http://schemas.openxmlformats.org/officeDocument/2006/relationships/image" Target="../media/image2.png"/><Relationship Id="rId7" Type="http://schemas.openxmlformats.org/officeDocument/2006/relationships/image" Target="../media/image161.png"/><Relationship Id="rId2" Type="http://schemas.openxmlformats.org/officeDocument/2006/relationships/notesSlide" Target="../notesSlides/notesSlide8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9.xml.rels><?xml version="1.0" encoding="UTF-8" standalone="yes"?>
<Relationships xmlns="http://schemas.openxmlformats.org/package/2006/relationships"><Relationship Id="rId8" Type="http://schemas.openxmlformats.org/officeDocument/2006/relationships/image" Target="../media/image164.svg"/><Relationship Id="rId3" Type="http://schemas.openxmlformats.org/officeDocument/2006/relationships/image" Target="../media/image2.png"/><Relationship Id="rId7" Type="http://schemas.openxmlformats.org/officeDocument/2006/relationships/image" Target="../media/image163.png"/><Relationship Id="rId2" Type="http://schemas.openxmlformats.org/officeDocument/2006/relationships/notesSlide" Target="../notesSlides/notesSlide8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0.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1.xml.rels><?xml version="1.0" encoding="UTF-8" standalone="yes"?>
<Relationships xmlns="http://schemas.openxmlformats.org/package/2006/relationships"><Relationship Id="rId8" Type="http://schemas.openxmlformats.org/officeDocument/2006/relationships/image" Target="../media/image166.svg"/><Relationship Id="rId3" Type="http://schemas.openxmlformats.org/officeDocument/2006/relationships/image" Target="../media/image2.png"/><Relationship Id="rId7" Type="http://schemas.openxmlformats.org/officeDocument/2006/relationships/image" Target="../media/image165.png"/><Relationship Id="rId2" Type="http://schemas.openxmlformats.org/officeDocument/2006/relationships/notesSlide" Target="../notesSlides/notesSlide9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3.xml.rels><?xml version="1.0" encoding="UTF-8" standalone="yes"?>
<Relationships xmlns="http://schemas.openxmlformats.org/package/2006/relationships"><Relationship Id="rId8" Type="http://schemas.openxmlformats.org/officeDocument/2006/relationships/image" Target="../media/image168.svg"/><Relationship Id="rId3" Type="http://schemas.openxmlformats.org/officeDocument/2006/relationships/image" Target="../media/image2.png"/><Relationship Id="rId7" Type="http://schemas.openxmlformats.org/officeDocument/2006/relationships/image" Target="../media/image167.png"/><Relationship Id="rId2" Type="http://schemas.openxmlformats.org/officeDocument/2006/relationships/notesSlide" Target="../notesSlides/notesSlide93.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170.svg"/><Relationship Id="rId4" Type="http://schemas.openxmlformats.org/officeDocument/2006/relationships/image" Target="../media/image3.svg"/><Relationship Id="rId9" Type="http://schemas.openxmlformats.org/officeDocument/2006/relationships/image" Target="../media/image169.png"/></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5.xml.rels><?xml version="1.0" encoding="UTF-8" standalone="yes"?>
<Relationships xmlns="http://schemas.openxmlformats.org/package/2006/relationships"><Relationship Id="rId3" Type="http://schemas.openxmlformats.org/officeDocument/2006/relationships/image" Target="../media/image171.jpe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8" Type="http://schemas.openxmlformats.org/officeDocument/2006/relationships/image" Target="../media/image173.svg"/><Relationship Id="rId13" Type="http://schemas.openxmlformats.org/officeDocument/2006/relationships/image" Target="../media/image178.png"/><Relationship Id="rId18" Type="http://schemas.openxmlformats.org/officeDocument/2006/relationships/image" Target="../media/image183.svg"/><Relationship Id="rId3" Type="http://schemas.openxmlformats.org/officeDocument/2006/relationships/image" Target="../media/image2.png"/><Relationship Id="rId7" Type="http://schemas.openxmlformats.org/officeDocument/2006/relationships/image" Target="../media/image172.png"/><Relationship Id="rId12" Type="http://schemas.openxmlformats.org/officeDocument/2006/relationships/image" Target="../media/image177.svg"/><Relationship Id="rId17" Type="http://schemas.openxmlformats.org/officeDocument/2006/relationships/image" Target="../media/image182.png"/><Relationship Id="rId2" Type="http://schemas.openxmlformats.org/officeDocument/2006/relationships/notesSlide" Target="../notesSlides/notesSlide96.xml"/><Relationship Id="rId16" Type="http://schemas.openxmlformats.org/officeDocument/2006/relationships/image" Target="../media/image181.svg"/><Relationship Id="rId20" Type="http://schemas.openxmlformats.org/officeDocument/2006/relationships/image" Target="../media/image18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76.png"/><Relationship Id="rId5" Type="http://schemas.openxmlformats.org/officeDocument/2006/relationships/image" Target="../media/image4.png"/><Relationship Id="rId15" Type="http://schemas.openxmlformats.org/officeDocument/2006/relationships/image" Target="../media/image180.png"/><Relationship Id="rId10" Type="http://schemas.openxmlformats.org/officeDocument/2006/relationships/image" Target="../media/image175.svg"/><Relationship Id="rId19" Type="http://schemas.openxmlformats.org/officeDocument/2006/relationships/image" Target="../media/image184.png"/><Relationship Id="rId4" Type="http://schemas.openxmlformats.org/officeDocument/2006/relationships/image" Target="../media/image3.svg"/><Relationship Id="rId9" Type="http://schemas.openxmlformats.org/officeDocument/2006/relationships/image" Target="../media/image174.png"/><Relationship Id="rId14" Type="http://schemas.openxmlformats.org/officeDocument/2006/relationships/image" Target="../media/image179.svg"/></Relationships>
</file>

<file path=ppt/slides/_rels/slide9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7.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98.xml.rels><?xml version="1.0" encoding="UTF-8" standalone="yes"?>
<Relationships xmlns="http://schemas.openxmlformats.org/package/2006/relationships"><Relationship Id="rId3" Type="http://schemas.openxmlformats.org/officeDocument/2006/relationships/image" Target="../media/image186.jpe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9.xml"/><Relationship Id="rId1" Type="http://schemas.openxmlformats.org/officeDocument/2006/relationships/slideLayout" Target="../slideLayouts/slideLayout7.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Εικόνα 21" descr="Εικόνα που περιέχει κείμενο&#10;&#10;Περιγραφή που δημιουργήθηκε αυτόματα">
            <a:extLst>
              <a:ext uri="{FF2B5EF4-FFF2-40B4-BE49-F238E27FC236}">
                <a16:creationId xmlns:a16="http://schemas.microsoft.com/office/drawing/2014/main" id="{3B753BD0-DD66-424A-1D22-18DAA9330F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61453" y="834093"/>
            <a:ext cx="7828623" cy="1642407"/>
          </a:xfrm>
          <a:prstGeom prst="rect">
            <a:avLst/>
          </a:prstGeom>
        </p:spPr>
      </p:pic>
      <p:sp>
        <p:nvSpPr>
          <p:cNvPr id="2" name="Freeform 2"/>
          <p:cNvSpPr/>
          <p:nvPr/>
        </p:nvSpPr>
        <p:spPr>
          <a:xfrm rot="-5400000">
            <a:off x="8390496" y="4139492"/>
            <a:ext cx="15426973" cy="6672166"/>
          </a:xfrm>
          <a:custGeom>
            <a:avLst/>
            <a:gdLst/>
            <a:ahLst/>
            <a:cxnLst/>
            <a:rect l="l" t="t" r="r" b="b"/>
            <a:pathLst>
              <a:path w="15426973" h="6672166">
                <a:moveTo>
                  <a:pt x="0" y="0"/>
                </a:moveTo>
                <a:lnTo>
                  <a:pt x="15426973" y="0"/>
                </a:lnTo>
                <a:lnTo>
                  <a:pt x="15426973" y="6672166"/>
                </a:lnTo>
                <a:lnTo>
                  <a:pt x="0" y="66721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noProof="0" dirty="0"/>
          </a:p>
        </p:txBody>
      </p:sp>
      <p:sp>
        <p:nvSpPr>
          <p:cNvPr id="3" name="Freeform 3"/>
          <p:cNvSpPr/>
          <p:nvPr/>
        </p:nvSpPr>
        <p:spPr>
          <a:xfrm rot="-2874349" flipV="1">
            <a:off x="7698158" y="6692029"/>
            <a:ext cx="15426973" cy="6672166"/>
          </a:xfrm>
          <a:custGeom>
            <a:avLst/>
            <a:gdLst/>
            <a:ahLst/>
            <a:cxnLst/>
            <a:rect l="l" t="t" r="r" b="b"/>
            <a:pathLst>
              <a:path w="15426973" h="6672166">
                <a:moveTo>
                  <a:pt x="0" y="6672166"/>
                </a:moveTo>
                <a:lnTo>
                  <a:pt x="15426973" y="6672166"/>
                </a:lnTo>
                <a:lnTo>
                  <a:pt x="15426973" y="0"/>
                </a:lnTo>
                <a:lnTo>
                  <a:pt x="0" y="0"/>
                </a:lnTo>
                <a:lnTo>
                  <a:pt x="0" y="6672166"/>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noProof="0" dirty="0"/>
          </a:p>
        </p:txBody>
      </p:sp>
      <p:sp>
        <p:nvSpPr>
          <p:cNvPr id="4" name="Freeform 4"/>
          <p:cNvSpPr/>
          <p:nvPr/>
        </p:nvSpPr>
        <p:spPr>
          <a:xfrm>
            <a:off x="-596817" y="-735710"/>
            <a:ext cx="2199515" cy="2199515"/>
          </a:xfrm>
          <a:custGeom>
            <a:avLst/>
            <a:gdLst/>
            <a:ahLst/>
            <a:cxnLst/>
            <a:rect l="l" t="t" r="r" b="b"/>
            <a:pathLst>
              <a:path w="2199515" h="2199515">
                <a:moveTo>
                  <a:pt x="0" y="0"/>
                </a:moveTo>
                <a:lnTo>
                  <a:pt x="2199516" y="0"/>
                </a:lnTo>
                <a:lnTo>
                  <a:pt x="2199516" y="2199515"/>
                </a:lnTo>
                <a:lnTo>
                  <a:pt x="0" y="21995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noProof="0" dirty="0"/>
          </a:p>
        </p:txBody>
      </p:sp>
      <p:sp>
        <p:nvSpPr>
          <p:cNvPr id="5" name="Freeform 5"/>
          <p:cNvSpPr/>
          <p:nvPr/>
        </p:nvSpPr>
        <p:spPr>
          <a:xfrm>
            <a:off x="12184342" y="7475575"/>
            <a:ext cx="2009598" cy="2009598"/>
          </a:xfrm>
          <a:custGeom>
            <a:avLst/>
            <a:gdLst/>
            <a:ahLst/>
            <a:cxnLst/>
            <a:rect l="l" t="t" r="r" b="b"/>
            <a:pathLst>
              <a:path w="2009598" h="2009598">
                <a:moveTo>
                  <a:pt x="0" y="0"/>
                </a:moveTo>
                <a:lnTo>
                  <a:pt x="2009599" y="0"/>
                </a:lnTo>
                <a:lnTo>
                  <a:pt x="2009599" y="2009599"/>
                </a:lnTo>
                <a:lnTo>
                  <a:pt x="0" y="20095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noProof="0" dirty="0"/>
          </a:p>
        </p:txBody>
      </p:sp>
      <p:sp>
        <p:nvSpPr>
          <p:cNvPr id="6" name="Freeform 6"/>
          <p:cNvSpPr/>
          <p:nvPr/>
        </p:nvSpPr>
        <p:spPr>
          <a:xfrm>
            <a:off x="1949020" y="194513"/>
            <a:ext cx="4966112" cy="2607924"/>
          </a:xfrm>
          <a:custGeom>
            <a:avLst/>
            <a:gdLst/>
            <a:ahLst/>
            <a:cxnLst/>
            <a:rect l="l" t="t" r="r" b="b"/>
            <a:pathLst>
              <a:path w="8961910" h="4869664">
                <a:moveTo>
                  <a:pt x="0" y="0"/>
                </a:moveTo>
                <a:lnTo>
                  <a:pt x="8961910" y="0"/>
                </a:lnTo>
                <a:lnTo>
                  <a:pt x="8961910" y="4869664"/>
                </a:lnTo>
                <a:lnTo>
                  <a:pt x="0" y="4869664"/>
                </a:lnTo>
                <a:lnTo>
                  <a:pt x="0" y="0"/>
                </a:lnTo>
                <a:close/>
              </a:path>
            </a:pathLst>
          </a:custGeom>
          <a:blipFill>
            <a:blip r:embed="rId10"/>
            <a:stretch>
              <a:fillRect/>
            </a:stretch>
          </a:blipFill>
        </p:spPr>
        <p:txBody>
          <a:bodyPr/>
          <a:lstStyle/>
          <a:p>
            <a:endParaRPr lang="en-GB" noProof="0" dirty="0"/>
          </a:p>
        </p:txBody>
      </p:sp>
      <p:sp>
        <p:nvSpPr>
          <p:cNvPr id="24" name="Text Box 4">
            <a:extLst>
              <a:ext uri="{FF2B5EF4-FFF2-40B4-BE49-F238E27FC236}">
                <a16:creationId xmlns:a16="http://schemas.microsoft.com/office/drawing/2014/main" id="{02D60612-AE9C-054B-30ED-9AA1A3B64353}"/>
              </a:ext>
            </a:extLst>
          </p:cNvPr>
          <p:cNvSpPr txBox="1">
            <a:spLocks noChangeArrowheads="1"/>
          </p:cNvSpPr>
          <p:nvPr/>
        </p:nvSpPr>
        <p:spPr bwMode="auto">
          <a:xfrm>
            <a:off x="340866" y="6591300"/>
            <a:ext cx="7356305" cy="1019093"/>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12700">
              <a:lnSpc>
                <a:spcPts val="3430"/>
              </a:lnSpc>
              <a:spcBef>
                <a:spcPts val="300"/>
              </a:spcBef>
              <a:spcAft>
                <a:spcPts val="300"/>
              </a:spcAft>
            </a:pPr>
            <a:r>
              <a:rPr lang="en-GB" sz="6000" b="1" noProof="0" dirty="0">
                <a:solidFill>
                  <a:srgbClr val="04A6C2"/>
                </a:solidFill>
                <a:effectLst/>
                <a:latin typeface="+mj-lt"/>
                <a:ea typeface="Tahoma" panose="020B0604030504040204" pitchFamily="34" charset="0"/>
                <a:cs typeface="Tahoma" panose="020B0604030504040204" pitchFamily="34" charset="0"/>
              </a:rPr>
              <a:t>Chapter 4</a:t>
            </a:r>
            <a:r>
              <a:rPr lang="en-GB" sz="4500" b="1" noProof="0" dirty="0">
                <a:solidFill>
                  <a:srgbClr val="04A6C2"/>
                </a:solidFill>
                <a:effectLst/>
                <a:latin typeface="+mj-lt"/>
                <a:ea typeface="Tahoma" panose="020B0604030504040204" pitchFamily="34" charset="0"/>
                <a:cs typeface="Tahoma" panose="020B0604030504040204" pitchFamily="34" charset="0"/>
              </a:rPr>
              <a:t> </a:t>
            </a:r>
          </a:p>
          <a:p>
            <a:pPr marL="12700">
              <a:lnSpc>
                <a:spcPts val="3430"/>
              </a:lnSpc>
              <a:spcBef>
                <a:spcPts val="300"/>
              </a:spcBef>
              <a:spcAft>
                <a:spcPts val="300"/>
              </a:spcAft>
            </a:pPr>
            <a:r>
              <a:rPr lang="en-GB" sz="3000" noProof="0" dirty="0">
                <a:solidFill>
                  <a:srgbClr val="FF0000"/>
                </a:solidFill>
                <a:effectLst/>
                <a:latin typeface="+mj-lt"/>
                <a:ea typeface="Tahoma" panose="020B0604030504040204" pitchFamily="34" charset="0"/>
                <a:cs typeface="Tahoma" panose="020B0604030504040204" pitchFamily="34" charset="0"/>
              </a:rPr>
              <a:t> </a:t>
            </a:r>
            <a:endParaRPr lang="en-GB" sz="3000" noProof="0" dirty="0">
              <a:effectLst/>
              <a:latin typeface="+mj-lt"/>
              <a:ea typeface="Tahoma" panose="020B0604030504040204" pitchFamily="34" charset="0"/>
              <a:cs typeface="Tahoma" panose="020B0604030504040204" pitchFamily="34" charset="0"/>
            </a:endParaRPr>
          </a:p>
          <a:p>
            <a:pPr>
              <a:spcBef>
                <a:spcPts val="300"/>
              </a:spcBef>
              <a:spcAft>
                <a:spcPts val="300"/>
              </a:spcAft>
            </a:pPr>
            <a:r>
              <a:rPr lang="en-GB" sz="3000" noProof="0" dirty="0">
                <a:solidFill>
                  <a:srgbClr val="FF0000"/>
                </a:solidFill>
                <a:effectLst/>
                <a:latin typeface="+mj-lt"/>
                <a:ea typeface="Tahoma" panose="020B0604030504040204" pitchFamily="34" charset="0"/>
                <a:cs typeface="Tahoma" panose="020B0604030504040204" pitchFamily="34" charset="0"/>
              </a:rPr>
              <a:t> </a:t>
            </a:r>
            <a:endParaRPr lang="en-GB" sz="3000" noProof="0" dirty="0">
              <a:effectLst/>
              <a:latin typeface="+mj-lt"/>
              <a:ea typeface="Tahoma" panose="020B0604030504040204" pitchFamily="34" charset="0"/>
              <a:cs typeface="Tahoma" panose="020B0604030504040204" pitchFamily="34" charset="0"/>
            </a:endParaRPr>
          </a:p>
          <a:p>
            <a:pPr>
              <a:spcBef>
                <a:spcPts val="300"/>
              </a:spcBef>
              <a:spcAft>
                <a:spcPts val="300"/>
              </a:spcAft>
            </a:pPr>
            <a:r>
              <a:rPr lang="en-GB" sz="3000" noProof="0" dirty="0">
                <a:solidFill>
                  <a:srgbClr val="FF0000"/>
                </a:solidFill>
                <a:effectLst/>
                <a:latin typeface="+mj-lt"/>
                <a:ea typeface="Tahoma" panose="020B0604030504040204" pitchFamily="34" charset="0"/>
                <a:cs typeface="Tahoma" panose="020B0604030504040204" pitchFamily="34" charset="0"/>
              </a:rPr>
              <a:t> </a:t>
            </a:r>
            <a:endParaRPr lang="en-GB" sz="3000" noProof="0" dirty="0">
              <a:effectLst/>
              <a:latin typeface="+mj-lt"/>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EAE4E891-620E-83C7-4AB7-ADF7D0DF2A41}"/>
              </a:ext>
            </a:extLst>
          </p:cNvPr>
          <p:cNvSpPr txBox="1"/>
          <p:nvPr/>
        </p:nvSpPr>
        <p:spPr>
          <a:xfrm>
            <a:off x="340866" y="3645076"/>
            <a:ext cx="11831444" cy="1862048"/>
          </a:xfrm>
          <a:prstGeom prst="rect">
            <a:avLst/>
          </a:prstGeom>
          <a:noFill/>
        </p:spPr>
        <p:txBody>
          <a:bodyPr wrap="square">
            <a:spAutoFit/>
          </a:bodyPr>
          <a:lstStyle/>
          <a:p>
            <a:pPr marL="12700">
              <a:spcBef>
                <a:spcPts val="600"/>
              </a:spcBef>
              <a:spcAft>
                <a:spcPts val="600"/>
              </a:spcAft>
            </a:pPr>
            <a:r>
              <a:rPr lang="en-GB" sz="6000" b="1" spc="-30" noProof="0" dirty="0">
                <a:latin typeface="+mj-lt"/>
                <a:ea typeface="Tahoma" panose="020B0604030504040204" pitchFamily="34" charset="0"/>
                <a:cs typeface="Tahoma" panose="020B0604030504040204" pitchFamily="34" charset="0"/>
              </a:rPr>
              <a:t>WP3</a:t>
            </a:r>
          </a:p>
          <a:p>
            <a:pPr marL="12700">
              <a:spcBef>
                <a:spcPts val="600"/>
              </a:spcBef>
              <a:spcAft>
                <a:spcPts val="600"/>
              </a:spcAft>
            </a:pPr>
            <a:r>
              <a:rPr lang="en-GB" sz="4500" b="1" spc="-30" noProof="0" dirty="0">
                <a:latin typeface="+mj-lt"/>
                <a:ea typeface="Tahoma" panose="020B0604030504040204" pitchFamily="34" charset="0"/>
                <a:cs typeface="Tahoma" panose="020B0604030504040204" pitchFamily="34" charset="0"/>
              </a:rPr>
              <a:t>INSPIRE Practical Handbook</a:t>
            </a:r>
          </a:p>
        </p:txBody>
      </p:sp>
      <p:sp>
        <p:nvSpPr>
          <p:cNvPr id="11" name="TextBox 10">
            <a:extLst>
              <a:ext uri="{FF2B5EF4-FFF2-40B4-BE49-F238E27FC236}">
                <a16:creationId xmlns:a16="http://schemas.microsoft.com/office/drawing/2014/main" id="{8D09B27B-AD02-94B6-475A-A3697F903AB9}"/>
              </a:ext>
            </a:extLst>
          </p:cNvPr>
          <p:cNvSpPr txBox="1"/>
          <p:nvPr/>
        </p:nvSpPr>
        <p:spPr>
          <a:xfrm>
            <a:off x="340866" y="7130133"/>
            <a:ext cx="11833058" cy="1477328"/>
          </a:xfrm>
          <a:prstGeom prst="rect">
            <a:avLst/>
          </a:prstGeom>
          <a:noFill/>
        </p:spPr>
        <p:txBody>
          <a:bodyPr wrap="square">
            <a:spAutoFit/>
          </a:bodyPr>
          <a:lstStyle/>
          <a:p>
            <a:pPr marL="12700">
              <a:spcBef>
                <a:spcPts val="300"/>
              </a:spcBef>
              <a:spcAft>
                <a:spcPts val="300"/>
              </a:spcAft>
            </a:pPr>
            <a:r>
              <a:rPr lang="en-GB" sz="4500" b="1" noProof="0" dirty="0">
                <a:solidFill>
                  <a:srgbClr val="04A6C2"/>
                </a:solidFill>
                <a:latin typeface="+mj-lt"/>
                <a:ea typeface="Tahoma" panose="020B0604030504040204" pitchFamily="34" charset="0"/>
                <a:cs typeface="Tahoma" panose="020B0604030504040204" pitchFamily="34" charset="0"/>
              </a:rPr>
              <a:t>Working with the INSPIRE Online Training Programme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CEA66-C3B8-5BF2-16FB-E84D8294CA3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2153F97-FF51-C4A7-33D8-205923F41B31}"/>
              </a:ext>
            </a:extLst>
          </p:cNvPr>
          <p:cNvSpPr/>
          <p:nvPr/>
        </p:nvSpPr>
        <p:spPr>
          <a:xfrm flipV="1">
            <a:off x="-1049178" y="-5534233"/>
            <a:ext cx="19829349" cy="8576193"/>
          </a:xfrm>
          <a:custGeom>
            <a:avLst/>
            <a:gdLst/>
            <a:ahLst/>
            <a:cxnLst/>
            <a:rect l="l" t="t" r="r" b="b"/>
            <a:pathLst>
              <a:path w="19829349" h="8576193">
                <a:moveTo>
                  <a:pt x="0" y="8576193"/>
                </a:moveTo>
                <a:lnTo>
                  <a:pt x="19829349" y="8576193"/>
                </a:lnTo>
                <a:lnTo>
                  <a:pt x="19829349" y="0"/>
                </a:lnTo>
                <a:lnTo>
                  <a:pt x="0" y="0"/>
                </a:lnTo>
                <a:lnTo>
                  <a:pt x="0" y="857619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487ABDDC-6D9E-C272-9298-41AB8F4B80BB}"/>
              </a:ext>
            </a:extLst>
          </p:cNvPr>
          <p:cNvSpPr/>
          <p:nvPr/>
        </p:nvSpPr>
        <p:spPr>
          <a:xfrm rot="-10800000">
            <a:off x="2013100" y="1549827"/>
            <a:ext cx="1015949" cy="1015949"/>
          </a:xfrm>
          <a:custGeom>
            <a:avLst/>
            <a:gdLst/>
            <a:ahLst/>
            <a:cxnLst/>
            <a:rect l="l" t="t" r="r" b="b"/>
            <a:pathLst>
              <a:path w="1015949" h="1015949">
                <a:moveTo>
                  <a:pt x="0" y="0"/>
                </a:moveTo>
                <a:lnTo>
                  <a:pt x="1015949" y="0"/>
                </a:lnTo>
                <a:lnTo>
                  <a:pt x="1015949" y="1015948"/>
                </a:lnTo>
                <a:lnTo>
                  <a:pt x="0" y="1015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80E3E7F0-8EFB-417F-32DD-8813322A7CAC}"/>
              </a:ext>
            </a:extLst>
          </p:cNvPr>
          <p:cNvSpPr txBox="1"/>
          <p:nvPr/>
        </p:nvSpPr>
        <p:spPr>
          <a:xfrm>
            <a:off x="1664596" y="4127837"/>
            <a:ext cx="14401800" cy="938719"/>
          </a:xfrm>
          <a:prstGeom prst="rect">
            <a:avLst/>
          </a:prstGeom>
          <a:noFill/>
        </p:spPr>
        <p:txBody>
          <a:bodyPr wrap="square">
            <a:spAutoFit/>
          </a:bodyPr>
          <a:lstStyle/>
          <a:p>
            <a:pPr lvl="0" algn="ctr"/>
            <a:r>
              <a:rPr lang="en-GB" sz="5500" b="1" noProof="0" dirty="0"/>
              <a:t>The Vocational Open Online Course (VOOC)</a:t>
            </a:r>
          </a:p>
        </p:txBody>
      </p:sp>
      <p:pic>
        <p:nvPicPr>
          <p:cNvPr id="6" name="Grafik 5">
            <a:extLst>
              <a:ext uri="{FF2B5EF4-FFF2-40B4-BE49-F238E27FC236}">
                <a16:creationId xmlns:a16="http://schemas.microsoft.com/office/drawing/2014/main" id="{FE3F372D-1345-4ABB-BD09-9EC6F85B07A6}"/>
              </a:ext>
            </a:extLst>
          </p:cNvPr>
          <p:cNvPicPr>
            <a:picLocks noChangeAspect="1"/>
          </p:cNvPicPr>
          <p:nvPr/>
        </p:nvPicPr>
        <p:blipFill>
          <a:blip r:embed="rId7">
            <a:duotone>
              <a:schemeClr val="accent5">
                <a:shade val="45000"/>
                <a:satMod val="135000"/>
              </a:schemeClr>
              <a:prstClr val="white"/>
            </a:duotone>
          </a:blip>
          <a:stretch>
            <a:fillRect/>
          </a:stretch>
        </p:blipFill>
        <p:spPr>
          <a:xfrm>
            <a:off x="3733800" y="5382345"/>
            <a:ext cx="2520000" cy="2520000"/>
          </a:xfrm>
          <a:prstGeom prst="rect">
            <a:avLst/>
          </a:prstGeom>
        </p:spPr>
      </p:pic>
      <p:pic>
        <p:nvPicPr>
          <p:cNvPr id="8" name="Grafik 7" descr="Professorin mit einfarbiger Füllung">
            <a:extLst>
              <a:ext uri="{FF2B5EF4-FFF2-40B4-BE49-F238E27FC236}">
                <a16:creationId xmlns:a16="http://schemas.microsoft.com/office/drawing/2014/main" id="{27EB6F30-02F7-A264-1D58-63116AD3564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87000" y="5382345"/>
            <a:ext cx="2520000" cy="2520000"/>
          </a:xfrm>
          <a:prstGeom prst="rect">
            <a:avLst/>
          </a:prstGeom>
        </p:spPr>
      </p:pic>
    </p:spTree>
    <p:extLst>
      <p:ext uri="{BB962C8B-B14F-4D97-AF65-F5344CB8AC3E}">
        <p14:creationId xmlns:p14="http://schemas.microsoft.com/office/powerpoint/2010/main" val="35897172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6BB8F-C564-A6D2-81A5-0C95FD4FFA1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830F29D-7DD3-1D8B-855C-8582203A2F98}"/>
              </a:ext>
            </a:extLst>
          </p:cNvPr>
          <p:cNvSpPr txBox="1"/>
          <p:nvPr/>
        </p:nvSpPr>
        <p:spPr>
          <a:xfrm>
            <a:off x="7467600" y="647700"/>
            <a:ext cx="10210800" cy="861774"/>
          </a:xfrm>
          <a:prstGeom prst="rect">
            <a:avLst/>
          </a:prstGeom>
          <a:noFill/>
        </p:spPr>
        <p:txBody>
          <a:bodyPr wrap="square">
            <a:spAutoFit/>
          </a:bodyPr>
          <a:lstStyle/>
          <a:p>
            <a:pPr lvl="0"/>
            <a:r>
              <a:rPr lang="en-GB" sz="5000" b="1" noProof="0" dirty="0"/>
              <a:t>What Is Strategic Marketing?</a:t>
            </a:r>
          </a:p>
        </p:txBody>
      </p:sp>
      <p:sp>
        <p:nvSpPr>
          <p:cNvPr id="8" name="TextBox 7">
            <a:extLst>
              <a:ext uri="{FF2B5EF4-FFF2-40B4-BE49-F238E27FC236}">
                <a16:creationId xmlns:a16="http://schemas.microsoft.com/office/drawing/2014/main" id="{7B26011D-0650-F630-A77C-0C4D3B0532B6}"/>
              </a:ext>
            </a:extLst>
          </p:cNvPr>
          <p:cNvSpPr txBox="1"/>
          <p:nvPr/>
        </p:nvSpPr>
        <p:spPr>
          <a:xfrm>
            <a:off x="7467600" y="1930866"/>
            <a:ext cx="10210800" cy="7817525"/>
          </a:xfrm>
          <a:prstGeom prst="rect">
            <a:avLst/>
          </a:prstGeom>
          <a:noFill/>
        </p:spPr>
        <p:txBody>
          <a:bodyPr wrap="square">
            <a:spAutoFit/>
          </a:bodyPr>
          <a:lstStyle/>
          <a:p>
            <a:r>
              <a:rPr lang="en-GB" sz="3600" noProof="0" dirty="0"/>
              <a:t>Strategic marketing integrates </a:t>
            </a:r>
            <a:r>
              <a:rPr lang="en-GB" sz="3600" b="1" noProof="0" dirty="0">
                <a:solidFill>
                  <a:srgbClr val="3F6031"/>
                </a:solidFill>
              </a:rPr>
              <a:t>audience development</a:t>
            </a:r>
            <a:r>
              <a:rPr lang="en-GB" sz="3600" noProof="0" dirty="0"/>
              <a:t> with </a:t>
            </a:r>
            <a:r>
              <a:rPr lang="en-GB" sz="3600" b="1" noProof="0" dirty="0">
                <a:solidFill>
                  <a:srgbClr val="3F6031"/>
                </a:solidFill>
              </a:rPr>
              <a:t>long-term organisational goals</a:t>
            </a:r>
            <a:r>
              <a:rPr lang="en-GB" sz="3600" noProof="0" dirty="0"/>
              <a:t>. It includes segmenting audiences, aligning communications with mission, and ensuring that marketing decisions support artistic and operational sustainability.</a:t>
            </a:r>
          </a:p>
          <a:p>
            <a:endParaRPr lang="en-GB" sz="3600" noProof="0" dirty="0"/>
          </a:p>
          <a:p>
            <a:r>
              <a:rPr lang="en-GB" sz="3600" noProof="0" dirty="0"/>
              <a:t>Strategic marketing in action includes: </a:t>
            </a:r>
          </a:p>
          <a:p>
            <a:endParaRPr lang="en-GB" sz="3600" kern="0" noProof="0" dirty="0">
              <a:latin typeface="+mj-lt"/>
              <a:ea typeface="Arial" panose="020B0604020202020204" pitchFamily="34" charset="0"/>
              <a:cs typeface="Aptos Display" panose="020B0004020202020204" pitchFamily="34" charset="0"/>
            </a:endParaRPr>
          </a:p>
          <a:p>
            <a:pPr marL="457200" indent="-457200">
              <a:buClr>
                <a:srgbClr val="3F6031"/>
              </a:buClr>
              <a:buFont typeface="Arial" panose="020B0604020202020204" pitchFamily="34" charset="0"/>
              <a:buChar char="•"/>
            </a:pPr>
            <a:r>
              <a:rPr lang="en-GB" sz="3600" noProof="0" dirty="0"/>
              <a:t>Design multi-channel marketing plans (online + offline)</a:t>
            </a:r>
          </a:p>
          <a:p>
            <a:pPr marL="457200" indent="-457200">
              <a:buClr>
                <a:srgbClr val="3F6031"/>
              </a:buClr>
              <a:buFont typeface="Arial" panose="020B0604020202020204" pitchFamily="34" charset="0"/>
              <a:buChar char="•"/>
            </a:pPr>
            <a:r>
              <a:rPr lang="en-GB" sz="3500" noProof="0" dirty="0"/>
              <a:t>Track engagement and feedback</a:t>
            </a:r>
          </a:p>
          <a:p>
            <a:pPr marL="457200" indent="-457200">
              <a:buClr>
                <a:srgbClr val="3F6031"/>
              </a:buClr>
              <a:buFont typeface="Arial" panose="020B0604020202020204" pitchFamily="34" charset="0"/>
              <a:buChar char="•"/>
            </a:pPr>
            <a:r>
              <a:rPr lang="en-GB" sz="3600" noProof="0" dirty="0"/>
              <a:t>Build personal branding and self-promotion skills</a:t>
            </a:r>
          </a:p>
          <a:p>
            <a:pPr marL="457200" indent="-457200">
              <a:buClr>
                <a:srgbClr val="3F6031"/>
              </a:buClr>
              <a:buFont typeface="Arial" panose="020B0604020202020204" pitchFamily="34" charset="0"/>
              <a:buChar char="•"/>
            </a:pPr>
            <a:r>
              <a:rPr lang="en-GB" sz="3500" noProof="0" dirty="0"/>
              <a:t>Practice clear, value-led pitching </a:t>
            </a:r>
          </a:p>
          <a:p>
            <a:endParaRPr lang="en-GB" sz="3600" kern="0" noProof="0" dirty="0">
              <a:latin typeface="+mj-lt"/>
              <a:ea typeface="Arial" panose="020B0604020202020204" pitchFamily="34" charset="0"/>
              <a:cs typeface="Aptos Display" panose="020B0004020202020204" pitchFamily="34" charset="0"/>
            </a:endParaRPr>
          </a:p>
        </p:txBody>
      </p:sp>
      <p:pic>
        <p:nvPicPr>
          <p:cNvPr id="3" name="Εικόνα 2" descr="Εικόνα που περιέχει γραμμή, τέχνη&#10;&#10;Το περιεχόμενο που δημιουργείται από AI ενδέχεται να είναι εσφαλμένο.">
            <a:extLst>
              <a:ext uri="{FF2B5EF4-FFF2-40B4-BE49-F238E27FC236}">
                <a16:creationId xmlns:a16="http://schemas.microsoft.com/office/drawing/2014/main" id="{FF8F7118-BB53-EFAD-18A5-A8D79C5040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860512" cy="10287000"/>
          </a:xfrm>
          <a:prstGeom prst="rect">
            <a:avLst/>
          </a:prstGeom>
        </p:spPr>
      </p:pic>
    </p:spTree>
    <p:extLst>
      <p:ext uri="{BB962C8B-B14F-4D97-AF65-F5344CB8AC3E}">
        <p14:creationId xmlns:p14="http://schemas.microsoft.com/office/powerpoint/2010/main" val="35018229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1E6F6-DDC8-CFB1-3AE9-120007E6427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2B0E652-5116-9E3D-FEAB-31AC6E055B9C}"/>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1388AD76-2C9B-7499-E288-74744CB72237}"/>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ACCBE96B-DB3A-A983-0921-4139B5D97AC1}"/>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More Than a Logo: Branding as Audience Experience</a:t>
            </a:r>
          </a:p>
        </p:txBody>
      </p:sp>
      <p:sp>
        <p:nvSpPr>
          <p:cNvPr id="6" name="TextBox 5">
            <a:extLst>
              <a:ext uri="{FF2B5EF4-FFF2-40B4-BE49-F238E27FC236}">
                <a16:creationId xmlns:a16="http://schemas.microsoft.com/office/drawing/2014/main" id="{6CC5DB43-C674-A2EC-395C-5F23FBAF1993}"/>
              </a:ext>
            </a:extLst>
          </p:cNvPr>
          <p:cNvSpPr txBox="1"/>
          <p:nvPr/>
        </p:nvSpPr>
        <p:spPr>
          <a:xfrm>
            <a:off x="381001" y="3581238"/>
            <a:ext cx="12573000" cy="5600572"/>
          </a:xfrm>
          <a:prstGeom prst="rect">
            <a:avLst/>
          </a:prstGeom>
          <a:noFill/>
        </p:spPr>
        <p:txBody>
          <a:bodyPr wrap="square">
            <a:spAutoFit/>
          </a:bodyPr>
          <a:lstStyle/>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b="1" kern="100" noProof="0" dirty="0">
                <a:solidFill>
                  <a:srgbClr val="3F6031"/>
                </a:solidFill>
                <a:latin typeface="+mj-lt"/>
                <a:cs typeface="Times New Roman" panose="02020603050405020304" pitchFamily="18" charset="0"/>
              </a:rPr>
              <a:t>Branding</a:t>
            </a:r>
            <a:r>
              <a:rPr lang="en-GB" sz="3500" kern="100" noProof="0" dirty="0">
                <a:latin typeface="+mj-lt"/>
                <a:cs typeface="Times New Roman" panose="02020603050405020304" pitchFamily="18" charset="0"/>
              </a:rPr>
              <a:t> is the way a customer perceives the products or services offered to them. </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A </a:t>
            </a:r>
            <a:r>
              <a:rPr lang="en-GB" sz="3500" b="1" kern="100" noProof="0" dirty="0">
                <a:solidFill>
                  <a:srgbClr val="3F6031"/>
                </a:solidFill>
                <a:latin typeface="+mj-lt"/>
                <a:cs typeface="Times New Roman" panose="02020603050405020304" pitchFamily="18" charset="0"/>
              </a:rPr>
              <a:t>brand</a:t>
            </a:r>
            <a:r>
              <a:rPr lang="en-GB" sz="3500" kern="100" noProof="0" dirty="0">
                <a:latin typeface="+mj-lt"/>
                <a:cs typeface="Times New Roman" panose="02020603050405020304" pitchFamily="18" charset="0"/>
              </a:rPr>
              <a:t> is that thing which triggers the emotions and the mind of a person. It’s what tells us what to expect from a company. </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b="1" kern="100" noProof="0" dirty="0">
                <a:solidFill>
                  <a:srgbClr val="3F6031"/>
                </a:solidFill>
                <a:latin typeface="+mj-lt"/>
                <a:cs typeface="Times New Roman" panose="02020603050405020304" pitchFamily="18" charset="0"/>
              </a:rPr>
              <a:t>Brand identity </a:t>
            </a:r>
            <a:r>
              <a:rPr lang="en-GB" sz="3500" kern="100" noProof="0" dirty="0">
                <a:latin typeface="+mj-lt"/>
                <a:cs typeface="Times New Roman" panose="02020603050405020304" pitchFamily="18" charset="0"/>
              </a:rPr>
              <a:t>is tangible and appeals to the senses. You can see it, touch it, hold it, hear it, watch it move. Brand identity fuels recognition, amplifies differentiation, and makes big ideas and meaning accessible. </a:t>
            </a:r>
          </a:p>
        </p:txBody>
      </p:sp>
      <p:sp>
        <p:nvSpPr>
          <p:cNvPr id="8" name="TextBox 7">
            <a:extLst>
              <a:ext uri="{FF2B5EF4-FFF2-40B4-BE49-F238E27FC236}">
                <a16:creationId xmlns:a16="http://schemas.microsoft.com/office/drawing/2014/main" id="{9C449B43-01E6-7B2D-3E59-FE8B62B48620}"/>
              </a:ext>
            </a:extLst>
          </p:cNvPr>
          <p:cNvSpPr txBox="1"/>
          <p:nvPr/>
        </p:nvSpPr>
        <p:spPr>
          <a:xfrm>
            <a:off x="397041" y="2502378"/>
            <a:ext cx="13555579" cy="646331"/>
          </a:xfrm>
          <a:prstGeom prst="rect">
            <a:avLst/>
          </a:prstGeom>
          <a:noFill/>
        </p:spPr>
        <p:txBody>
          <a:bodyPr wrap="square">
            <a:spAutoFit/>
          </a:bodyPr>
          <a:lstStyle/>
          <a:p>
            <a:r>
              <a:rPr lang="en-GB" sz="3600" b="1" kern="0" noProof="0" dirty="0">
                <a:solidFill>
                  <a:srgbClr val="3F6031"/>
                </a:solidFill>
                <a:effectLst/>
                <a:latin typeface="+mj-lt"/>
                <a:ea typeface="Arial" panose="020B0604020202020204" pitchFamily="34" charset="0"/>
                <a:cs typeface="Aptos Display" panose="020B0004020202020204" pitchFamily="34" charset="0"/>
              </a:rPr>
              <a:t>Closely tied to strategic marketing is the concept of branding.</a:t>
            </a:r>
            <a:endParaRPr lang="en-GB" sz="3600" b="1" noProof="0" dirty="0">
              <a:solidFill>
                <a:srgbClr val="3F6031"/>
              </a:solidFill>
              <a:latin typeface="+mj-lt"/>
            </a:endParaRPr>
          </a:p>
        </p:txBody>
      </p:sp>
      <p:pic>
        <p:nvPicPr>
          <p:cNvPr id="9" name="Γραφικό 8">
            <a:extLst>
              <a:ext uri="{FF2B5EF4-FFF2-40B4-BE49-F238E27FC236}">
                <a16:creationId xmlns:a16="http://schemas.microsoft.com/office/drawing/2014/main" id="{1E15B05D-408A-FE08-D83C-F309EC783495}"/>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3182600" y="3581238"/>
            <a:ext cx="4588042" cy="4581204"/>
          </a:xfrm>
          <a:prstGeom prst="rect">
            <a:avLst/>
          </a:prstGeom>
        </p:spPr>
      </p:pic>
    </p:spTree>
    <p:extLst>
      <p:ext uri="{BB962C8B-B14F-4D97-AF65-F5344CB8AC3E}">
        <p14:creationId xmlns:p14="http://schemas.microsoft.com/office/powerpoint/2010/main" val="347959015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CA669-A3D0-D687-1886-BF556A02C5F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D275B8D-C2DC-7643-9986-48E8862C7271}"/>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EBE6414D-E348-D0C7-B281-4E12C6D28B6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3B5656E5-CBFF-B7CE-A07C-B3F48563B5B0}"/>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From Conversion to Connection</a:t>
            </a:r>
          </a:p>
        </p:txBody>
      </p:sp>
      <p:sp>
        <p:nvSpPr>
          <p:cNvPr id="6" name="TextBox 5">
            <a:extLst>
              <a:ext uri="{FF2B5EF4-FFF2-40B4-BE49-F238E27FC236}">
                <a16:creationId xmlns:a16="http://schemas.microsoft.com/office/drawing/2014/main" id="{4F320096-16CB-7AFF-A801-10E8D3CE1C26}"/>
              </a:ext>
            </a:extLst>
          </p:cNvPr>
          <p:cNvSpPr txBox="1"/>
          <p:nvPr/>
        </p:nvSpPr>
        <p:spPr>
          <a:xfrm>
            <a:off x="457200" y="4570177"/>
            <a:ext cx="13555579" cy="2719014"/>
          </a:xfrm>
          <a:prstGeom prst="rect">
            <a:avLst/>
          </a:prstGeom>
          <a:noFill/>
        </p:spPr>
        <p:txBody>
          <a:bodyPr wrap="square">
            <a:spAutoFit/>
          </a:bodyPr>
          <a:lstStyle/>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Engagement </a:t>
            </a:r>
            <a:r>
              <a:rPr lang="en-GB" sz="3500" b="1" kern="100" noProof="0" dirty="0">
                <a:solidFill>
                  <a:srgbClr val="FF0000"/>
                </a:solidFill>
                <a:latin typeface="+mj-lt"/>
                <a:cs typeface="Times New Roman" panose="02020603050405020304" pitchFamily="18" charset="0"/>
              </a:rPr>
              <a:t>=</a:t>
            </a:r>
            <a:r>
              <a:rPr lang="en-GB" sz="3500" kern="100" noProof="0" dirty="0">
                <a:latin typeface="+mj-lt"/>
                <a:cs typeface="Times New Roman" panose="02020603050405020304" pitchFamily="18" charset="0"/>
              </a:rPr>
              <a:t> building long-term relationships</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Audiences are co-participants, not just consumers</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Engagement happens through design, access, and dialogue</a:t>
            </a:r>
          </a:p>
        </p:txBody>
      </p:sp>
      <p:pic>
        <p:nvPicPr>
          <p:cNvPr id="4" name="Γραφικό 3">
            <a:extLst>
              <a:ext uri="{FF2B5EF4-FFF2-40B4-BE49-F238E27FC236}">
                <a16:creationId xmlns:a16="http://schemas.microsoft.com/office/drawing/2014/main" id="{E4D2BF2E-F060-49D4-0FFB-04959F1EE33A}"/>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2877800" y="3581238"/>
            <a:ext cx="4648200" cy="4696893"/>
          </a:xfrm>
          <a:prstGeom prst="rect">
            <a:avLst/>
          </a:prstGeom>
        </p:spPr>
      </p:pic>
    </p:spTree>
    <p:extLst>
      <p:ext uri="{BB962C8B-B14F-4D97-AF65-F5344CB8AC3E}">
        <p14:creationId xmlns:p14="http://schemas.microsoft.com/office/powerpoint/2010/main" val="26453379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8712B-EB5F-97F8-0250-618351961A1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7FAE27B-3E3E-9963-5ED9-680076F80F31}"/>
              </a:ext>
            </a:extLst>
          </p:cNvPr>
          <p:cNvSpPr txBox="1"/>
          <p:nvPr/>
        </p:nvSpPr>
        <p:spPr>
          <a:xfrm>
            <a:off x="609600" y="5448300"/>
            <a:ext cx="14706600" cy="2862322"/>
          </a:xfrm>
          <a:prstGeom prst="rect">
            <a:avLst/>
          </a:prstGeom>
          <a:noFill/>
        </p:spPr>
        <p:txBody>
          <a:bodyPr wrap="square">
            <a:spAutoFit/>
          </a:bodyPr>
          <a:lstStyle/>
          <a:p>
            <a:r>
              <a:rPr lang="en-GB" sz="6000" b="1" i="1" noProof="0" dirty="0">
                <a:solidFill>
                  <a:srgbClr val="FF0000"/>
                </a:solidFill>
              </a:rPr>
              <a:t>What’s one way you could help learners connect their everyday decisions to the audience’s experience of a brand?</a:t>
            </a:r>
            <a:endParaRPr lang="en-GB" sz="6000" b="1" noProof="0" dirty="0">
              <a:solidFill>
                <a:srgbClr val="FF0000"/>
              </a:solidFill>
            </a:endParaRPr>
          </a:p>
        </p:txBody>
      </p:sp>
      <p:pic>
        <p:nvPicPr>
          <p:cNvPr id="6" name="Γραφικό 5">
            <a:extLst>
              <a:ext uri="{FF2B5EF4-FFF2-40B4-BE49-F238E27FC236}">
                <a16:creationId xmlns:a16="http://schemas.microsoft.com/office/drawing/2014/main" id="{29613642-5DBB-1A51-7CAF-114E67C73628}"/>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Tree>
    <p:extLst>
      <p:ext uri="{BB962C8B-B14F-4D97-AF65-F5344CB8AC3E}">
        <p14:creationId xmlns:p14="http://schemas.microsoft.com/office/powerpoint/2010/main" val="423671149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9AFB7-2116-1B8F-9CDB-CDCA4AB49F7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334C313-9275-20C4-E5EE-305F9B7FB7FE}"/>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B326EEB1-D09C-9371-4747-42D548C0170D}"/>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8AC275A1-2470-8117-09D5-632B3F81FE22}"/>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Everyone Shapes the Audience Journey</a:t>
            </a:r>
          </a:p>
        </p:txBody>
      </p:sp>
      <p:sp>
        <p:nvSpPr>
          <p:cNvPr id="6" name="TextBox 5">
            <a:extLst>
              <a:ext uri="{FF2B5EF4-FFF2-40B4-BE49-F238E27FC236}">
                <a16:creationId xmlns:a16="http://schemas.microsoft.com/office/drawing/2014/main" id="{023D99C7-7EEC-034B-89D9-AB97BC685153}"/>
              </a:ext>
            </a:extLst>
          </p:cNvPr>
          <p:cNvSpPr txBox="1"/>
          <p:nvPr/>
        </p:nvSpPr>
        <p:spPr>
          <a:xfrm>
            <a:off x="457200" y="4570177"/>
            <a:ext cx="13555579" cy="3252429"/>
          </a:xfrm>
          <a:prstGeom prst="rect">
            <a:avLst/>
          </a:prstGeom>
          <a:noFill/>
        </p:spPr>
        <p:txBody>
          <a:bodyPr wrap="square">
            <a:spAutoFit/>
          </a:bodyPr>
          <a:lstStyle/>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Marketing isn’t just a department, it’s a mindset</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Every touchpoint shapes perception</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Relationships grow from shared purpose and care</a:t>
            </a:r>
          </a:p>
          <a:p>
            <a:endParaRPr lang="en-GB" noProof="0" dirty="0"/>
          </a:p>
        </p:txBody>
      </p:sp>
      <p:pic>
        <p:nvPicPr>
          <p:cNvPr id="7" name="Γραφικό 6">
            <a:extLst>
              <a:ext uri="{FF2B5EF4-FFF2-40B4-BE49-F238E27FC236}">
                <a16:creationId xmlns:a16="http://schemas.microsoft.com/office/drawing/2014/main" id="{D566487D-4BA0-6AB8-19C9-2DAAD6C110D5}"/>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2115800" y="3238500"/>
            <a:ext cx="4900613" cy="4786201"/>
          </a:xfrm>
          <a:prstGeom prst="rect">
            <a:avLst/>
          </a:prstGeom>
        </p:spPr>
      </p:pic>
    </p:spTree>
    <p:extLst>
      <p:ext uri="{BB962C8B-B14F-4D97-AF65-F5344CB8AC3E}">
        <p14:creationId xmlns:p14="http://schemas.microsoft.com/office/powerpoint/2010/main" val="9428695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9188C-8711-6096-20A9-61B829D7596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A65F2AD-D2A7-0D7D-CA7C-9C5F95E8A719}"/>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C6B95079-D985-A183-9701-CCDE8B2FC3F6}"/>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751CDA5E-618F-E56D-AE19-241368FB4393}"/>
              </a:ext>
            </a:extLst>
          </p:cNvPr>
          <p:cNvSpPr txBox="1"/>
          <p:nvPr/>
        </p:nvSpPr>
        <p:spPr>
          <a:xfrm>
            <a:off x="1828800" y="2628900"/>
            <a:ext cx="12725400" cy="1015663"/>
          </a:xfrm>
          <a:prstGeom prst="rect">
            <a:avLst/>
          </a:prstGeom>
          <a:noFill/>
        </p:spPr>
        <p:txBody>
          <a:bodyPr wrap="square">
            <a:spAutoFit/>
          </a:bodyPr>
          <a:lstStyle/>
          <a:p>
            <a:pPr lvl="0"/>
            <a:r>
              <a:rPr lang="en-GB" sz="6000" b="1" noProof="0" dirty="0">
                <a:solidFill>
                  <a:srgbClr val="3F6031"/>
                </a:solidFill>
              </a:rPr>
              <a:t>Chapter 4 Reflection &amp; Key Takeaways</a:t>
            </a:r>
          </a:p>
        </p:txBody>
      </p:sp>
      <p:sp>
        <p:nvSpPr>
          <p:cNvPr id="7" name="TextBox 6">
            <a:extLst>
              <a:ext uri="{FF2B5EF4-FFF2-40B4-BE49-F238E27FC236}">
                <a16:creationId xmlns:a16="http://schemas.microsoft.com/office/drawing/2014/main" id="{110F1A07-BD8F-78CA-99B8-AE13582E3E16}"/>
              </a:ext>
            </a:extLst>
          </p:cNvPr>
          <p:cNvSpPr txBox="1"/>
          <p:nvPr/>
        </p:nvSpPr>
        <p:spPr>
          <a:xfrm>
            <a:off x="1824789" y="3983701"/>
            <a:ext cx="15866165" cy="2323713"/>
          </a:xfrm>
          <a:prstGeom prst="rect">
            <a:avLst/>
          </a:prstGeom>
          <a:noFill/>
        </p:spPr>
        <p:txBody>
          <a:bodyPr wrap="square">
            <a:spAutoFit/>
          </a:bodyPr>
          <a:lstStyle/>
          <a:p>
            <a:pPr marL="722313" indent="-546100">
              <a:spcBef>
                <a:spcPts val="1200"/>
              </a:spcBef>
              <a:spcAft>
                <a:spcPts val="1200"/>
              </a:spcAft>
              <a:buClr>
                <a:srgbClr val="FF0000"/>
              </a:buClr>
              <a:buFont typeface="Calibri" panose="020F0502020204030204" pitchFamily="34" charset="0"/>
              <a:buChar char="?"/>
            </a:pPr>
            <a:r>
              <a:rPr lang="en-GB" sz="3500" b="1" noProof="0" dirty="0"/>
              <a:t>What are your 2–3 key words from this chapter?</a:t>
            </a:r>
          </a:p>
          <a:p>
            <a:pPr marL="722313" indent="-546100">
              <a:spcBef>
                <a:spcPts val="1200"/>
              </a:spcBef>
              <a:spcAft>
                <a:spcPts val="1200"/>
              </a:spcAft>
              <a:buClr>
                <a:srgbClr val="FF0000"/>
              </a:buClr>
              <a:buFont typeface="Calibri" panose="020F0502020204030204" pitchFamily="34" charset="0"/>
              <a:buChar char="?"/>
            </a:pPr>
            <a:r>
              <a:rPr lang="en-GB" sz="3500" b="1" noProof="0" dirty="0"/>
              <a:t>Why do these stand out for you?</a:t>
            </a:r>
          </a:p>
          <a:p>
            <a:pPr marL="722313" indent="-546100">
              <a:spcBef>
                <a:spcPts val="1200"/>
              </a:spcBef>
              <a:spcAft>
                <a:spcPts val="1200"/>
              </a:spcAft>
              <a:buClr>
                <a:srgbClr val="FF0000"/>
              </a:buClr>
              <a:buFont typeface="Calibri" panose="020F0502020204030204" pitchFamily="34" charset="0"/>
              <a:buChar char="?"/>
            </a:pPr>
            <a:r>
              <a:rPr lang="en-GB" sz="3500" b="1" noProof="0" dirty="0"/>
              <a:t>Share with the group and listen for common threads.</a:t>
            </a:r>
          </a:p>
        </p:txBody>
      </p:sp>
    </p:spTree>
    <p:extLst>
      <p:ext uri="{BB962C8B-B14F-4D97-AF65-F5344CB8AC3E}">
        <p14:creationId xmlns:p14="http://schemas.microsoft.com/office/powerpoint/2010/main" val="21250184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40243-82E5-6EAB-EABB-1516D3657A1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26A3A5B-3DFA-A2DC-EFD0-28C4EFC8E8ED}"/>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69F39DE5-63BB-2ABE-15D2-73DD5F78DB64}"/>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04336148-507D-9407-28FA-B5A93C21FDE7}"/>
              </a:ext>
            </a:extLst>
          </p:cNvPr>
          <p:cNvSpPr txBox="1"/>
          <p:nvPr/>
        </p:nvSpPr>
        <p:spPr>
          <a:xfrm>
            <a:off x="1828800" y="2628900"/>
            <a:ext cx="12725400" cy="1015663"/>
          </a:xfrm>
          <a:prstGeom prst="rect">
            <a:avLst/>
          </a:prstGeom>
          <a:noFill/>
        </p:spPr>
        <p:txBody>
          <a:bodyPr wrap="square">
            <a:spAutoFit/>
          </a:bodyPr>
          <a:lstStyle/>
          <a:p>
            <a:pPr lvl="0"/>
            <a:r>
              <a:rPr lang="en-GB" sz="6000" b="1" noProof="0" dirty="0">
                <a:solidFill>
                  <a:srgbClr val="3F6031"/>
                </a:solidFill>
              </a:rPr>
              <a:t>Seminar Closure</a:t>
            </a:r>
          </a:p>
        </p:txBody>
      </p:sp>
      <p:sp>
        <p:nvSpPr>
          <p:cNvPr id="7" name="TextBox 6">
            <a:extLst>
              <a:ext uri="{FF2B5EF4-FFF2-40B4-BE49-F238E27FC236}">
                <a16:creationId xmlns:a16="http://schemas.microsoft.com/office/drawing/2014/main" id="{74D3B652-5AF9-FF8D-E0A0-49277EB69A08}"/>
              </a:ext>
            </a:extLst>
          </p:cNvPr>
          <p:cNvSpPr txBox="1"/>
          <p:nvPr/>
        </p:nvSpPr>
        <p:spPr>
          <a:xfrm>
            <a:off x="1824789" y="3983701"/>
            <a:ext cx="15866165" cy="2323713"/>
          </a:xfrm>
          <a:prstGeom prst="rect">
            <a:avLst/>
          </a:prstGeom>
          <a:noFill/>
        </p:spPr>
        <p:txBody>
          <a:bodyPr wrap="square">
            <a:spAutoFit/>
          </a:bodyPr>
          <a:lstStyle/>
          <a:p>
            <a:pPr marL="722313" indent="-546100">
              <a:spcBef>
                <a:spcPts val="1200"/>
              </a:spcBef>
              <a:spcAft>
                <a:spcPts val="1200"/>
              </a:spcAft>
              <a:buClr>
                <a:srgbClr val="FF0000"/>
              </a:buClr>
              <a:buFont typeface="Calibri" panose="020F0502020204030204" pitchFamily="34" charset="0"/>
              <a:buChar char="?"/>
            </a:pPr>
            <a:r>
              <a:rPr lang="en-GB" sz="3500" b="1" noProof="0" dirty="0"/>
              <a:t>What is one insight you’re taking away?</a:t>
            </a:r>
          </a:p>
          <a:p>
            <a:pPr marL="722313" indent="-546100">
              <a:spcBef>
                <a:spcPts val="1200"/>
              </a:spcBef>
              <a:spcAft>
                <a:spcPts val="1200"/>
              </a:spcAft>
              <a:buClr>
                <a:srgbClr val="FF0000"/>
              </a:buClr>
              <a:buFont typeface="Calibri" panose="020F0502020204030204" pitchFamily="34" charset="0"/>
              <a:buChar char="?"/>
            </a:pPr>
            <a:r>
              <a:rPr lang="en-GB" sz="3500" b="1" noProof="0" dirty="0"/>
              <a:t>How might you apply it in your training or context?</a:t>
            </a:r>
          </a:p>
          <a:p>
            <a:pPr marL="722313" indent="-546100">
              <a:spcBef>
                <a:spcPts val="1200"/>
              </a:spcBef>
              <a:spcAft>
                <a:spcPts val="1200"/>
              </a:spcAft>
              <a:buClr>
                <a:srgbClr val="FF0000"/>
              </a:buClr>
              <a:buFont typeface="Calibri" panose="020F0502020204030204" pitchFamily="34" charset="0"/>
              <a:buChar char="?"/>
            </a:pPr>
            <a:r>
              <a:rPr lang="en-GB" sz="3500" b="1" noProof="0" dirty="0"/>
              <a:t>What challenged or inspired your thinking?</a:t>
            </a:r>
          </a:p>
        </p:txBody>
      </p:sp>
    </p:spTree>
    <p:extLst>
      <p:ext uri="{BB962C8B-B14F-4D97-AF65-F5344CB8AC3E}">
        <p14:creationId xmlns:p14="http://schemas.microsoft.com/office/powerpoint/2010/main" val="4057984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2260783"/>
            <a:ext cx="18515825" cy="8008094"/>
          </a:xfrm>
          <a:custGeom>
            <a:avLst/>
            <a:gdLst/>
            <a:ahLst/>
            <a:cxnLst/>
            <a:rect l="l" t="t" r="r" b="b"/>
            <a:pathLst>
              <a:path w="18515825" h="8008094">
                <a:moveTo>
                  <a:pt x="0" y="0"/>
                </a:moveTo>
                <a:lnTo>
                  <a:pt x="18515825" y="0"/>
                </a:lnTo>
                <a:lnTo>
                  <a:pt x="18515825" y="8008095"/>
                </a:lnTo>
                <a:lnTo>
                  <a:pt x="0" y="80080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p:cNvSpPr/>
          <p:nvPr/>
        </p:nvSpPr>
        <p:spPr>
          <a:xfrm rot="992557" flipV="1">
            <a:off x="2884893" y="-4357319"/>
            <a:ext cx="16531572" cy="7149905"/>
          </a:xfrm>
          <a:custGeom>
            <a:avLst/>
            <a:gdLst/>
            <a:ahLst/>
            <a:cxnLst/>
            <a:rect l="l" t="t" r="r" b="b"/>
            <a:pathLst>
              <a:path w="16531572" h="7149905">
                <a:moveTo>
                  <a:pt x="0" y="7149905"/>
                </a:moveTo>
                <a:lnTo>
                  <a:pt x="16531571" y="7149905"/>
                </a:lnTo>
                <a:lnTo>
                  <a:pt x="16531571" y="0"/>
                </a:lnTo>
                <a:lnTo>
                  <a:pt x="0" y="0"/>
                </a:lnTo>
                <a:lnTo>
                  <a:pt x="0" y="7149905"/>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4" name="Freeform 4"/>
          <p:cNvSpPr/>
          <p:nvPr/>
        </p:nvSpPr>
        <p:spPr>
          <a:xfrm rot="-10800000">
            <a:off x="15687726" y="3362971"/>
            <a:ext cx="1571574" cy="1571574"/>
          </a:xfrm>
          <a:custGeom>
            <a:avLst/>
            <a:gdLst/>
            <a:ahLst/>
            <a:cxnLst/>
            <a:rect l="l" t="t" r="r" b="b"/>
            <a:pathLst>
              <a:path w="1571574" h="1571574">
                <a:moveTo>
                  <a:pt x="0" y="0"/>
                </a:moveTo>
                <a:lnTo>
                  <a:pt x="1571574" y="0"/>
                </a:lnTo>
                <a:lnTo>
                  <a:pt x="1571574" y="1571573"/>
                </a:lnTo>
                <a:lnTo>
                  <a:pt x="0" y="15715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Freeform 5"/>
          <p:cNvSpPr/>
          <p:nvPr/>
        </p:nvSpPr>
        <p:spPr>
          <a:xfrm rot="-10800000">
            <a:off x="-407121" y="-542874"/>
            <a:ext cx="1571574" cy="1571574"/>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noProof="0" dirty="0"/>
          </a:p>
        </p:txBody>
      </p:sp>
      <p:sp>
        <p:nvSpPr>
          <p:cNvPr id="6" name="TextBox 6"/>
          <p:cNvSpPr txBox="1"/>
          <p:nvPr/>
        </p:nvSpPr>
        <p:spPr>
          <a:xfrm>
            <a:off x="5598426" y="6282482"/>
            <a:ext cx="7091147" cy="919054"/>
          </a:xfrm>
          <a:prstGeom prst="rect">
            <a:avLst/>
          </a:prstGeom>
        </p:spPr>
        <p:txBody>
          <a:bodyPr lIns="0" tIns="0" rIns="0" bIns="0" rtlCol="0" anchor="t">
            <a:spAutoFit/>
          </a:bodyPr>
          <a:lstStyle/>
          <a:p>
            <a:pPr algn="ctr">
              <a:lnSpc>
                <a:spcPts val="6941"/>
              </a:lnSpc>
            </a:pPr>
            <a:r>
              <a:rPr lang="en-GB" sz="6872" b="1" noProof="0" dirty="0">
                <a:solidFill>
                  <a:srgbClr val="28853D"/>
                </a:solidFill>
                <a:latin typeface="+mj-lt"/>
              </a:rPr>
              <a:t>THANK YOU</a:t>
            </a:r>
          </a:p>
        </p:txBody>
      </p:sp>
      <p:sp>
        <p:nvSpPr>
          <p:cNvPr id="7" name="Freeform 7"/>
          <p:cNvSpPr/>
          <p:nvPr/>
        </p:nvSpPr>
        <p:spPr>
          <a:xfrm>
            <a:off x="2354279" y="9075651"/>
            <a:ext cx="4037279" cy="769812"/>
          </a:xfrm>
          <a:custGeom>
            <a:avLst/>
            <a:gdLst/>
            <a:ahLst/>
            <a:cxnLst/>
            <a:rect l="l" t="t" r="r" b="b"/>
            <a:pathLst>
              <a:path w="4037279" h="769812">
                <a:moveTo>
                  <a:pt x="0" y="0"/>
                </a:moveTo>
                <a:lnTo>
                  <a:pt x="4037279" y="0"/>
                </a:lnTo>
                <a:lnTo>
                  <a:pt x="4037279" y="769813"/>
                </a:lnTo>
                <a:lnTo>
                  <a:pt x="0" y="769813"/>
                </a:lnTo>
                <a:lnTo>
                  <a:pt x="0" y="0"/>
                </a:lnTo>
                <a:close/>
              </a:path>
            </a:pathLst>
          </a:custGeom>
          <a:blipFill>
            <a:blip r:embed="rId9" cstate="print">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8" name="TextBox 8"/>
          <p:cNvSpPr txBox="1"/>
          <p:nvPr/>
        </p:nvSpPr>
        <p:spPr>
          <a:xfrm>
            <a:off x="6391558" y="9050895"/>
            <a:ext cx="9542163" cy="1059547"/>
          </a:xfrm>
          <a:prstGeom prst="rect">
            <a:avLst/>
          </a:prstGeom>
        </p:spPr>
        <p:txBody>
          <a:bodyPr lIns="0" tIns="0" rIns="0" bIns="0" rtlCol="0" anchor="t">
            <a:spAutoFit/>
          </a:bodyPr>
          <a:lstStyle/>
          <a:p>
            <a:pPr algn="l">
              <a:lnSpc>
                <a:spcPts val="1878"/>
              </a:lnSpc>
            </a:pPr>
            <a:r>
              <a:rPr lang="en-GB" sz="1341" noProof="0" dirty="0">
                <a:solidFill>
                  <a:srgbClr val="000000"/>
                </a:solidFill>
                <a:latin typeface="+mj-lt"/>
              </a:rPr>
              <a:t>Funded by the European Union. Views and opinions expressed are however those of the author(s) only and do not necessarily reflect those of the European Union or he European Education and Culture Executive Agency (EACEA.) Neither the European Union nor EACEA can be held responsible for them.</a:t>
            </a:r>
          </a:p>
          <a:p>
            <a:pPr marL="0" lvl="0" indent="0" algn="ctr">
              <a:lnSpc>
                <a:spcPts val="2915"/>
              </a:lnSpc>
              <a:spcBef>
                <a:spcPct val="0"/>
              </a:spcBef>
            </a:pPr>
            <a:endParaRPr lang="en-GB" sz="1341" noProof="0" dirty="0">
              <a:solidFill>
                <a:srgbClr val="000000"/>
              </a:solidFill>
              <a:latin typeface="+mj-lt"/>
            </a:endParaRPr>
          </a:p>
        </p:txBody>
      </p:sp>
      <p:sp>
        <p:nvSpPr>
          <p:cNvPr id="9" name="TextBox 9"/>
          <p:cNvSpPr txBox="1"/>
          <p:nvPr/>
        </p:nvSpPr>
        <p:spPr>
          <a:xfrm>
            <a:off x="8413788" y="9977216"/>
            <a:ext cx="2412117" cy="237878"/>
          </a:xfrm>
          <a:prstGeom prst="rect">
            <a:avLst/>
          </a:prstGeom>
        </p:spPr>
        <p:txBody>
          <a:bodyPr lIns="0" tIns="0" rIns="0" bIns="0" rtlCol="0" anchor="t">
            <a:spAutoFit/>
          </a:bodyPr>
          <a:lstStyle/>
          <a:p>
            <a:pPr algn="ctr">
              <a:lnSpc>
                <a:spcPts val="1940"/>
              </a:lnSpc>
              <a:spcBef>
                <a:spcPct val="0"/>
              </a:spcBef>
            </a:pPr>
            <a:r>
              <a:rPr lang="en-GB" sz="1385" noProof="0" dirty="0">
                <a:solidFill>
                  <a:srgbClr val="000000"/>
                </a:solidFill>
                <a:latin typeface="+mj-lt"/>
              </a:rPr>
              <a:t>Project Number- 101139932</a:t>
            </a:r>
          </a:p>
        </p:txBody>
      </p:sp>
      <p:grpSp>
        <p:nvGrpSpPr>
          <p:cNvPr id="10" name="Group 10"/>
          <p:cNvGrpSpPr/>
          <p:nvPr/>
        </p:nvGrpSpPr>
        <p:grpSpPr>
          <a:xfrm>
            <a:off x="354602" y="7782108"/>
            <a:ext cx="17578796" cy="712971"/>
            <a:chOff x="0" y="0"/>
            <a:chExt cx="23438395" cy="950628"/>
          </a:xfrm>
        </p:grpSpPr>
        <p:sp>
          <p:nvSpPr>
            <p:cNvPr id="11" name="Freeform 11"/>
            <p:cNvSpPr/>
            <p:nvPr/>
          </p:nvSpPr>
          <p:spPr>
            <a:xfrm>
              <a:off x="2434279" y="0"/>
              <a:ext cx="1532170" cy="864392"/>
            </a:xfrm>
            <a:custGeom>
              <a:avLst/>
              <a:gdLst/>
              <a:ahLst/>
              <a:cxnLst/>
              <a:rect l="l" t="t" r="r" b="b"/>
              <a:pathLst>
                <a:path w="1532170" h="864392">
                  <a:moveTo>
                    <a:pt x="0" y="0"/>
                  </a:moveTo>
                  <a:lnTo>
                    <a:pt x="1532170" y="0"/>
                  </a:lnTo>
                  <a:lnTo>
                    <a:pt x="1532170" y="864392"/>
                  </a:lnTo>
                  <a:lnTo>
                    <a:pt x="0" y="864392"/>
                  </a:lnTo>
                  <a:lnTo>
                    <a:pt x="0" y="0"/>
                  </a:lnTo>
                  <a:close/>
                </a:path>
              </a:pathLst>
            </a:custGeom>
            <a:blipFill>
              <a:blip r:embed="rId10" cstate="print">
                <a:extLst>
                  <a:ext uri="{28A0092B-C50C-407E-A947-70E740481C1C}">
                    <a14:useLocalDpi xmlns:a14="http://schemas.microsoft.com/office/drawing/2010/main"/>
                  </a:ext>
                </a:extLst>
              </a:blip>
              <a:stretch>
                <a:fillRect l="-147" r="-147"/>
              </a:stretch>
            </a:blipFill>
          </p:spPr>
          <p:txBody>
            <a:bodyPr/>
            <a:lstStyle/>
            <a:p>
              <a:endParaRPr lang="en-GB" noProof="0" dirty="0"/>
            </a:p>
          </p:txBody>
        </p:sp>
        <p:sp>
          <p:nvSpPr>
            <p:cNvPr id="12" name="Freeform 12"/>
            <p:cNvSpPr/>
            <p:nvPr/>
          </p:nvSpPr>
          <p:spPr>
            <a:xfrm>
              <a:off x="6524456" y="131080"/>
              <a:ext cx="2126364" cy="677732"/>
            </a:xfrm>
            <a:custGeom>
              <a:avLst/>
              <a:gdLst/>
              <a:ahLst/>
              <a:cxnLst/>
              <a:rect l="l" t="t" r="r" b="b"/>
              <a:pathLst>
                <a:path w="2126364" h="677732">
                  <a:moveTo>
                    <a:pt x="0" y="0"/>
                  </a:moveTo>
                  <a:lnTo>
                    <a:pt x="2126364" y="0"/>
                  </a:lnTo>
                  <a:lnTo>
                    <a:pt x="2126364" y="677732"/>
                  </a:lnTo>
                  <a:lnTo>
                    <a:pt x="0" y="677732"/>
                  </a:lnTo>
                  <a:lnTo>
                    <a:pt x="0" y="0"/>
                  </a:lnTo>
                  <a:close/>
                </a:path>
              </a:pathLst>
            </a:custGeom>
            <a:blipFill>
              <a:blip r:embed="rId11" cstate="print">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13" name="Freeform 13"/>
            <p:cNvSpPr/>
            <p:nvPr/>
          </p:nvSpPr>
          <p:spPr>
            <a:xfrm>
              <a:off x="21059165" y="81568"/>
              <a:ext cx="2379230" cy="826596"/>
            </a:xfrm>
            <a:custGeom>
              <a:avLst/>
              <a:gdLst/>
              <a:ahLst/>
              <a:cxnLst/>
              <a:rect l="l" t="t" r="r" b="b"/>
              <a:pathLst>
                <a:path w="2379230" h="826596">
                  <a:moveTo>
                    <a:pt x="0" y="0"/>
                  </a:moveTo>
                  <a:lnTo>
                    <a:pt x="2379230" y="0"/>
                  </a:lnTo>
                  <a:lnTo>
                    <a:pt x="2379230" y="826596"/>
                  </a:lnTo>
                  <a:lnTo>
                    <a:pt x="0" y="826596"/>
                  </a:lnTo>
                  <a:lnTo>
                    <a:pt x="0" y="0"/>
                  </a:lnTo>
                  <a:close/>
                </a:path>
              </a:pathLst>
            </a:custGeom>
            <a:blipFill>
              <a:blip r:embed="rId12" cstate="print">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14" name="Freeform 14"/>
            <p:cNvSpPr/>
            <p:nvPr/>
          </p:nvSpPr>
          <p:spPr>
            <a:xfrm>
              <a:off x="8769894" y="81568"/>
              <a:ext cx="2126364" cy="869060"/>
            </a:xfrm>
            <a:custGeom>
              <a:avLst/>
              <a:gdLst/>
              <a:ahLst/>
              <a:cxnLst/>
              <a:rect l="l" t="t" r="r" b="b"/>
              <a:pathLst>
                <a:path w="2126364" h="869060">
                  <a:moveTo>
                    <a:pt x="0" y="0"/>
                  </a:moveTo>
                  <a:lnTo>
                    <a:pt x="2126363" y="0"/>
                  </a:lnTo>
                  <a:lnTo>
                    <a:pt x="2126363" y="869060"/>
                  </a:lnTo>
                  <a:lnTo>
                    <a:pt x="0" y="869060"/>
                  </a:lnTo>
                  <a:lnTo>
                    <a:pt x="0" y="0"/>
                  </a:lnTo>
                  <a:close/>
                </a:path>
              </a:pathLst>
            </a:custGeom>
            <a:blipFill>
              <a:blip r:embed="rId13" cstate="print">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15" name="Freeform 15"/>
            <p:cNvSpPr/>
            <p:nvPr/>
          </p:nvSpPr>
          <p:spPr>
            <a:xfrm>
              <a:off x="4174828" y="131080"/>
              <a:ext cx="2126364" cy="677732"/>
            </a:xfrm>
            <a:custGeom>
              <a:avLst/>
              <a:gdLst/>
              <a:ahLst/>
              <a:cxnLst/>
              <a:rect l="l" t="t" r="r" b="b"/>
              <a:pathLst>
                <a:path w="2126364" h="677732">
                  <a:moveTo>
                    <a:pt x="0" y="0"/>
                  </a:moveTo>
                  <a:lnTo>
                    <a:pt x="2126364" y="0"/>
                  </a:lnTo>
                  <a:lnTo>
                    <a:pt x="2126364" y="677732"/>
                  </a:lnTo>
                  <a:lnTo>
                    <a:pt x="0" y="677732"/>
                  </a:lnTo>
                  <a:lnTo>
                    <a:pt x="0" y="0"/>
                  </a:lnTo>
                  <a:close/>
                </a:path>
              </a:pathLst>
            </a:custGeom>
            <a:blipFill>
              <a:blip r:embed="rId14" cstate="print">
                <a:extLst>
                  <a:ext uri="{28A0092B-C50C-407E-A947-70E740481C1C}">
                    <a14:useLocalDpi xmlns:a14="http://schemas.microsoft.com/office/drawing/2010/main"/>
                  </a:ext>
                </a:extLst>
              </a:blip>
              <a:stretch>
                <a:fillRect t="-1610" b="-1610"/>
              </a:stretch>
            </a:blipFill>
          </p:spPr>
          <p:txBody>
            <a:bodyPr/>
            <a:lstStyle/>
            <a:p>
              <a:endParaRPr lang="en-GB" noProof="0" dirty="0"/>
            </a:p>
          </p:txBody>
        </p:sp>
        <p:sp>
          <p:nvSpPr>
            <p:cNvPr id="16" name="Freeform 16"/>
            <p:cNvSpPr/>
            <p:nvPr/>
          </p:nvSpPr>
          <p:spPr>
            <a:xfrm>
              <a:off x="11134405" y="81568"/>
              <a:ext cx="2378325" cy="677732"/>
            </a:xfrm>
            <a:custGeom>
              <a:avLst/>
              <a:gdLst/>
              <a:ahLst/>
              <a:cxnLst/>
              <a:rect l="l" t="t" r="r" b="b"/>
              <a:pathLst>
                <a:path w="2378325" h="677732">
                  <a:moveTo>
                    <a:pt x="0" y="0"/>
                  </a:moveTo>
                  <a:lnTo>
                    <a:pt x="2378325" y="0"/>
                  </a:lnTo>
                  <a:lnTo>
                    <a:pt x="2378325" y="677732"/>
                  </a:lnTo>
                  <a:lnTo>
                    <a:pt x="0" y="677732"/>
                  </a:lnTo>
                  <a:lnTo>
                    <a:pt x="0" y="0"/>
                  </a:lnTo>
                  <a:close/>
                </a:path>
              </a:pathLst>
            </a:custGeom>
            <a:blipFill>
              <a:blip r:embed="rId15" cstate="print">
                <a:extLst>
                  <a:ext uri="{28A0092B-C50C-407E-A947-70E740481C1C}">
                    <a14:useLocalDpi xmlns:a14="http://schemas.microsoft.com/office/drawing/2010/main"/>
                  </a:ext>
                </a:extLst>
              </a:blip>
              <a:stretch>
                <a:fillRect l="-147" r="-147"/>
              </a:stretch>
            </a:blipFill>
          </p:spPr>
          <p:txBody>
            <a:bodyPr/>
            <a:lstStyle/>
            <a:p>
              <a:endParaRPr lang="en-GB" noProof="0" dirty="0"/>
            </a:p>
          </p:txBody>
        </p:sp>
        <p:sp>
          <p:nvSpPr>
            <p:cNvPr id="17" name="Freeform 17"/>
            <p:cNvSpPr/>
            <p:nvPr/>
          </p:nvSpPr>
          <p:spPr>
            <a:xfrm>
              <a:off x="14655043" y="135988"/>
              <a:ext cx="2161604" cy="623313"/>
            </a:xfrm>
            <a:custGeom>
              <a:avLst/>
              <a:gdLst/>
              <a:ahLst/>
              <a:cxnLst/>
              <a:rect l="l" t="t" r="r" b="b"/>
              <a:pathLst>
                <a:path w="2161604" h="623313">
                  <a:moveTo>
                    <a:pt x="0" y="0"/>
                  </a:moveTo>
                  <a:lnTo>
                    <a:pt x="2161604" y="0"/>
                  </a:lnTo>
                  <a:lnTo>
                    <a:pt x="2161604" y="623312"/>
                  </a:lnTo>
                  <a:lnTo>
                    <a:pt x="0" y="623312"/>
                  </a:lnTo>
                  <a:lnTo>
                    <a:pt x="0" y="0"/>
                  </a:lnTo>
                  <a:close/>
                </a:path>
              </a:pathLst>
            </a:custGeom>
            <a:blipFill>
              <a:blip r:embed="rId16" cstate="print">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18" name="Freeform 18"/>
            <p:cNvSpPr/>
            <p:nvPr/>
          </p:nvSpPr>
          <p:spPr>
            <a:xfrm>
              <a:off x="16816647" y="50581"/>
              <a:ext cx="1956253" cy="838731"/>
            </a:xfrm>
            <a:custGeom>
              <a:avLst/>
              <a:gdLst/>
              <a:ahLst/>
              <a:cxnLst/>
              <a:rect l="l" t="t" r="r" b="b"/>
              <a:pathLst>
                <a:path w="1956253" h="838731">
                  <a:moveTo>
                    <a:pt x="0" y="0"/>
                  </a:moveTo>
                  <a:lnTo>
                    <a:pt x="1956253" y="0"/>
                  </a:lnTo>
                  <a:lnTo>
                    <a:pt x="1956253" y="838731"/>
                  </a:lnTo>
                  <a:lnTo>
                    <a:pt x="0" y="838731"/>
                  </a:lnTo>
                  <a:lnTo>
                    <a:pt x="0" y="0"/>
                  </a:lnTo>
                  <a:close/>
                </a:path>
              </a:pathLst>
            </a:custGeom>
            <a:blipFill>
              <a:blip r:embed="rId17" cstate="print">
                <a:extLst>
                  <a:ext uri="{28A0092B-C50C-407E-A947-70E740481C1C}">
                    <a14:useLocalDpi xmlns:a14="http://schemas.microsoft.com/office/drawing/2010/main"/>
                  </a:ext>
                </a:extLst>
              </a:blip>
              <a:stretch>
                <a:fillRect l="-147" r="-147"/>
              </a:stretch>
            </a:blipFill>
          </p:spPr>
          <p:txBody>
            <a:bodyPr/>
            <a:lstStyle/>
            <a:p>
              <a:endParaRPr lang="en-GB" noProof="0" dirty="0"/>
            </a:p>
          </p:txBody>
        </p:sp>
        <p:sp>
          <p:nvSpPr>
            <p:cNvPr id="19" name="Freeform 19"/>
            <p:cNvSpPr/>
            <p:nvPr/>
          </p:nvSpPr>
          <p:spPr>
            <a:xfrm>
              <a:off x="18684839" y="75501"/>
              <a:ext cx="2399118" cy="788891"/>
            </a:xfrm>
            <a:custGeom>
              <a:avLst/>
              <a:gdLst/>
              <a:ahLst/>
              <a:cxnLst/>
              <a:rect l="l" t="t" r="r" b="b"/>
              <a:pathLst>
                <a:path w="2399118" h="788891">
                  <a:moveTo>
                    <a:pt x="0" y="0"/>
                  </a:moveTo>
                  <a:lnTo>
                    <a:pt x="2399118" y="0"/>
                  </a:lnTo>
                  <a:lnTo>
                    <a:pt x="2399118" y="788891"/>
                  </a:lnTo>
                  <a:lnTo>
                    <a:pt x="0" y="788891"/>
                  </a:lnTo>
                  <a:lnTo>
                    <a:pt x="0" y="0"/>
                  </a:lnTo>
                  <a:close/>
                </a:path>
              </a:pathLst>
            </a:custGeom>
            <a:blipFill>
              <a:blip r:embed="rId18" cstate="print">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20" name="Freeform 20"/>
            <p:cNvSpPr/>
            <p:nvPr/>
          </p:nvSpPr>
          <p:spPr>
            <a:xfrm>
              <a:off x="13750878" y="38491"/>
              <a:ext cx="785091" cy="787411"/>
            </a:xfrm>
            <a:custGeom>
              <a:avLst/>
              <a:gdLst/>
              <a:ahLst/>
              <a:cxnLst/>
              <a:rect l="l" t="t" r="r" b="b"/>
              <a:pathLst>
                <a:path w="785091" h="787411">
                  <a:moveTo>
                    <a:pt x="0" y="0"/>
                  </a:moveTo>
                  <a:lnTo>
                    <a:pt x="785091" y="0"/>
                  </a:lnTo>
                  <a:lnTo>
                    <a:pt x="785091" y="787410"/>
                  </a:lnTo>
                  <a:lnTo>
                    <a:pt x="0" y="787410"/>
                  </a:lnTo>
                  <a:lnTo>
                    <a:pt x="0" y="0"/>
                  </a:lnTo>
                  <a:close/>
                </a:path>
              </a:pathLst>
            </a:custGeom>
            <a:blipFill>
              <a:blip r:embed="rId19" cstate="print">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21" name="Freeform 21"/>
            <p:cNvSpPr/>
            <p:nvPr/>
          </p:nvSpPr>
          <p:spPr>
            <a:xfrm>
              <a:off x="0" y="203169"/>
              <a:ext cx="2175026" cy="434530"/>
            </a:xfrm>
            <a:custGeom>
              <a:avLst/>
              <a:gdLst/>
              <a:ahLst/>
              <a:cxnLst/>
              <a:rect l="l" t="t" r="r" b="b"/>
              <a:pathLst>
                <a:path w="2175026" h="434530">
                  <a:moveTo>
                    <a:pt x="0" y="0"/>
                  </a:moveTo>
                  <a:lnTo>
                    <a:pt x="2175026" y="0"/>
                  </a:lnTo>
                  <a:lnTo>
                    <a:pt x="2175026" y="434530"/>
                  </a:lnTo>
                  <a:lnTo>
                    <a:pt x="0" y="434530"/>
                  </a:lnTo>
                  <a:lnTo>
                    <a:pt x="0" y="0"/>
                  </a:lnTo>
                  <a:close/>
                </a:path>
              </a:pathLst>
            </a:custGeom>
            <a:blipFill>
              <a:blip r:embed="rId20" cstate="print">
                <a:extLst>
                  <a:ext uri="{28A0092B-C50C-407E-A947-70E740481C1C}">
                    <a14:useLocalDpi xmlns:a14="http://schemas.microsoft.com/office/drawing/2010/main"/>
                  </a:ext>
                </a:extLst>
              </a:blip>
              <a:stretch>
                <a:fillRect/>
              </a:stretch>
            </a:blipFill>
          </p:spPr>
          <p:txBody>
            <a:bodyPr/>
            <a:lstStyle/>
            <a:p>
              <a:endParaRPr lang="en-GB" noProof="0"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8627C-A6D5-D89F-94E5-C2ABD0B923FE}"/>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A447139E-2919-6589-231E-FF8A66BCF3C0}"/>
              </a:ext>
            </a:extLst>
          </p:cNvPr>
          <p:cNvSpPr>
            <a:spLocks noGrp="1"/>
          </p:cNvSpPr>
          <p:nvPr>
            <p:ph type="title"/>
          </p:nvPr>
        </p:nvSpPr>
        <p:spPr>
          <a:xfrm>
            <a:off x="1435100" y="952501"/>
            <a:ext cx="15011400" cy="1143000"/>
          </a:xfrm>
        </p:spPr>
        <p:txBody>
          <a:bodyPr>
            <a:normAutofit/>
          </a:bodyPr>
          <a:lstStyle/>
          <a:p>
            <a:pPr algn="r"/>
            <a:r>
              <a:rPr lang="en-GB" sz="6000" b="1" noProof="0" dirty="0">
                <a:latin typeface="+mn-lt"/>
                <a:ea typeface="+mn-ea"/>
                <a:cs typeface="+mn-cs"/>
              </a:rPr>
              <a:t>INSPIRE Online Training </a:t>
            </a:r>
            <a:r>
              <a:rPr lang="en-GB" sz="6000" b="1" dirty="0">
                <a:latin typeface="+mn-lt"/>
                <a:ea typeface="+mn-ea"/>
                <a:cs typeface="+mn-cs"/>
              </a:rPr>
              <a:t>Programme</a:t>
            </a:r>
            <a:endParaRPr lang="en-GB" sz="6000" b="1" noProof="0" dirty="0">
              <a:latin typeface="+mn-lt"/>
              <a:ea typeface="+mn-ea"/>
              <a:cs typeface="+mn-cs"/>
            </a:endParaRPr>
          </a:p>
        </p:txBody>
      </p:sp>
      <p:graphicFrame>
        <p:nvGraphicFramePr>
          <p:cNvPr id="7" name="Inhaltsplatzhalter 4">
            <a:extLst>
              <a:ext uri="{FF2B5EF4-FFF2-40B4-BE49-F238E27FC236}">
                <a16:creationId xmlns:a16="http://schemas.microsoft.com/office/drawing/2014/main" id="{B096A653-AAB9-64BF-2C6A-CE3DFF7AEC32}"/>
              </a:ext>
            </a:extLst>
          </p:cNvPr>
          <p:cNvGraphicFramePr>
            <a:graphicFrameLocks noGrp="1"/>
          </p:cNvGraphicFramePr>
          <p:nvPr>
            <p:ph idx="1"/>
            <p:extLst>
              <p:ext uri="{D42A27DB-BD31-4B8C-83A1-F6EECF244321}">
                <p14:modId xmlns:p14="http://schemas.microsoft.com/office/powerpoint/2010/main" val="2062739137"/>
              </p:ext>
            </p:extLst>
          </p:nvPr>
        </p:nvGraphicFramePr>
        <p:xfrm>
          <a:off x="342900" y="4000500"/>
          <a:ext cx="17602200" cy="6286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reeform 2">
            <a:extLst>
              <a:ext uri="{FF2B5EF4-FFF2-40B4-BE49-F238E27FC236}">
                <a16:creationId xmlns:a16="http://schemas.microsoft.com/office/drawing/2014/main" id="{CFDEA957-F212-E8F0-EC02-AF336ABCA572}"/>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noProof="0" dirty="0"/>
          </a:p>
        </p:txBody>
      </p:sp>
      <p:sp>
        <p:nvSpPr>
          <p:cNvPr id="6" name="Freeform 3">
            <a:extLst>
              <a:ext uri="{FF2B5EF4-FFF2-40B4-BE49-F238E27FC236}">
                <a16:creationId xmlns:a16="http://schemas.microsoft.com/office/drawing/2014/main" id="{3D167834-4206-5CD3-4761-534CB0DC5F9A}"/>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noProof="0" dirty="0"/>
          </a:p>
        </p:txBody>
      </p:sp>
    </p:spTree>
    <p:extLst>
      <p:ext uri="{BB962C8B-B14F-4D97-AF65-F5344CB8AC3E}">
        <p14:creationId xmlns:p14="http://schemas.microsoft.com/office/powerpoint/2010/main" val="994822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C115CD2A-9B58-4580-7E2A-D5C2C2ADC330}"/>
              </a:ext>
            </a:extLst>
          </p:cNvPr>
          <p:cNvGraphicFramePr/>
          <p:nvPr>
            <p:extLst>
              <p:ext uri="{D42A27DB-BD31-4B8C-83A1-F6EECF244321}">
                <p14:modId xmlns:p14="http://schemas.microsoft.com/office/powerpoint/2010/main" val="1402459925"/>
              </p:ext>
            </p:extLst>
          </p:nvPr>
        </p:nvGraphicFramePr>
        <p:xfrm>
          <a:off x="1538445" y="442610"/>
          <a:ext cx="15211109" cy="9401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4920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FE24F-E6E3-B3CC-25F1-3CA57ABBC72C}"/>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B1230D78-2A25-4E37-21A8-292231611901}"/>
              </a:ext>
            </a:extLst>
          </p:cNvPr>
          <p:cNvSpPr>
            <a:spLocks noGrp="1"/>
          </p:cNvSpPr>
          <p:nvPr>
            <p:ph type="title"/>
          </p:nvPr>
        </p:nvSpPr>
        <p:spPr>
          <a:xfrm>
            <a:off x="-368663" y="903710"/>
            <a:ext cx="17010743" cy="1143000"/>
          </a:xfrm>
        </p:spPr>
        <p:txBody>
          <a:bodyPr>
            <a:normAutofit/>
          </a:bodyPr>
          <a:lstStyle/>
          <a:p>
            <a:pPr algn="r"/>
            <a:r>
              <a:rPr lang="en-GB" sz="5500" b="1" noProof="0" dirty="0"/>
              <a:t>Structure of the INSPIRE Online Training Programme</a:t>
            </a:r>
          </a:p>
        </p:txBody>
      </p:sp>
      <p:graphicFrame>
        <p:nvGraphicFramePr>
          <p:cNvPr id="9" name="Diagramm 8">
            <a:extLst>
              <a:ext uri="{FF2B5EF4-FFF2-40B4-BE49-F238E27FC236}">
                <a16:creationId xmlns:a16="http://schemas.microsoft.com/office/drawing/2014/main" id="{D425C994-72CE-2681-126A-FA0A772064E5}"/>
              </a:ext>
            </a:extLst>
          </p:cNvPr>
          <p:cNvGraphicFramePr/>
          <p:nvPr>
            <p:extLst>
              <p:ext uri="{D42A27DB-BD31-4B8C-83A1-F6EECF244321}">
                <p14:modId xmlns:p14="http://schemas.microsoft.com/office/powerpoint/2010/main" val="3954616390"/>
              </p:ext>
            </p:extLst>
          </p:nvPr>
        </p:nvGraphicFramePr>
        <p:xfrm>
          <a:off x="2514600" y="2857500"/>
          <a:ext cx="14127480" cy="742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reeform 2">
            <a:extLst>
              <a:ext uri="{FF2B5EF4-FFF2-40B4-BE49-F238E27FC236}">
                <a16:creationId xmlns:a16="http://schemas.microsoft.com/office/drawing/2014/main" id="{8A4F8E8D-8A05-5813-8C6B-7157996A2F25}"/>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noProof="0" dirty="0"/>
          </a:p>
        </p:txBody>
      </p:sp>
      <p:sp>
        <p:nvSpPr>
          <p:cNvPr id="6" name="Freeform 3">
            <a:extLst>
              <a:ext uri="{FF2B5EF4-FFF2-40B4-BE49-F238E27FC236}">
                <a16:creationId xmlns:a16="http://schemas.microsoft.com/office/drawing/2014/main" id="{E13B34FC-A438-6B31-7190-EA7C70C4729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noProof="0" dirty="0"/>
          </a:p>
        </p:txBody>
      </p:sp>
    </p:spTree>
    <p:extLst>
      <p:ext uri="{BB962C8B-B14F-4D97-AF65-F5344CB8AC3E}">
        <p14:creationId xmlns:p14="http://schemas.microsoft.com/office/powerpoint/2010/main" val="1974631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2" name="Title 1"/>
          <p:cNvSpPr>
            <a:spLocks noGrp="1"/>
          </p:cNvSpPr>
          <p:nvPr>
            <p:ph type="title"/>
          </p:nvPr>
        </p:nvSpPr>
        <p:spPr>
          <a:xfrm>
            <a:off x="960120" y="488054"/>
            <a:ext cx="6552903" cy="2935262"/>
          </a:xfrm>
        </p:spPr>
        <p:txBody>
          <a:bodyPr anchor="b">
            <a:normAutofit/>
          </a:bodyPr>
          <a:lstStyle/>
          <a:p>
            <a:pPr algn="l"/>
            <a:r>
              <a:rPr lang="en-GB" sz="5500" b="1" noProof="0" dirty="0">
                <a:solidFill>
                  <a:srgbClr val="04A6C2"/>
                </a:solidFill>
              </a:rPr>
              <a:t>Module 1: </a:t>
            </a:r>
            <a:r>
              <a:rPr lang="en-GB" sz="5500" noProof="0" dirty="0"/>
              <a:t>Sustainability</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7" name="Inhaltsplatzhalter 6">
            <a:extLst>
              <a:ext uri="{FF2B5EF4-FFF2-40B4-BE49-F238E27FC236}">
                <a16:creationId xmlns:a16="http://schemas.microsoft.com/office/drawing/2014/main" id="{55BBAD82-F669-E3CF-A079-582AED5D8D93}"/>
              </a:ext>
            </a:extLst>
          </p:cNvPr>
          <p:cNvSpPr>
            <a:spLocks noGrp="1"/>
          </p:cNvSpPr>
          <p:nvPr>
            <p:ph idx="1"/>
          </p:nvPr>
        </p:nvSpPr>
        <p:spPr>
          <a:xfrm>
            <a:off x="556596" y="4309349"/>
            <a:ext cx="7209891" cy="4981002"/>
          </a:xfrm>
        </p:spPr>
        <p:txBody>
          <a:bodyPr>
            <a:noAutofit/>
          </a:bodyPr>
          <a:lstStyle/>
          <a:p>
            <a:pPr>
              <a:lnSpc>
                <a:spcPct val="90000"/>
              </a:lnSpc>
              <a:buFont typeface="+mj-lt"/>
              <a:buAutoNum type="arabicPeriod"/>
            </a:pPr>
            <a:r>
              <a:rPr lang="en-GB" sz="2700" noProof="0" dirty="0"/>
              <a:t>Introduction to Sustainability in the Performing Arts</a:t>
            </a:r>
          </a:p>
          <a:p>
            <a:pPr>
              <a:lnSpc>
                <a:spcPct val="90000"/>
              </a:lnSpc>
              <a:buFont typeface="+mj-lt"/>
              <a:buAutoNum type="arabicPeriod"/>
            </a:pPr>
            <a:r>
              <a:rPr lang="en-GB" sz="2700" noProof="0" dirty="0"/>
              <a:t>Environmental Management Models</a:t>
            </a:r>
          </a:p>
          <a:p>
            <a:pPr>
              <a:lnSpc>
                <a:spcPct val="90000"/>
              </a:lnSpc>
              <a:buFont typeface="+mj-lt"/>
              <a:buAutoNum type="arabicPeriod"/>
            </a:pPr>
            <a:r>
              <a:rPr lang="en-GB" sz="2700" noProof="0" dirty="0"/>
              <a:t>Energy Efficiency in the Arts</a:t>
            </a:r>
          </a:p>
          <a:p>
            <a:pPr>
              <a:lnSpc>
                <a:spcPct val="90000"/>
              </a:lnSpc>
              <a:buFont typeface="+mj-lt"/>
              <a:buAutoNum type="arabicPeriod"/>
            </a:pPr>
            <a:r>
              <a:rPr lang="en-GB" sz="2700" noProof="0" dirty="0"/>
              <a:t>Circular economy and sustainable use of resources in the performing arts </a:t>
            </a:r>
          </a:p>
          <a:p>
            <a:pPr>
              <a:lnSpc>
                <a:spcPct val="90000"/>
              </a:lnSpc>
              <a:buFont typeface="+mj-lt"/>
              <a:buAutoNum type="arabicPeriod"/>
            </a:pPr>
            <a:r>
              <a:rPr lang="en-GB" sz="2700" noProof="0" dirty="0"/>
              <a:t>Climate change and its impact on the performing arts </a:t>
            </a:r>
          </a:p>
          <a:p>
            <a:pPr>
              <a:lnSpc>
                <a:spcPct val="90000"/>
              </a:lnSpc>
              <a:buFont typeface="+mj-lt"/>
              <a:buAutoNum type="arabicPeriod"/>
            </a:pPr>
            <a:r>
              <a:rPr lang="en-GB" sz="2700" noProof="0" dirty="0"/>
              <a:t>Development of a sustainability strategy in the cultural sector </a:t>
            </a:r>
          </a:p>
          <a:p>
            <a:pPr>
              <a:lnSpc>
                <a:spcPct val="90000"/>
              </a:lnSpc>
              <a:buFont typeface="+mj-lt"/>
              <a:buAutoNum type="arabicPeriod"/>
            </a:pPr>
            <a:r>
              <a:rPr lang="en-GB" sz="2700" noProof="0" dirty="0"/>
              <a:t>Sustainability reporting: transparency and accountability in the performing arts </a:t>
            </a:r>
          </a:p>
        </p:txBody>
      </p:sp>
      <p:pic>
        <p:nvPicPr>
          <p:cNvPr id="9" name="Picture 8">
            <a:extLst>
              <a:ext uri="{FF2B5EF4-FFF2-40B4-BE49-F238E27FC236}">
                <a16:creationId xmlns:a16="http://schemas.microsoft.com/office/drawing/2014/main" id="{24E002DA-6A92-AB12-210A-794D067D5142}"/>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7967554" y="15"/>
            <a:ext cx="10318163" cy="1028698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Textfeld 7">
            <a:extLst>
              <a:ext uri="{FF2B5EF4-FFF2-40B4-BE49-F238E27FC236}">
                <a16:creationId xmlns:a16="http://schemas.microsoft.com/office/drawing/2014/main" id="{82901CA3-0327-4419-A95B-E90D88C930EC}"/>
              </a:ext>
            </a:extLst>
          </p:cNvPr>
          <p:cNvSpPr txBox="1"/>
          <p:nvPr/>
        </p:nvSpPr>
        <p:spPr>
          <a:xfrm>
            <a:off x="7967554" y="10287000"/>
            <a:ext cx="10318163" cy="300082"/>
          </a:xfrm>
          <a:prstGeom prst="rect">
            <a:avLst/>
          </a:prstGeom>
          <a:noFill/>
        </p:spPr>
        <p:txBody>
          <a:bodyPr wrap="square" rtlCol="0">
            <a:spAutoFit/>
          </a:bodyPr>
          <a:lstStyle/>
          <a:p>
            <a:r>
              <a:rPr lang="en-GB" sz="1350" noProof="0" dirty="0"/>
              <a:t>"</a:t>
            </a:r>
            <a:r>
              <a:rPr lang="en-GB" sz="1350" noProof="0" dirty="0">
                <a:hlinkClick r:id="rId4" tooltip="https://globalmagazin.com/die-4-saeulen-der-nachhaltigkeit-kennenlernen/"/>
              </a:rPr>
              <a:t>Dieses Foto</a:t>
            </a:r>
            <a:r>
              <a:rPr lang="en-GB" sz="1350" noProof="0" dirty="0"/>
              <a:t>" von </a:t>
            </a:r>
            <a:r>
              <a:rPr lang="en-GB" sz="1350" noProof="0" dirty="0" err="1"/>
              <a:t>Unbekannter</a:t>
            </a:r>
            <a:r>
              <a:rPr lang="en-GB" sz="1350" noProof="0" dirty="0"/>
              <a:t> Autor </a:t>
            </a:r>
            <a:r>
              <a:rPr lang="en-GB" sz="1350" noProof="0" dirty="0" err="1"/>
              <a:t>ist</a:t>
            </a:r>
            <a:r>
              <a:rPr lang="en-GB" sz="1350" noProof="0" dirty="0"/>
              <a:t> </a:t>
            </a:r>
            <a:r>
              <a:rPr lang="en-GB" sz="1350" noProof="0" dirty="0" err="1"/>
              <a:t>lizenziert</a:t>
            </a:r>
            <a:r>
              <a:rPr lang="en-GB" sz="1350" noProof="0" dirty="0"/>
              <a:t> </a:t>
            </a:r>
            <a:r>
              <a:rPr lang="en-GB" sz="1350" noProof="0" dirty="0" err="1"/>
              <a:t>gemäß</a:t>
            </a:r>
            <a:r>
              <a:rPr lang="en-GB" sz="1350" noProof="0" dirty="0"/>
              <a:t> </a:t>
            </a:r>
            <a:r>
              <a:rPr lang="en-GB" sz="1350" noProof="0" dirty="0">
                <a:hlinkClick r:id="rId5" tooltip="https://creativecommons.org/licenses/by/3.0/"/>
              </a:rPr>
              <a:t>CC BY</a:t>
            </a:r>
            <a:endParaRPr lang="en-GB" sz="1350" noProof="0" dirty="0"/>
          </a:p>
        </p:txBody>
      </p:sp>
    </p:spTree>
    <p:extLst>
      <p:ext uri="{BB962C8B-B14F-4D97-AF65-F5344CB8AC3E}">
        <p14:creationId xmlns:p14="http://schemas.microsoft.com/office/powerpoint/2010/main" val="4191872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3" name="Content Placeholder 2"/>
          <p:cNvSpPr>
            <a:spLocks noGrp="1"/>
          </p:cNvSpPr>
          <p:nvPr>
            <p:ph idx="1"/>
          </p:nvPr>
        </p:nvSpPr>
        <p:spPr>
          <a:xfrm>
            <a:off x="681827" y="4309349"/>
            <a:ext cx="7170089" cy="5489598"/>
          </a:xfrm>
        </p:spPr>
        <p:txBody>
          <a:bodyPr>
            <a:noAutofit/>
          </a:bodyPr>
          <a:lstStyle/>
          <a:p>
            <a:pPr>
              <a:buFont typeface="+mj-lt"/>
              <a:buAutoNum type="arabicPeriod"/>
            </a:pPr>
            <a:r>
              <a:rPr lang="en-GB" sz="2700" noProof="0" dirty="0"/>
              <a:t>Introduction to Sustainable Production in the Performing Arts  </a:t>
            </a:r>
          </a:p>
          <a:p>
            <a:pPr>
              <a:buFont typeface="+mj-lt"/>
              <a:buAutoNum type="arabicPeriod"/>
            </a:pPr>
            <a:r>
              <a:rPr lang="en-GB" sz="2700" noProof="0" dirty="0"/>
              <a:t>Sustainable Operation of Performing Arts Venues </a:t>
            </a:r>
          </a:p>
          <a:p>
            <a:pPr>
              <a:buFont typeface="+mj-lt"/>
              <a:buAutoNum type="arabicPeriod"/>
            </a:pPr>
            <a:r>
              <a:rPr lang="en-GB" sz="2700" noProof="0" dirty="0"/>
              <a:t>Eco-Design Principles for the Performing Arts </a:t>
            </a:r>
          </a:p>
          <a:p>
            <a:pPr>
              <a:buFont typeface="+mj-lt"/>
              <a:buAutoNum type="arabicPeriod"/>
            </a:pPr>
            <a:r>
              <a:rPr lang="en-GB" sz="2700" noProof="0" dirty="0"/>
              <a:t>Eco-Manufacturing: Sustainable Materials and Processes </a:t>
            </a:r>
          </a:p>
          <a:p>
            <a:pPr>
              <a:buFont typeface="+mj-lt"/>
              <a:buAutoNum type="arabicPeriod"/>
            </a:pPr>
            <a:r>
              <a:rPr lang="en-GB" sz="2700" noProof="0" dirty="0"/>
              <a:t>Sustainable Management of Sets </a:t>
            </a:r>
          </a:p>
          <a:p>
            <a:pPr>
              <a:buFont typeface="+mj-lt"/>
              <a:buAutoNum type="arabicPeriod"/>
            </a:pPr>
            <a:r>
              <a:rPr lang="en-GB" sz="2700" noProof="0" dirty="0"/>
              <a:t>Integrating Sustainability across Production Lifecycle</a:t>
            </a:r>
          </a:p>
          <a:p>
            <a:pPr>
              <a:buFont typeface="+mj-lt"/>
              <a:buAutoNum type="arabicPeriod"/>
            </a:pPr>
            <a:r>
              <a:rPr lang="en-GB" sz="2700" noProof="0" dirty="0"/>
              <a:t>Integrating Sustainability Across Stakeholders of a Performing Arts Production </a:t>
            </a:r>
          </a:p>
        </p:txBody>
      </p:sp>
      <p:pic>
        <p:nvPicPr>
          <p:cNvPr id="8" name="Picture 4">
            <a:extLst>
              <a:ext uri="{FF2B5EF4-FFF2-40B4-BE49-F238E27FC236}">
                <a16:creationId xmlns:a16="http://schemas.microsoft.com/office/drawing/2014/main" id="{76F3C11D-8FE1-EC1A-42D1-B8BF2600CDD8}"/>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7967554" y="15"/>
            <a:ext cx="10318163" cy="1028698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p:cNvSpPr>
            <a:spLocks noGrp="1"/>
          </p:cNvSpPr>
          <p:nvPr>
            <p:ph type="title"/>
          </p:nvPr>
        </p:nvSpPr>
        <p:spPr>
          <a:xfrm>
            <a:off x="960120" y="488054"/>
            <a:ext cx="6552903" cy="2935262"/>
          </a:xfrm>
        </p:spPr>
        <p:txBody>
          <a:bodyPr anchor="b">
            <a:normAutofit/>
          </a:bodyPr>
          <a:lstStyle/>
          <a:p>
            <a:pPr algn="l">
              <a:lnSpc>
                <a:spcPct val="90000"/>
              </a:lnSpc>
            </a:pPr>
            <a:r>
              <a:rPr lang="en-GB" sz="5500" b="1" noProof="0" dirty="0">
                <a:solidFill>
                  <a:srgbClr val="04A6C2"/>
                </a:solidFill>
              </a:rPr>
              <a:t>Module 2: </a:t>
            </a:r>
            <a:r>
              <a:rPr lang="en-GB" sz="5500" noProof="0" dirty="0"/>
              <a:t>Sustainable Productions</a:t>
            </a:r>
          </a:p>
        </p:txBody>
      </p:sp>
    </p:spTree>
    <p:extLst>
      <p:ext uri="{BB962C8B-B14F-4D97-AF65-F5344CB8AC3E}">
        <p14:creationId xmlns:p14="http://schemas.microsoft.com/office/powerpoint/2010/main" val="3225143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3" name="Content Placeholder 2"/>
          <p:cNvSpPr>
            <a:spLocks noGrp="1"/>
          </p:cNvSpPr>
          <p:nvPr>
            <p:ph idx="1"/>
          </p:nvPr>
        </p:nvSpPr>
        <p:spPr>
          <a:xfrm>
            <a:off x="960121" y="4309349"/>
            <a:ext cx="6365384" cy="4981002"/>
          </a:xfrm>
        </p:spPr>
        <p:txBody>
          <a:bodyPr>
            <a:normAutofit/>
          </a:bodyPr>
          <a:lstStyle/>
          <a:p>
            <a:pPr marL="685800" indent="-685800">
              <a:buFont typeface="+mj-lt"/>
              <a:buAutoNum type="arabicPeriod"/>
            </a:pPr>
            <a:r>
              <a:rPr lang="en-GB" sz="3300" noProof="0" dirty="0"/>
              <a:t>Contribute to a safe digital working environment</a:t>
            </a:r>
          </a:p>
          <a:p>
            <a:pPr marL="685800" indent="-685800">
              <a:buFont typeface="+mj-lt"/>
              <a:buAutoNum type="arabicPeriod"/>
            </a:pPr>
            <a:r>
              <a:rPr lang="en-GB" sz="3300" noProof="0" dirty="0"/>
              <a:t>Digital and third parties</a:t>
            </a:r>
          </a:p>
          <a:p>
            <a:pPr marL="685800" indent="-685800">
              <a:buFont typeface="+mj-lt"/>
              <a:buAutoNum type="arabicPeriod"/>
            </a:pPr>
            <a:r>
              <a:rPr lang="en-GB" sz="3300" noProof="0" dirty="0"/>
              <a:t>Develop a digitalisation policy</a:t>
            </a:r>
          </a:p>
          <a:p>
            <a:pPr marL="685800" indent="-685800">
              <a:buFont typeface="+mj-lt"/>
              <a:buAutoNum type="arabicPeriod"/>
            </a:pPr>
            <a:r>
              <a:rPr lang="en-GB" sz="3300" noProof="0" dirty="0"/>
              <a:t>Archiving and overall vision</a:t>
            </a:r>
          </a:p>
          <a:p>
            <a:pPr marL="685800" indent="-685800">
              <a:buFont typeface="+mj-lt"/>
              <a:buAutoNum type="arabicPeriod"/>
            </a:pPr>
            <a:r>
              <a:rPr lang="en-GB" sz="3300" noProof="0" dirty="0"/>
              <a:t>Manage digitalisation of an arts organisation</a:t>
            </a:r>
          </a:p>
          <a:p>
            <a:pPr marL="685800" indent="-685800">
              <a:buFont typeface="+mj-lt"/>
              <a:buAutoNum type="arabicPeriod"/>
            </a:pPr>
            <a:r>
              <a:rPr lang="en-GB" sz="3300" noProof="0" dirty="0"/>
              <a:t>Infrastructure and devices</a:t>
            </a:r>
          </a:p>
          <a:p>
            <a:endParaRPr lang="en-GB" sz="3300" noProof="0" dirty="0"/>
          </a:p>
        </p:txBody>
      </p:sp>
      <p:pic>
        <p:nvPicPr>
          <p:cNvPr id="5" name="Picture 4" descr="Hintergrund mit blauen Blöcken und Netzwerktechnologie">
            <a:extLst>
              <a:ext uri="{FF2B5EF4-FFF2-40B4-BE49-F238E27FC236}">
                <a16:creationId xmlns:a16="http://schemas.microsoft.com/office/drawing/2014/main" id="{BECFD0C0-4623-B4DD-DD16-3CD21E3D464F}"/>
              </a:ext>
            </a:extLst>
          </p:cNvPr>
          <p:cNvPicPr>
            <a:picLocks noChangeAspect="1"/>
          </p:cNvPicPr>
          <p:nvPr/>
        </p:nvPicPr>
        <p:blipFill>
          <a:blip r:embed="rId3" cstate="print">
            <a:extLst>
              <a:ext uri="{28A0092B-C50C-407E-A947-70E740481C1C}">
                <a14:useLocalDpi xmlns:a14="http://schemas.microsoft.com/office/drawing/2010/main"/>
              </a:ext>
            </a:extLst>
          </a:blip>
          <a:srcRect b="-446"/>
          <a:stretch>
            <a:fillRect/>
          </a:stretch>
        </p:blipFill>
        <p:spPr>
          <a:xfrm>
            <a:off x="7967554" y="15"/>
            <a:ext cx="10318163" cy="1028698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p:cNvSpPr>
            <a:spLocks noGrp="1"/>
          </p:cNvSpPr>
          <p:nvPr>
            <p:ph type="title"/>
          </p:nvPr>
        </p:nvSpPr>
        <p:spPr>
          <a:xfrm>
            <a:off x="960120" y="488054"/>
            <a:ext cx="6552903" cy="2935262"/>
          </a:xfrm>
        </p:spPr>
        <p:txBody>
          <a:bodyPr anchor="b">
            <a:normAutofit/>
          </a:bodyPr>
          <a:lstStyle/>
          <a:p>
            <a:pPr algn="l"/>
            <a:r>
              <a:rPr lang="en-GB" sz="5500" b="1" noProof="0" dirty="0">
                <a:solidFill>
                  <a:srgbClr val="04A6C2"/>
                </a:solidFill>
              </a:rPr>
              <a:t>Module 3: </a:t>
            </a:r>
            <a:r>
              <a:rPr lang="en-GB" sz="5500" noProof="0" dirty="0"/>
              <a:t>Digitalisation</a:t>
            </a:r>
          </a:p>
        </p:txBody>
      </p:sp>
    </p:spTree>
    <p:extLst>
      <p:ext uri="{BB962C8B-B14F-4D97-AF65-F5344CB8AC3E}">
        <p14:creationId xmlns:p14="http://schemas.microsoft.com/office/powerpoint/2010/main" val="3894356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3" name="Content Placeholder 2"/>
          <p:cNvSpPr>
            <a:spLocks noGrp="1"/>
          </p:cNvSpPr>
          <p:nvPr>
            <p:ph idx="1"/>
          </p:nvPr>
        </p:nvSpPr>
        <p:spPr>
          <a:xfrm>
            <a:off x="516837" y="4309349"/>
            <a:ext cx="7450716" cy="5462166"/>
          </a:xfrm>
        </p:spPr>
        <p:txBody>
          <a:bodyPr>
            <a:noAutofit/>
          </a:bodyPr>
          <a:lstStyle/>
          <a:p>
            <a:pPr marL="685800" indent="-685800">
              <a:buFont typeface="+mj-lt"/>
              <a:buAutoNum type="arabicPeriod"/>
            </a:pPr>
            <a:r>
              <a:rPr lang="en-GB" sz="2700" noProof="0" dirty="0"/>
              <a:t>Introduction to Entrepreneurship, Intrapreneurship and </a:t>
            </a:r>
            <a:r>
              <a:rPr lang="en-GB" sz="2700" noProof="0" dirty="0" err="1"/>
              <a:t>Solopreneurship</a:t>
            </a:r>
            <a:endParaRPr lang="en-GB" sz="2700" noProof="0" dirty="0"/>
          </a:p>
          <a:p>
            <a:pPr marL="685800" indent="-685800">
              <a:buFont typeface="+mj-lt"/>
              <a:buAutoNum type="arabicPeriod"/>
            </a:pPr>
            <a:r>
              <a:rPr lang="en-GB" sz="2700" noProof="0" dirty="0"/>
              <a:t>Strategic Creative and Innovative Thinking</a:t>
            </a:r>
          </a:p>
          <a:p>
            <a:pPr marL="685800" indent="-685800">
              <a:buFont typeface="+mj-lt"/>
              <a:buAutoNum type="arabicPeriod"/>
            </a:pPr>
            <a:r>
              <a:rPr lang="en-GB" sz="2700" noProof="0" dirty="0"/>
              <a:t>Mastering Management</a:t>
            </a:r>
          </a:p>
          <a:p>
            <a:pPr marL="685800" indent="-685800">
              <a:buFont typeface="+mj-lt"/>
              <a:buAutoNum type="arabicPeriod"/>
            </a:pPr>
            <a:r>
              <a:rPr lang="en-GB" sz="2700" noProof="0" dirty="0"/>
              <a:t>From Ideas to Strategies: Building Success</a:t>
            </a:r>
          </a:p>
          <a:p>
            <a:pPr marL="685800" indent="-685800">
              <a:buFont typeface="+mj-lt"/>
              <a:buAutoNum type="arabicPeriod"/>
            </a:pPr>
            <a:r>
              <a:rPr lang="en-GB" sz="2700" noProof="0" dirty="0"/>
              <a:t>Embedding Sustainability in the Management and Strategies</a:t>
            </a:r>
          </a:p>
          <a:p>
            <a:pPr marL="685800" indent="-685800">
              <a:buFont typeface="+mj-lt"/>
              <a:buAutoNum type="arabicPeriod"/>
            </a:pPr>
            <a:r>
              <a:rPr lang="en-GB" sz="2700" noProof="0" dirty="0"/>
              <a:t>Marketing Essentials for Engaging and Growing Audiences in the Performing Arts </a:t>
            </a:r>
          </a:p>
          <a:p>
            <a:pPr marL="685800" indent="-685800">
              <a:buFont typeface="+mj-lt"/>
              <a:buAutoNum type="arabicPeriod"/>
            </a:pPr>
            <a:r>
              <a:rPr lang="en-GB" sz="2700" noProof="0" dirty="0"/>
              <a:t>Managing Your Entrepreneurial Growth and Next Steps </a:t>
            </a:r>
          </a:p>
        </p:txBody>
      </p:sp>
      <p:pic>
        <p:nvPicPr>
          <p:cNvPr id="8" name="Picture 4" descr="Personen, die an Ideen arbeiten">
            <a:extLst>
              <a:ext uri="{FF2B5EF4-FFF2-40B4-BE49-F238E27FC236}">
                <a16:creationId xmlns:a16="http://schemas.microsoft.com/office/drawing/2014/main" id="{B4A5603F-0338-146D-7202-D3A2E6FB8F4D}"/>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967554" y="15"/>
            <a:ext cx="10318163" cy="1028698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p:cNvSpPr>
            <a:spLocks noGrp="1"/>
          </p:cNvSpPr>
          <p:nvPr>
            <p:ph type="title"/>
          </p:nvPr>
        </p:nvSpPr>
        <p:spPr>
          <a:xfrm>
            <a:off x="960120" y="488054"/>
            <a:ext cx="6552903" cy="2935262"/>
          </a:xfrm>
        </p:spPr>
        <p:txBody>
          <a:bodyPr anchor="b">
            <a:normAutofit/>
          </a:bodyPr>
          <a:lstStyle/>
          <a:p>
            <a:pPr algn="l">
              <a:lnSpc>
                <a:spcPct val="90000"/>
              </a:lnSpc>
            </a:pPr>
            <a:r>
              <a:rPr lang="en-GB" sz="5500" b="1" noProof="0" dirty="0">
                <a:solidFill>
                  <a:srgbClr val="04A6C2"/>
                </a:solidFill>
              </a:rPr>
              <a:t>Module 4: </a:t>
            </a:r>
            <a:r>
              <a:rPr lang="en-GB" sz="5500" noProof="0" dirty="0"/>
              <a:t>Entrepreneurship</a:t>
            </a:r>
          </a:p>
        </p:txBody>
      </p:sp>
    </p:spTree>
    <p:extLst>
      <p:ext uri="{BB962C8B-B14F-4D97-AF65-F5344CB8AC3E}">
        <p14:creationId xmlns:p14="http://schemas.microsoft.com/office/powerpoint/2010/main" val="201699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3" name="Content Placeholder 2"/>
          <p:cNvSpPr>
            <a:spLocks noGrp="1"/>
          </p:cNvSpPr>
          <p:nvPr>
            <p:ph idx="1"/>
          </p:nvPr>
        </p:nvSpPr>
        <p:spPr>
          <a:xfrm>
            <a:off x="596348" y="4309349"/>
            <a:ext cx="7368917" cy="4981002"/>
          </a:xfrm>
        </p:spPr>
        <p:txBody>
          <a:bodyPr>
            <a:noAutofit/>
          </a:bodyPr>
          <a:lstStyle/>
          <a:p>
            <a:pPr marL="685800" indent="-685800">
              <a:buFont typeface="+mj-lt"/>
              <a:buAutoNum type="arabicPeriod"/>
            </a:pPr>
            <a:r>
              <a:rPr lang="en-GB" sz="2700" noProof="0" dirty="0"/>
              <a:t>Introduction to People Management and Emotional intelligence in the Performing Arts</a:t>
            </a:r>
          </a:p>
          <a:p>
            <a:pPr marL="685800" indent="-685800">
              <a:buFont typeface="+mj-lt"/>
              <a:buAutoNum type="arabicPeriod"/>
            </a:pPr>
            <a:r>
              <a:rPr lang="en-GB" sz="2700" noProof="0" dirty="0"/>
              <a:t>Collaborating in teams and managing conflict</a:t>
            </a:r>
          </a:p>
          <a:p>
            <a:pPr marL="685800" indent="-685800">
              <a:buFont typeface="+mj-lt"/>
              <a:buAutoNum type="arabicPeriod"/>
            </a:pPr>
            <a:r>
              <a:rPr lang="en-GB" sz="2700" noProof="0" dirty="0"/>
              <a:t>Power relations and Equality, Diversity and Inclusion in the Performing Arts </a:t>
            </a:r>
          </a:p>
          <a:p>
            <a:pPr marL="685800" indent="-685800">
              <a:buFont typeface="+mj-lt"/>
              <a:buAutoNum type="arabicPeriod"/>
            </a:pPr>
            <a:r>
              <a:rPr lang="en-GB" sz="2700" noProof="0" dirty="0"/>
              <a:t>Adopting lifelong learning attitude </a:t>
            </a:r>
          </a:p>
          <a:p>
            <a:pPr marL="685800" indent="-685800">
              <a:buFont typeface="+mj-lt"/>
              <a:buAutoNum type="arabicPeriod"/>
            </a:pPr>
            <a:r>
              <a:rPr lang="en-GB" sz="2700" noProof="0" dirty="0"/>
              <a:t>Leadership and intrapreneurship</a:t>
            </a:r>
          </a:p>
          <a:p>
            <a:pPr marL="685800" indent="-685800">
              <a:buFont typeface="+mj-lt"/>
              <a:buAutoNum type="arabicPeriod"/>
            </a:pPr>
            <a:r>
              <a:rPr lang="en-GB" sz="2700" noProof="0" dirty="0"/>
              <a:t>Embracing complexity, adaptability and resilience</a:t>
            </a:r>
          </a:p>
          <a:p>
            <a:pPr marL="685800" indent="-685800">
              <a:buFont typeface="+mj-lt"/>
              <a:buAutoNum type="arabicPeriod"/>
            </a:pPr>
            <a:r>
              <a:rPr lang="en-GB" sz="2700" noProof="0" dirty="0"/>
              <a:t>The transferability of soft skills</a:t>
            </a:r>
          </a:p>
        </p:txBody>
      </p:sp>
      <p:pic>
        <p:nvPicPr>
          <p:cNvPr id="7" name="Picture 4" descr="3D-Rendering von Spielteilen, mit einem Seil zusammengebunden">
            <a:extLst>
              <a:ext uri="{FF2B5EF4-FFF2-40B4-BE49-F238E27FC236}">
                <a16:creationId xmlns:a16="http://schemas.microsoft.com/office/drawing/2014/main" id="{144F80A2-529F-FBF5-F7CE-7F2E9F14BE24}"/>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967554" y="15"/>
            <a:ext cx="10318163" cy="1028698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p:cNvSpPr>
            <a:spLocks noGrp="1"/>
          </p:cNvSpPr>
          <p:nvPr>
            <p:ph type="title"/>
          </p:nvPr>
        </p:nvSpPr>
        <p:spPr>
          <a:xfrm>
            <a:off x="804435" y="515978"/>
            <a:ext cx="8031480" cy="2935262"/>
          </a:xfrm>
        </p:spPr>
        <p:txBody>
          <a:bodyPr anchor="b">
            <a:normAutofit/>
          </a:bodyPr>
          <a:lstStyle/>
          <a:p>
            <a:pPr algn="l">
              <a:lnSpc>
                <a:spcPct val="90000"/>
              </a:lnSpc>
            </a:pPr>
            <a:r>
              <a:rPr lang="en-GB" sz="5500" b="1" noProof="0" dirty="0">
                <a:solidFill>
                  <a:srgbClr val="04A6C2"/>
                </a:solidFill>
              </a:rPr>
              <a:t>Module 5: </a:t>
            </a:r>
            <a:br>
              <a:rPr lang="en-GB" sz="5500" b="1" noProof="0" dirty="0">
                <a:solidFill>
                  <a:srgbClr val="04A6C2"/>
                </a:solidFill>
              </a:rPr>
            </a:br>
            <a:r>
              <a:rPr lang="en-GB" sz="5500" noProof="0" dirty="0"/>
              <a:t>People Management</a:t>
            </a:r>
          </a:p>
        </p:txBody>
      </p:sp>
    </p:spTree>
    <p:extLst>
      <p:ext uri="{BB962C8B-B14F-4D97-AF65-F5344CB8AC3E}">
        <p14:creationId xmlns:p14="http://schemas.microsoft.com/office/powerpoint/2010/main" val="1488896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2656E-14EC-A77E-88FE-7928758A53C6}"/>
            </a:ext>
          </a:extLst>
        </p:cNvPr>
        <p:cNvGrpSpPr/>
        <p:nvPr/>
      </p:nvGrpSpPr>
      <p:grpSpPr>
        <a:xfrm>
          <a:off x="0" y="0"/>
          <a:ext cx="0" cy="0"/>
          <a:chOff x="0" y="0"/>
          <a:chExt cx="0" cy="0"/>
        </a:xfrm>
      </p:grpSpPr>
      <p:pic>
        <p:nvPicPr>
          <p:cNvPr id="6" name="Γραφικό 5">
            <a:extLst>
              <a:ext uri="{FF2B5EF4-FFF2-40B4-BE49-F238E27FC236}">
                <a16:creationId xmlns:a16="http://schemas.microsoft.com/office/drawing/2014/main" id="{73605323-685E-6739-7E4B-5FBF865D391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
        <p:nvSpPr>
          <p:cNvPr id="2" name="TextBox 4">
            <a:extLst>
              <a:ext uri="{FF2B5EF4-FFF2-40B4-BE49-F238E27FC236}">
                <a16:creationId xmlns:a16="http://schemas.microsoft.com/office/drawing/2014/main" id="{2B63FB32-42B7-66E5-EDB5-0B8B1AA95FE6}"/>
              </a:ext>
            </a:extLst>
          </p:cNvPr>
          <p:cNvSpPr txBox="1"/>
          <p:nvPr/>
        </p:nvSpPr>
        <p:spPr>
          <a:xfrm>
            <a:off x="699052" y="5143500"/>
            <a:ext cx="14706600" cy="4708981"/>
          </a:xfrm>
          <a:prstGeom prst="rect">
            <a:avLst/>
          </a:prstGeom>
          <a:noFill/>
        </p:spPr>
        <p:txBody>
          <a:bodyPr wrap="square">
            <a:spAutoFit/>
          </a:bodyPr>
          <a:lstStyle/>
          <a:p>
            <a:r>
              <a:rPr lang="en-GB" sz="6000" b="1" i="1" noProof="0" dirty="0">
                <a:solidFill>
                  <a:srgbClr val="FF0000"/>
                </a:solidFill>
              </a:rPr>
              <a:t>Any questions? </a:t>
            </a:r>
            <a:br>
              <a:rPr lang="en-GB" sz="6000" b="1" i="1" noProof="0" dirty="0">
                <a:solidFill>
                  <a:srgbClr val="FF0000"/>
                </a:solidFill>
              </a:rPr>
            </a:br>
            <a:r>
              <a:rPr lang="en-GB" sz="6000" b="1" i="1" noProof="0" dirty="0">
                <a:solidFill>
                  <a:srgbClr val="FF0000"/>
                </a:solidFill>
              </a:rPr>
              <a:t>Have any of the topics or approaches we discussed resonated with your own experience or professional goals in the performing arts?</a:t>
            </a:r>
            <a:endParaRPr lang="en-GB" sz="6000" b="1" noProof="0" dirty="0">
              <a:solidFill>
                <a:srgbClr val="FF0000"/>
              </a:solidFill>
            </a:endParaRPr>
          </a:p>
        </p:txBody>
      </p:sp>
    </p:spTree>
    <p:extLst>
      <p:ext uri="{BB962C8B-B14F-4D97-AF65-F5344CB8AC3E}">
        <p14:creationId xmlns:p14="http://schemas.microsoft.com/office/powerpoint/2010/main" val="369292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199F1-1C11-DBD6-A58D-5765455D6F4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091788E-B5DB-7DC3-3964-8552C8C783C7}"/>
              </a:ext>
            </a:extLst>
          </p:cNvPr>
          <p:cNvSpPr/>
          <p:nvPr/>
        </p:nvSpPr>
        <p:spPr>
          <a:xfrm flipV="1">
            <a:off x="0" y="-190500"/>
            <a:ext cx="18288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1203C1E7-E2AC-FC69-6976-5764527D3910}"/>
              </a:ext>
            </a:extLst>
          </p:cNvPr>
          <p:cNvSpPr/>
          <p:nvPr/>
        </p:nvSpPr>
        <p:spPr>
          <a:xfrm rot="-10800000">
            <a:off x="11277600" y="340877"/>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87E33D67-7393-6AB1-F590-ABC9745477B9}"/>
              </a:ext>
            </a:extLst>
          </p:cNvPr>
          <p:cNvSpPr txBox="1"/>
          <p:nvPr/>
        </p:nvSpPr>
        <p:spPr>
          <a:xfrm>
            <a:off x="5715000" y="952500"/>
            <a:ext cx="3886200" cy="1323439"/>
          </a:xfrm>
          <a:prstGeom prst="rect">
            <a:avLst/>
          </a:prstGeom>
          <a:noFill/>
        </p:spPr>
        <p:txBody>
          <a:bodyPr wrap="square">
            <a:spAutoFit/>
          </a:bodyPr>
          <a:lstStyle/>
          <a:p>
            <a:pPr lvl="0"/>
            <a:r>
              <a:rPr lang="en-GB" sz="8000" b="1" noProof="0" dirty="0">
                <a:solidFill>
                  <a:schemeClr val="tx1"/>
                </a:solidFill>
                <a:effectLst/>
                <a:latin typeface="+mn-lt"/>
              </a:rPr>
              <a:t>Lesson 1</a:t>
            </a:r>
            <a:endParaRPr lang="en-GB" sz="8000" noProof="0" dirty="0"/>
          </a:p>
        </p:txBody>
      </p:sp>
      <p:pic>
        <p:nvPicPr>
          <p:cNvPr id="7" name="Γραφικό 3" descr="Fernstudium Sprache Silhouette">
            <a:extLst>
              <a:ext uri="{FF2B5EF4-FFF2-40B4-BE49-F238E27FC236}">
                <a16:creationId xmlns:a16="http://schemas.microsoft.com/office/drawing/2014/main" id="{885A6D59-F08E-08BE-2E87-A21DAD87BCD4}"/>
              </a:ext>
            </a:extLst>
          </p:cNvPr>
          <p:cNvPicPr>
            <a:picLocks/>
          </p:cNvPicPr>
          <p:nvPr/>
        </p:nvPicPr>
        <p:blipFill>
          <a:blip r:embed="rId7">
            <a:duotone>
              <a:schemeClr val="accent5">
                <a:shade val="45000"/>
                <a:satMod val="135000"/>
              </a:schemeClr>
              <a:prstClr val="white"/>
            </a:duotone>
            <a:extLst>
              <a:ext uri="{96DAC541-7B7A-43D3-8B79-37D633B846F1}">
                <asvg:svgBlip xmlns:asvg="http://schemas.microsoft.com/office/drawing/2016/SVG/main" r:embed="rId8"/>
              </a:ext>
            </a:extLst>
          </a:blip>
          <a:srcRect/>
          <a:stretch/>
        </p:blipFill>
        <p:spPr>
          <a:xfrm>
            <a:off x="2807938" y="6356950"/>
            <a:ext cx="2678462" cy="2678462"/>
          </a:xfrm>
          <a:prstGeom prst="rect">
            <a:avLst/>
          </a:prstGeom>
        </p:spPr>
      </p:pic>
      <p:sp>
        <p:nvSpPr>
          <p:cNvPr id="6" name="TextBox 3">
            <a:extLst>
              <a:ext uri="{FF2B5EF4-FFF2-40B4-BE49-F238E27FC236}">
                <a16:creationId xmlns:a16="http://schemas.microsoft.com/office/drawing/2014/main" id="{A7F680A2-BE98-4711-0D7A-3BC39B1BEC12}"/>
              </a:ext>
            </a:extLst>
          </p:cNvPr>
          <p:cNvSpPr txBox="1"/>
          <p:nvPr/>
        </p:nvSpPr>
        <p:spPr>
          <a:xfrm>
            <a:off x="5638800" y="6726685"/>
            <a:ext cx="9216188" cy="1938992"/>
          </a:xfrm>
          <a:prstGeom prst="rect">
            <a:avLst/>
          </a:prstGeom>
          <a:noFill/>
        </p:spPr>
        <p:txBody>
          <a:bodyPr wrap="square">
            <a:spAutoFit/>
          </a:bodyPr>
          <a:lstStyle/>
          <a:p>
            <a:r>
              <a:rPr lang="en-GB" sz="6000" b="1" noProof="0" dirty="0"/>
              <a:t>Working with the INSPIRE Online Training Course </a:t>
            </a:r>
          </a:p>
        </p:txBody>
      </p:sp>
    </p:spTree>
    <p:extLst>
      <p:ext uri="{BB962C8B-B14F-4D97-AF65-F5344CB8AC3E}">
        <p14:creationId xmlns:p14="http://schemas.microsoft.com/office/powerpoint/2010/main" val="2036634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966" y="914400"/>
            <a:ext cx="12043529" cy="1143000"/>
          </a:xfrm>
        </p:spPr>
        <p:txBody>
          <a:bodyPr>
            <a:noAutofit/>
          </a:bodyPr>
          <a:lstStyle/>
          <a:p>
            <a:pPr algn="r"/>
            <a:r>
              <a:rPr lang="en-GB" sz="5500" b="1" noProof="0" dirty="0"/>
              <a:t>INSPIRE Virtual Learning Platform</a:t>
            </a:r>
          </a:p>
        </p:txBody>
      </p:sp>
      <p:sp>
        <p:nvSpPr>
          <p:cNvPr id="7" name="Οβάλ 6">
            <a:extLst>
              <a:ext uri="{FF2B5EF4-FFF2-40B4-BE49-F238E27FC236}">
                <a16:creationId xmlns:a16="http://schemas.microsoft.com/office/drawing/2014/main" id="{C5E6CFC9-3C6C-955E-975D-808A6B9FCB73}"/>
              </a:ext>
            </a:extLst>
          </p:cNvPr>
          <p:cNvSpPr/>
          <p:nvPr/>
        </p:nvSpPr>
        <p:spPr>
          <a:xfrm>
            <a:off x="3844965" y="4613463"/>
            <a:ext cx="2196000" cy="2196000"/>
          </a:xfrm>
          <a:prstGeom prst="ellipse">
            <a:avLst/>
          </a:prstGeom>
          <a:solidFill>
            <a:srgbClr val="04A6C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l-GR"/>
          </a:p>
        </p:txBody>
      </p:sp>
      <p:sp>
        <p:nvSpPr>
          <p:cNvPr id="9" name="Ελεύθερη σχεδίαση: Σχήμα 8">
            <a:extLst>
              <a:ext uri="{FF2B5EF4-FFF2-40B4-BE49-F238E27FC236}">
                <a16:creationId xmlns:a16="http://schemas.microsoft.com/office/drawing/2014/main" id="{809D58AA-4531-A6E8-1BE6-B17A1EF81B24}"/>
              </a:ext>
            </a:extLst>
          </p:cNvPr>
          <p:cNvSpPr/>
          <p:nvPr/>
        </p:nvSpPr>
        <p:spPr>
          <a:xfrm>
            <a:off x="3223964" y="7335847"/>
            <a:ext cx="3600000" cy="1993359"/>
          </a:xfrm>
          <a:custGeom>
            <a:avLst/>
            <a:gdLst>
              <a:gd name="connsiteX0" fmla="*/ 0 w 3600000"/>
              <a:gd name="connsiteY0" fmla="*/ 0 h 1993359"/>
              <a:gd name="connsiteX1" fmla="*/ 3600000 w 3600000"/>
              <a:gd name="connsiteY1" fmla="*/ 0 h 1993359"/>
              <a:gd name="connsiteX2" fmla="*/ 3600000 w 3600000"/>
              <a:gd name="connsiteY2" fmla="*/ 1993359 h 1993359"/>
              <a:gd name="connsiteX3" fmla="*/ 0 w 3600000"/>
              <a:gd name="connsiteY3" fmla="*/ 1993359 h 1993359"/>
              <a:gd name="connsiteX4" fmla="*/ 0 w 3600000"/>
              <a:gd name="connsiteY4" fmla="*/ 0 h 199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0" h="1993359">
                <a:moveTo>
                  <a:pt x="0" y="0"/>
                </a:moveTo>
                <a:lnTo>
                  <a:pt x="3600000" y="0"/>
                </a:lnTo>
                <a:lnTo>
                  <a:pt x="3600000" y="1993359"/>
                </a:lnTo>
                <a:lnTo>
                  <a:pt x="0" y="19933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en-GB" sz="3200" kern="1200" cap="none" baseline="0" noProof="0" dirty="0">
                <a:solidFill>
                  <a:prstClr val="black">
                    <a:hueOff val="0"/>
                    <a:satOff val="0"/>
                    <a:lumOff val="0"/>
                    <a:alphaOff val="0"/>
                  </a:prstClr>
                </a:solidFill>
                <a:latin typeface="Calibri"/>
                <a:ea typeface="+mn-ea"/>
                <a:cs typeface="+mn-cs"/>
              </a:rPr>
              <a:t>Centralized platform for VOOC delivery.</a:t>
            </a:r>
          </a:p>
        </p:txBody>
      </p:sp>
      <p:sp>
        <p:nvSpPr>
          <p:cNvPr id="10" name="Οβάλ 9">
            <a:extLst>
              <a:ext uri="{FF2B5EF4-FFF2-40B4-BE49-F238E27FC236}">
                <a16:creationId xmlns:a16="http://schemas.microsoft.com/office/drawing/2014/main" id="{820C58B7-9AC4-5F3C-E6D5-EB7EE466FEC8}"/>
              </a:ext>
            </a:extLst>
          </p:cNvPr>
          <p:cNvSpPr/>
          <p:nvPr/>
        </p:nvSpPr>
        <p:spPr>
          <a:xfrm>
            <a:off x="8228220" y="4613463"/>
            <a:ext cx="2196000" cy="2196000"/>
          </a:xfrm>
          <a:prstGeom prst="ellipse">
            <a:avLst/>
          </a:prstGeom>
          <a:solidFill>
            <a:srgbClr val="04A6C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l-GR"/>
          </a:p>
        </p:txBody>
      </p:sp>
      <p:sp>
        <p:nvSpPr>
          <p:cNvPr id="12" name="Ελεύθερη σχεδίαση: Σχήμα 11">
            <a:extLst>
              <a:ext uri="{FF2B5EF4-FFF2-40B4-BE49-F238E27FC236}">
                <a16:creationId xmlns:a16="http://schemas.microsoft.com/office/drawing/2014/main" id="{0C00130D-C7C0-F22C-556B-B674439E15D1}"/>
              </a:ext>
            </a:extLst>
          </p:cNvPr>
          <p:cNvSpPr/>
          <p:nvPr/>
        </p:nvSpPr>
        <p:spPr>
          <a:xfrm>
            <a:off x="7453965" y="7335847"/>
            <a:ext cx="3600000" cy="1993359"/>
          </a:xfrm>
          <a:custGeom>
            <a:avLst/>
            <a:gdLst>
              <a:gd name="connsiteX0" fmla="*/ 0 w 3600000"/>
              <a:gd name="connsiteY0" fmla="*/ 0 h 1993359"/>
              <a:gd name="connsiteX1" fmla="*/ 3600000 w 3600000"/>
              <a:gd name="connsiteY1" fmla="*/ 0 h 1993359"/>
              <a:gd name="connsiteX2" fmla="*/ 3600000 w 3600000"/>
              <a:gd name="connsiteY2" fmla="*/ 1993359 h 1993359"/>
              <a:gd name="connsiteX3" fmla="*/ 0 w 3600000"/>
              <a:gd name="connsiteY3" fmla="*/ 1993359 h 1993359"/>
              <a:gd name="connsiteX4" fmla="*/ 0 w 3600000"/>
              <a:gd name="connsiteY4" fmla="*/ 0 h 199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0" h="1993359">
                <a:moveTo>
                  <a:pt x="0" y="0"/>
                </a:moveTo>
                <a:lnTo>
                  <a:pt x="3600000" y="0"/>
                </a:lnTo>
                <a:lnTo>
                  <a:pt x="3600000" y="1993359"/>
                </a:lnTo>
                <a:lnTo>
                  <a:pt x="0" y="19933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en-GB" sz="3200" kern="1200" cap="none" baseline="0" noProof="0" dirty="0">
                <a:solidFill>
                  <a:prstClr val="black">
                    <a:hueOff val="0"/>
                    <a:satOff val="0"/>
                    <a:lumOff val="0"/>
                    <a:alphaOff val="0"/>
                  </a:prstClr>
                </a:solidFill>
                <a:latin typeface="Calibri"/>
                <a:ea typeface="+mn-ea"/>
                <a:cs typeface="+mn-cs"/>
              </a:rPr>
              <a:t>Supports synchronous and asynchronous learning.</a:t>
            </a:r>
          </a:p>
        </p:txBody>
      </p:sp>
      <p:sp>
        <p:nvSpPr>
          <p:cNvPr id="13" name="Οβάλ 12">
            <a:extLst>
              <a:ext uri="{FF2B5EF4-FFF2-40B4-BE49-F238E27FC236}">
                <a16:creationId xmlns:a16="http://schemas.microsoft.com/office/drawing/2014/main" id="{1C06F2F5-D1AB-E9F0-B4B5-50BAFBB11292}"/>
              </a:ext>
            </a:extLst>
          </p:cNvPr>
          <p:cNvSpPr/>
          <p:nvPr/>
        </p:nvSpPr>
        <p:spPr>
          <a:xfrm>
            <a:off x="12411472" y="4743916"/>
            <a:ext cx="2196000" cy="2196000"/>
          </a:xfrm>
          <a:prstGeom prst="ellipse">
            <a:avLst/>
          </a:prstGeom>
          <a:solidFill>
            <a:srgbClr val="04A6C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l-GR"/>
          </a:p>
        </p:txBody>
      </p:sp>
      <p:sp>
        <p:nvSpPr>
          <p:cNvPr id="15" name="Ελεύθερη σχεδίαση: Σχήμα 14">
            <a:extLst>
              <a:ext uri="{FF2B5EF4-FFF2-40B4-BE49-F238E27FC236}">
                <a16:creationId xmlns:a16="http://schemas.microsoft.com/office/drawing/2014/main" id="{41C1A43A-6453-FEAD-EA81-EC1A456421F1}"/>
              </a:ext>
            </a:extLst>
          </p:cNvPr>
          <p:cNvSpPr/>
          <p:nvPr/>
        </p:nvSpPr>
        <p:spPr>
          <a:xfrm>
            <a:off x="11683965" y="7335847"/>
            <a:ext cx="3600000" cy="1993359"/>
          </a:xfrm>
          <a:custGeom>
            <a:avLst/>
            <a:gdLst>
              <a:gd name="connsiteX0" fmla="*/ 0 w 3600000"/>
              <a:gd name="connsiteY0" fmla="*/ 0 h 1993359"/>
              <a:gd name="connsiteX1" fmla="*/ 3600000 w 3600000"/>
              <a:gd name="connsiteY1" fmla="*/ 0 h 1993359"/>
              <a:gd name="connsiteX2" fmla="*/ 3600000 w 3600000"/>
              <a:gd name="connsiteY2" fmla="*/ 1993359 h 1993359"/>
              <a:gd name="connsiteX3" fmla="*/ 0 w 3600000"/>
              <a:gd name="connsiteY3" fmla="*/ 1993359 h 1993359"/>
              <a:gd name="connsiteX4" fmla="*/ 0 w 3600000"/>
              <a:gd name="connsiteY4" fmla="*/ 0 h 199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0" h="1993359">
                <a:moveTo>
                  <a:pt x="0" y="0"/>
                </a:moveTo>
                <a:lnTo>
                  <a:pt x="3600000" y="0"/>
                </a:lnTo>
                <a:lnTo>
                  <a:pt x="3600000" y="1993359"/>
                </a:lnTo>
                <a:lnTo>
                  <a:pt x="0" y="19933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3200" kern="1200" cap="none" baseline="0" noProof="0" dirty="0">
                <a:solidFill>
                  <a:prstClr val="black">
                    <a:hueOff val="0"/>
                    <a:satOff val="0"/>
                    <a:lumOff val="0"/>
                    <a:alphaOff val="0"/>
                  </a:prstClr>
                </a:solidFill>
                <a:latin typeface="Calibri"/>
                <a:ea typeface="+mn-ea"/>
                <a:cs typeface="+mn-cs"/>
              </a:rPr>
              <a:t>Fosters community engagement and lifelong learning.</a:t>
            </a:r>
          </a:p>
        </p:txBody>
      </p:sp>
      <p:pic>
        <p:nvPicPr>
          <p:cNvPr id="16" name="Γραφικό 15">
            <a:extLst>
              <a:ext uri="{FF2B5EF4-FFF2-40B4-BE49-F238E27FC236}">
                <a16:creationId xmlns:a16="http://schemas.microsoft.com/office/drawing/2014/main" id="{2663903F-C38F-8851-4370-5BECAC7EA420}"/>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rot="16200000">
            <a:off x="4402966" y="5171463"/>
            <a:ext cx="1080000" cy="1080000"/>
          </a:xfrm>
          <a:prstGeom prst="rect">
            <a:avLst/>
          </a:prstGeom>
        </p:spPr>
      </p:pic>
      <p:pic>
        <p:nvPicPr>
          <p:cNvPr id="17" name="Γραφικό 16">
            <a:extLst>
              <a:ext uri="{FF2B5EF4-FFF2-40B4-BE49-F238E27FC236}">
                <a16:creationId xmlns:a16="http://schemas.microsoft.com/office/drawing/2014/main" id="{2E8C06DA-19F6-6BF4-0DCD-DB7D5237E6B3}"/>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8786220" y="5171463"/>
            <a:ext cx="1080000" cy="1080000"/>
          </a:xfrm>
          <a:prstGeom prst="rect">
            <a:avLst/>
          </a:prstGeom>
        </p:spPr>
      </p:pic>
      <p:pic>
        <p:nvPicPr>
          <p:cNvPr id="18" name="Γραφικό 17">
            <a:extLst>
              <a:ext uri="{FF2B5EF4-FFF2-40B4-BE49-F238E27FC236}">
                <a16:creationId xmlns:a16="http://schemas.microsoft.com/office/drawing/2014/main" id="{7946B6D9-7ABC-522B-4454-FE493483A410}"/>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2969472" y="5301916"/>
            <a:ext cx="1080000" cy="1080000"/>
          </a:xfrm>
          <a:prstGeom prst="rect">
            <a:avLst/>
          </a:prstGeom>
        </p:spPr>
      </p:pic>
      <p:sp>
        <p:nvSpPr>
          <p:cNvPr id="19" name="Freeform 2">
            <a:extLst>
              <a:ext uri="{FF2B5EF4-FFF2-40B4-BE49-F238E27FC236}">
                <a16:creationId xmlns:a16="http://schemas.microsoft.com/office/drawing/2014/main" id="{87D87096-112B-9E3C-1E76-02529A3DB5E5}"/>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noProof="0" dirty="0"/>
          </a:p>
        </p:txBody>
      </p:sp>
      <p:sp>
        <p:nvSpPr>
          <p:cNvPr id="20" name="Freeform 3">
            <a:extLst>
              <a:ext uri="{FF2B5EF4-FFF2-40B4-BE49-F238E27FC236}">
                <a16:creationId xmlns:a16="http://schemas.microsoft.com/office/drawing/2014/main" id="{CD764A58-1854-84D0-EAC0-B2847BFBFE77}"/>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noProof="0" dirty="0"/>
          </a:p>
        </p:txBody>
      </p:sp>
    </p:spTree>
    <p:extLst>
      <p:ext uri="{BB962C8B-B14F-4D97-AF65-F5344CB8AC3E}">
        <p14:creationId xmlns:p14="http://schemas.microsoft.com/office/powerpoint/2010/main" val="4168926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5407C-FECD-E56D-0D46-220F987AD68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0554997-1D91-1B7B-C58B-3155A17E30CA}"/>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8EC14E0B-A6FC-FDBD-0B24-FF3FBDF438D6}"/>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C3E37250-8CDA-0662-4624-DFC06FE4C7AE}"/>
              </a:ext>
            </a:extLst>
          </p:cNvPr>
          <p:cNvSpPr txBox="1"/>
          <p:nvPr/>
        </p:nvSpPr>
        <p:spPr>
          <a:xfrm>
            <a:off x="1828800" y="3009900"/>
            <a:ext cx="85344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3F6031"/>
                </a:solidFill>
                <a:effectLst/>
                <a:uLnTx/>
                <a:uFillTx/>
                <a:latin typeface="Calibri"/>
                <a:ea typeface="+mn-ea"/>
                <a:cs typeface="+mn-cs"/>
              </a:rPr>
              <a:t>Activity C4.A1</a:t>
            </a:r>
            <a:endParaRPr kumimoji="0" lang="en-GB" sz="6000" b="0" i="0" u="none" strike="noStrike" kern="1200" cap="none" spc="0" normalizeH="0" baseline="0" noProof="0" dirty="0">
              <a:ln>
                <a:noFill/>
              </a:ln>
              <a:solidFill>
                <a:srgbClr val="3F6031"/>
              </a:solidFill>
              <a:effectLst/>
              <a:uLnTx/>
              <a:uFillTx/>
              <a:latin typeface="Calibri"/>
              <a:ea typeface="+mn-ea"/>
              <a:cs typeface="+mn-cs"/>
            </a:endParaRPr>
          </a:p>
        </p:txBody>
      </p:sp>
      <p:sp>
        <p:nvSpPr>
          <p:cNvPr id="7" name="TextBox 6">
            <a:extLst>
              <a:ext uri="{FF2B5EF4-FFF2-40B4-BE49-F238E27FC236}">
                <a16:creationId xmlns:a16="http://schemas.microsoft.com/office/drawing/2014/main" id="{196D322A-9989-C184-6FA3-AF502D6900C5}"/>
              </a:ext>
            </a:extLst>
          </p:cNvPr>
          <p:cNvSpPr txBox="1"/>
          <p:nvPr/>
        </p:nvSpPr>
        <p:spPr>
          <a:xfrm>
            <a:off x="1828800" y="3948619"/>
            <a:ext cx="15866165" cy="1633845"/>
          </a:xfrm>
          <a:prstGeom prst="rect">
            <a:avLst/>
          </a:prstGeom>
          <a:noFill/>
        </p:spPr>
        <p:txBody>
          <a:bodyPr wrap="square">
            <a:spAutoFit/>
          </a:bodyPr>
          <a:lstStyle/>
          <a:p>
            <a:pPr marL="80010" marR="0" lvl="0" indent="0" algn="l" defTabSz="914400" rtl="0" eaLnBrk="1" fontAlgn="auto" latinLnBrk="0" hangingPunct="1">
              <a:lnSpc>
                <a:spcPct val="115000"/>
              </a:lnSpc>
              <a:spcBef>
                <a:spcPts val="600"/>
              </a:spcBef>
              <a:spcAft>
                <a:spcPts val="600"/>
              </a:spcAft>
              <a:buClrTx/>
              <a:buSzTx/>
              <a:buFontTx/>
              <a:buNone/>
              <a:tabLst/>
              <a:defRPr/>
            </a:pPr>
            <a:r>
              <a:rPr kumimoji="0" lang="en-GB"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t>Working with the INSPIRE Virtual Learning Platform and INSPIRE Training Programme (VOOC) </a:t>
            </a:r>
            <a:endParaRPr kumimoji="0" lang="en-GB" sz="4500" b="0" i="0" u="none" strike="noStrike" kern="1200" cap="none" spc="0" normalizeH="0" baseline="0" noProof="0" dirty="0">
              <a:ln>
                <a:noFill/>
              </a:ln>
              <a:solidFill>
                <a:srgbClr val="569938"/>
              </a:solidFill>
              <a:effectLst/>
              <a:uLnTx/>
              <a:uFillTx/>
              <a:latin typeface="Arial" panose="020B0604020202020204" pitchFamily="34" charset="0"/>
              <a:ea typeface="Arial" panose="020B0604020202020204" pitchFamily="34" charset="0"/>
              <a:cs typeface="+mn-cs"/>
            </a:endParaRPr>
          </a:p>
        </p:txBody>
      </p:sp>
      <p:sp>
        <p:nvSpPr>
          <p:cNvPr id="6" name="TextBox 5">
            <a:extLst>
              <a:ext uri="{FF2B5EF4-FFF2-40B4-BE49-F238E27FC236}">
                <a16:creationId xmlns:a16="http://schemas.microsoft.com/office/drawing/2014/main" id="{0AEE467D-8010-7AE0-2EF5-D2A4F9229170}"/>
              </a:ext>
            </a:extLst>
          </p:cNvPr>
          <p:cNvSpPr txBox="1"/>
          <p:nvPr/>
        </p:nvSpPr>
        <p:spPr>
          <a:xfrm>
            <a:off x="4622801" y="7035463"/>
            <a:ext cx="12823370" cy="1723549"/>
          </a:xfrm>
          <a:prstGeom prst="rect">
            <a:avLst/>
          </a:prstGeom>
          <a:noFill/>
        </p:spPr>
        <p:txBody>
          <a:bodyPr wrap="square">
            <a:spAutoFit/>
          </a:bodyPr>
          <a:lstStyle/>
          <a:p>
            <a:pPr marL="342900" lvl="0" indent="-342900">
              <a:spcBef>
                <a:spcPts val="600"/>
              </a:spcBef>
              <a:spcAft>
                <a:spcPts val="600"/>
              </a:spcAft>
              <a:buFont typeface="Symbol" panose="05050102010706020507" pitchFamily="18" charset="2"/>
              <a:buChar char=""/>
            </a:pPr>
            <a:r>
              <a:rPr lang="en-GB"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What features of the platform did you find most useful or interesting? </a:t>
            </a:r>
          </a:p>
          <a:p>
            <a:pPr marL="342900" lvl="0" indent="-342900">
              <a:spcBef>
                <a:spcPts val="600"/>
              </a:spcBef>
              <a:spcAft>
                <a:spcPts val="600"/>
              </a:spcAft>
              <a:buFont typeface="Symbol" panose="05050102010706020507" pitchFamily="18" charset="2"/>
              <a:buChar char=""/>
            </a:pPr>
            <a:r>
              <a:rPr lang="en-GB"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 do you envision of using the platform to support your learning or work with the training resources?</a:t>
            </a:r>
            <a:endParaRPr lang="el-GR" sz="3200" dirty="0"/>
          </a:p>
        </p:txBody>
      </p:sp>
    </p:spTree>
    <p:extLst>
      <p:ext uri="{BB962C8B-B14F-4D97-AF65-F5344CB8AC3E}">
        <p14:creationId xmlns:p14="http://schemas.microsoft.com/office/powerpoint/2010/main" val="614232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BED54-6DE4-0461-331B-28255D77905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B445212-EF23-0739-6BB0-DD3052BF2332}"/>
              </a:ext>
            </a:extLst>
          </p:cNvPr>
          <p:cNvSpPr/>
          <p:nvPr/>
        </p:nvSpPr>
        <p:spPr>
          <a:xfrm flipV="1">
            <a:off x="0" y="-190500"/>
            <a:ext cx="18288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E8AE7833-51A0-660E-AAA9-3E90C1AFB106}"/>
              </a:ext>
            </a:extLst>
          </p:cNvPr>
          <p:cNvSpPr/>
          <p:nvPr/>
        </p:nvSpPr>
        <p:spPr>
          <a:xfrm rot="-10800000">
            <a:off x="11277600" y="340877"/>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908F52E8-2DA3-A340-2D50-7063C2A17CBF}"/>
              </a:ext>
            </a:extLst>
          </p:cNvPr>
          <p:cNvSpPr txBox="1"/>
          <p:nvPr/>
        </p:nvSpPr>
        <p:spPr>
          <a:xfrm>
            <a:off x="5715000" y="952500"/>
            <a:ext cx="3886200" cy="1323439"/>
          </a:xfrm>
          <a:prstGeom prst="rect">
            <a:avLst/>
          </a:prstGeom>
          <a:noFill/>
        </p:spPr>
        <p:txBody>
          <a:bodyPr wrap="square">
            <a:spAutoFit/>
          </a:bodyPr>
          <a:lstStyle/>
          <a:p>
            <a:pPr lvl="0"/>
            <a:r>
              <a:rPr lang="en-GB" sz="8000" b="1" noProof="0" dirty="0">
                <a:solidFill>
                  <a:schemeClr val="tx1"/>
                </a:solidFill>
                <a:effectLst/>
                <a:latin typeface="+mn-lt"/>
              </a:rPr>
              <a:t>Lesson 2</a:t>
            </a:r>
            <a:endParaRPr lang="en-GB" sz="8000" noProof="0" dirty="0"/>
          </a:p>
        </p:txBody>
      </p:sp>
      <p:pic>
        <p:nvPicPr>
          <p:cNvPr id="7" name="Γραφικό 3" descr="Theatervorhang Silhouette">
            <a:extLst>
              <a:ext uri="{FF2B5EF4-FFF2-40B4-BE49-F238E27FC236}">
                <a16:creationId xmlns:a16="http://schemas.microsoft.com/office/drawing/2014/main" id="{AE23249D-2BE6-04C9-3E80-A14CE1EB33D8}"/>
              </a:ext>
            </a:extLst>
          </p:cNvPr>
          <p:cNvPicPr>
            <a:picLocks/>
          </p:cNvPicPr>
          <p:nvPr/>
        </p:nvPicPr>
        <p:blipFill>
          <a:blip r:embed="rId7">
            <a:duotone>
              <a:schemeClr val="accent5">
                <a:shade val="45000"/>
                <a:satMod val="135000"/>
              </a:schemeClr>
              <a:prstClr val="white"/>
            </a:duotone>
            <a:extLst>
              <a:ext uri="{96DAC541-7B7A-43D3-8B79-37D633B846F1}">
                <asvg:svgBlip xmlns:asvg="http://schemas.microsoft.com/office/drawing/2016/SVG/main" r:embed="rId8"/>
              </a:ext>
            </a:extLst>
          </a:blip>
          <a:srcRect/>
          <a:stretch/>
        </p:blipFill>
        <p:spPr>
          <a:xfrm>
            <a:off x="2807938" y="6356950"/>
            <a:ext cx="2678462" cy="2678462"/>
          </a:xfrm>
          <a:prstGeom prst="rect">
            <a:avLst/>
          </a:prstGeom>
        </p:spPr>
      </p:pic>
      <p:sp>
        <p:nvSpPr>
          <p:cNvPr id="6" name="TextBox 3">
            <a:extLst>
              <a:ext uri="{FF2B5EF4-FFF2-40B4-BE49-F238E27FC236}">
                <a16:creationId xmlns:a16="http://schemas.microsoft.com/office/drawing/2014/main" id="{9E70FEF6-E9A1-89D2-DBA0-515407B48527}"/>
              </a:ext>
            </a:extLst>
          </p:cNvPr>
          <p:cNvSpPr txBox="1"/>
          <p:nvPr/>
        </p:nvSpPr>
        <p:spPr>
          <a:xfrm>
            <a:off x="5638800" y="6726685"/>
            <a:ext cx="11734800" cy="2862322"/>
          </a:xfrm>
          <a:prstGeom prst="rect">
            <a:avLst/>
          </a:prstGeom>
          <a:noFill/>
        </p:spPr>
        <p:txBody>
          <a:bodyPr wrap="square">
            <a:spAutoFit/>
          </a:bodyPr>
          <a:lstStyle/>
          <a:p>
            <a:r>
              <a:rPr lang="en-GB" sz="6000" noProof="0" dirty="0"/>
              <a:t>Understanding Creating Sustainable Productions &amp; Operating Sustainable Venues for the Performing Arts</a:t>
            </a:r>
          </a:p>
        </p:txBody>
      </p:sp>
    </p:spTree>
    <p:extLst>
      <p:ext uri="{BB962C8B-B14F-4D97-AF65-F5344CB8AC3E}">
        <p14:creationId xmlns:p14="http://schemas.microsoft.com/office/powerpoint/2010/main" val="2664008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A2FEF-258A-F486-94D2-E6402AAB236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762CA51-A451-96EC-96E0-EBBE185B16AF}"/>
              </a:ext>
            </a:extLst>
          </p:cNvPr>
          <p:cNvSpPr/>
          <p:nvPr/>
        </p:nvSpPr>
        <p:spPr>
          <a:xfrm flipV="1">
            <a:off x="-1049178" y="-5534233"/>
            <a:ext cx="19829349" cy="8576193"/>
          </a:xfrm>
          <a:custGeom>
            <a:avLst/>
            <a:gdLst/>
            <a:ahLst/>
            <a:cxnLst/>
            <a:rect l="l" t="t" r="r" b="b"/>
            <a:pathLst>
              <a:path w="19829349" h="8576193">
                <a:moveTo>
                  <a:pt x="0" y="8576193"/>
                </a:moveTo>
                <a:lnTo>
                  <a:pt x="19829349" y="8576193"/>
                </a:lnTo>
                <a:lnTo>
                  <a:pt x="19829349" y="0"/>
                </a:lnTo>
                <a:lnTo>
                  <a:pt x="0" y="0"/>
                </a:lnTo>
                <a:lnTo>
                  <a:pt x="0" y="857619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6301F399-E2C6-A7DF-B51A-CF184E6014FA}"/>
              </a:ext>
            </a:extLst>
          </p:cNvPr>
          <p:cNvSpPr/>
          <p:nvPr/>
        </p:nvSpPr>
        <p:spPr>
          <a:xfrm rot="-10800000">
            <a:off x="2013100" y="1549827"/>
            <a:ext cx="1015949" cy="1015949"/>
          </a:xfrm>
          <a:custGeom>
            <a:avLst/>
            <a:gdLst/>
            <a:ahLst/>
            <a:cxnLst/>
            <a:rect l="l" t="t" r="r" b="b"/>
            <a:pathLst>
              <a:path w="1015949" h="1015949">
                <a:moveTo>
                  <a:pt x="0" y="0"/>
                </a:moveTo>
                <a:lnTo>
                  <a:pt x="1015949" y="0"/>
                </a:lnTo>
                <a:lnTo>
                  <a:pt x="1015949" y="1015948"/>
                </a:lnTo>
                <a:lnTo>
                  <a:pt x="0" y="1015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4" name="TextBox 3">
            <a:extLst>
              <a:ext uri="{FF2B5EF4-FFF2-40B4-BE49-F238E27FC236}">
                <a16:creationId xmlns:a16="http://schemas.microsoft.com/office/drawing/2014/main" id="{5262BEBF-A51F-E5D4-9BF0-CB0507BFCCF3}"/>
              </a:ext>
            </a:extLst>
          </p:cNvPr>
          <p:cNvSpPr txBox="1"/>
          <p:nvPr/>
        </p:nvSpPr>
        <p:spPr>
          <a:xfrm>
            <a:off x="2209800" y="5384766"/>
            <a:ext cx="15468600" cy="3631763"/>
          </a:xfrm>
          <a:prstGeom prst="rect">
            <a:avLst/>
          </a:prstGeom>
          <a:noFill/>
        </p:spPr>
        <p:txBody>
          <a:bodyPr wrap="square">
            <a:spAutoFit/>
          </a:bodyPr>
          <a:lstStyle/>
          <a:p>
            <a:pPr marL="622300" lvl="0" indent="-622300" algn="just">
              <a:spcBef>
                <a:spcPts val="600"/>
              </a:spcBef>
              <a:spcAft>
                <a:spcPts val="600"/>
              </a:spcAft>
              <a:buClr>
                <a:srgbClr val="04A6C2"/>
              </a:buClr>
              <a:buFont typeface="Wingdings" panose="05000000000000000000" pitchFamily="2" charset="2"/>
              <a:buChar char="Ø"/>
            </a:pPr>
            <a:r>
              <a:rPr lang="en-GB" sz="3500" dirty="0">
                <a:ea typeface="Arial" panose="020B0604020202020204" pitchFamily="34" charset="0"/>
              </a:rPr>
              <a:t>The Importance of Sustainable Production Practices and Operations for the Performing Arts </a:t>
            </a:r>
          </a:p>
          <a:p>
            <a:pPr marL="622300" lvl="0" indent="-622300" algn="just">
              <a:spcBef>
                <a:spcPts val="600"/>
              </a:spcBef>
              <a:spcAft>
                <a:spcPts val="600"/>
              </a:spcAft>
              <a:buClr>
                <a:srgbClr val="04A6C2"/>
              </a:buClr>
              <a:buFont typeface="Wingdings" panose="05000000000000000000" pitchFamily="2" charset="2"/>
              <a:buChar char="Ø"/>
            </a:pPr>
            <a:r>
              <a:rPr lang="en-GB" sz="3500" dirty="0">
                <a:ea typeface="Arial" panose="020B0604020202020204" pitchFamily="34" charset="0"/>
              </a:rPr>
              <a:t>Towards Sustainable Theatre Production: Creative, Collaborative, and Lifecycle-Oriented Approaches </a:t>
            </a:r>
          </a:p>
          <a:p>
            <a:pPr marL="622300" lvl="0" indent="-622300" algn="just">
              <a:spcBef>
                <a:spcPts val="600"/>
              </a:spcBef>
              <a:spcAft>
                <a:spcPts val="600"/>
              </a:spcAft>
              <a:buClr>
                <a:srgbClr val="04A6C2"/>
              </a:buClr>
              <a:buFont typeface="Wingdings" panose="05000000000000000000" pitchFamily="2" charset="2"/>
              <a:buChar char="Ø"/>
            </a:pPr>
            <a:r>
              <a:rPr lang="en-GB" sz="3500" dirty="0">
                <a:ea typeface="Arial" panose="020B0604020202020204" pitchFamily="34" charset="0"/>
              </a:rPr>
              <a:t>Operating Sustainable Venues: Data-Driven Strategies for Energy Efficiency and Long-Term Improvement </a:t>
            </a:r>
          </a:p>
        </p:txBody>
      </p:sp>
      <p:sp>
        <p:nvSpPr>
          <p:cNvPr id="5" name="TextBox 4">
            <a:extLst>
              <a:ext uri="{FF2B5EF4-FFF2-40B4-BE49-F238E27FC236}">
                <a16:creationId xmlns:a16="http://schemas.microsoft.com/office/drawing/2014/main" id="{799B9FF1-0340-D7E1-5851-EE03CE0F6C1C}"/>
              </a:ext>
            </a:extLst>
          </p:cNvPr>
          <p:cNvSpPr txBox="1"/>
          <p:nvPr/>
        </p:nvSpPr>
        <p:spPr>
          <a:xfrm>
            <a:off x="2133600" y="4000500"/>
            <a:ext cx="14401800" cy="861774"/>
          </a:xfrm>
          <a:prstGeom prst="rect">
            <a:avLst/>
          </a:prstGeom>
          <a:noFill/>
        </p:spPr>
        <p:txBody>
          <a:bodyPr wrap="square">
            <a:spAutoFit/>
          </a:bodyPr>
          <a:lstStyle/>
          <a:p>
            <a:pPr lvl="0"/>
            <a:r>
              <a:rPr lang="en-GB" sz="5000" b="1" noProof="0" dirty="0"/>
              <a:t>Topics of Lesson 2</a:t>
            </a:r>
          </a:p>
        </p:txBody>
      </p:sp>
    </p:spTree>
    <p:extLst>
      <p:ext uri="{BB962C8B-B14F-4D97-AF65-F5344CB8AC3E}">
        <p14:creationId xmlns:p14="http://schemas.microsoft.com/office/powerpoint/2010/main" val="4182630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DCDAE-EC7A-B068-6437-1A72D549F044}"/>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268C89A5-D22C-DCE9-EEAF-0171A2B37547}"/>
              </a:ext>
            </a:extLst>
          </p:cNvPr>
          <p:cNvSpPr txBox="1"/>
          <p:nvPr/>
        </p:nvSpPr>
        <p:spPr>
          <a:xfrm>
            <a:off x="1175657" y="1069207"/>
            <a:ext cx="15353280" cy="1754326"/>
          </a:xfrm>
          <a:prstGeom prst="rect">
            <a:avLst/>
          </a:prstGeom>
          <a:noFill/>
        </p:spPr>
        <p:txBody>
          <a:bodyPr wrap="square" rtlCol="0">
            <a:spAutoFit/>
          </a:bodyPr>
          <a:lstStyle/>
          <a:p>
            <a:pPr algn="r">
              <a:spcBef>
                <a:spcPct val="0"/>
              </a:spcBef>
            </a:pPr>
            <a:r>
              <a:rPr lang="en-GB" sz="5400" b="1" noProof="0" dirty="0">
                <a:latin typeface="+mj-lt"/>
                <a:ea typeface="+mj-ea"/>
                <a:cs typeface="+mj-cs"/>
              </a:rPr>
              <a:t>The Importance of Sustainable Production Practices and Operations for the Performing Arts</a:t>
            </a:r>
            <a:endParaRPr lang="en-GB" sz="5400" noProof="0" dirty="0"/>
          </a:p>
        </p:txBody>
      </p:sp>
      <p:sp>
        <p:nvSpPr>
          <p:cNvPr id="5" name="TextBox 3">
            <a:extLst>
              <a:ext uri="{FF2B5EF4-FFF2-40B4-BE49-F238E27FC236}">
                <a16:creationId xmlns:a16="http://schemas.microsoft.com/office/drawing/2014/main" id="{A37A59A3-A582-7CD7-2D13-61F10A29B1B0}"/>
              </a:ext>
            </a:extLst>
          </p:cNvPr>
          <p:cNvSpPr txBox="1"/>
          <p:nvPr/>
        </p:nvSpPr>
        <p:spPr>
          <a:xfrm>
            <a:off x="2209800" y="4537273"/>
            <a:ext cx="15468600" cy="3400931"/>
          </a:xfrm>
          <a:prstGeom prst="rect">
            <a:avLst/>
          </a:prstGeom>
          <a:noFill/>
        </p:spPr>
        <p:txBody>
          <a:bodyPr wrap="square">
            <a:spAutoFit/>
          </a:bodyPr>
          <a:lstStyle/>
          <a:p>
            <a:pPr marL="622300" lvl="0" indent="-622300" algn="just">
              <a:spcBef>
                <a:spcPts val="600"/>
              </a:spcBef>
              <a:spcAft>
                <a:spcPts val="600"/>
              </a:spcAft>
              <a:buClr>
                <a:srgbClr val="04A6C2"/>
              </a:buClr>
              <a:buFont typeface="Wingdings" panose="05000000000000000000" pitchFamily="2" charset="2"/>
              <a:buChar char="Ø"/>
            </a:pPr>
            <a:r>
              <a:rPr lang="en-GB" sz="3500" dirty="0">
                <a:ea typeface="Arial" panose="020B0604020202020204" pitchFamily="34" charset="0"/>
              </a:rPr>
              <a:t>Addressing Environmental and Societal Impact</a:t>
            </a:r>
          </a:p>
          <a:p>
            <a:pPr marL="622300" lvl="0" indent="-622300" algn="just">
              <a:spcBef>
                <a:spcPts val="600"/>
              </a:spcBef>
              <a:spcAft>
                <a:spcPts val="600"/>
              </a:spcAft>
              <a:buClr>
                <a:srgbClr val="04A6C2"/>
              </a:buClr>
              <a:buFont typeface="Wingdings" panose="05000000000000000000" pitchFamily="2" charset="2"/>
              <a:buChar char="Ø"/>
            </a:pPr>
            <a:r>
              <a:rPr lang="en-GB" sz="3500" dirty="0">
                <a:ea typeface="Arial" panose="020B0604020202020204" pitchFamily="34" charset="0"/>
              </a:rPr>
              <a:t>Enhancing Creative and Operational Excellence</a:t>
            </a:r>
          </a:p>
          <a:p>
            <a:pPr marL="622300" lvl="0" indent="-622300" algn="just">
              <a:spcBef>
                <a:spcPts val="600"/>
              </a:spcBef>
              <a:spcAft>
                <a:spcPts val="600"/>
              </a:spcAft>
              <a:buClr>
                <a:srgbClr val="04A6C2"/>
              </a:buClr>
              <a:buFont typeface="Wingdings" panose="05000000000000000000" pitchFamily="2" charset="2"/>
              <a:buChar char="Ø"/>
            </a:pPr>
            <a:r>
              <a:rPr lang="en-GB" sz="3500" dirty="0">
                <a:ea typeface="Arial" panose="020B0604020202020204" pitchFamily="34" charset="0"/>
              </a:rPr>
              <a:t>Overcoming Key Sector Challenges</a:t>
            </a:r>
          </a:p>
          <a:p>
            <a:pPr marL="622300" lvl="0" indent="-622300" algn="just">
              <a:spcBef>
                <a:spcPts val="600"/>
              </a:spcBef>
              <a:spcAft>
                <a:spcPts val="600"/>
              </a:spcAft>
              <a:buClr>
                <a:srgbClr val="04A6C2"/>
              </a:buClr>
              <a:buFont typeface="Wingdings" panose="05000000000000000000" pitchFamily="2" charset="2"/>
              <a:buChar char="Ø"/>
            </a:pPr>
            <a:r>
              <a:rPr lang="en-GB" sz="3500" dirty="0">
                <a:ea typeface="Arial" panose="020B0604020202020204" pitchFamily="34" charset="0"/>
              </a:rPr>
              <a:t>Creating a Handprint—Driving Positive Change</a:t>
            </a:r>
          </a:p>
          <a:p>
            <a:pPr marL="622300" lvl="0" indent="-622300" algn="just">
              <a:spcBef>
                <a:spcPts val="600"/>
              </a:spcBef>
              <a:spcAft>
                <a:spcPts val="600"/>
              </a:spcAft>
              <a:buClr>
                <a:srgbClr val="04A6C2"/>
              </a:buClr>
              <a:buFont typeface="Wingdings" panose="05000000000000000000" pitchFamily="2" charset="2"/>
              <a:buChar char="Ø"/>
            </a:pPr>
            <a:r>
              <a:rPr lang="en-GB" sz="3500" dirty="0">
                <a:ea typeface="Arial" panose="020B0604020202020204" pitchFamily="34" charset="0"/>
              </a:rPr>
              <a:t>Collaboration and Shared Accountability</a:t>
            </a:r>
          </a:p>
        </p:txBody>
      </p:sp>
      <p:sp>
        <p:nvSpPr>
          <p:cNvPr id="6" name="Freeform 2">
            <a:extLst>
              <a:ext uri="{FF2B5EF4-FFF2-40B4-BE49-F238E27FC236}">
                <a16:creationId xmlns:a16="http://schemas.microsoft.com/office/drawing/2014/main" id="{51D5DBBE-299B-D136-3B73-09F561BC4F9A}"/>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7" name="Freeform 3">
            <a:extLst>
              <a:ext uri="{FF2B5EF4-FFF2-40B4-BE49-F238E27FC236}">
                <a16:creationId xmlns:a16="http://schemas.microsoft.com/office/drawing/2014/main" id="{3070E0CE-87BB-C448-7BF5-E3995FE265CA}"/>
              </a:ext>
            </a:extLst>
          </p:cNvPr>
          <p:cNvSpPr/>
          <p:nvPr/>
        </p:nvSpPr>
        <p:spPr>
          <a:xfrm rot="10800000">
            <a:off x="16647886" y="1255877"/>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Tree>
    <p:extLst>
      <p:ext uri="{BB962C8B-B14F-4D97-AF65-F5344CB8AC3E}">
        <p14:creationId xmlns:p14="http://schemas.microsoft.com/office/powerpoint/2010/main" val="2058785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1F48D-4085-7405-CDC0-A6B86B97C18F}"/>
            </a:ext>
          </a:extLst>
        </p:cNvPr>
        <p:cNvGrpSpPr/>
        <p:nvPr/>
      </p:nvGrpSpPr>
      <p:grpSpPr>
        <a:xfrm>
          <a:off x="0" y="0"/>
          <a:ext cx="0" cy="0"/>
          <a:chOff x="0" y="0"/>
          <a:chExt cx="0" cy="0"/>
        </a:xfrm>
      </p:grpSpPr>
      <p:sp>
        <p:nvSpPr>
          <p:cNvPr id="5" name="Textfeld 4">
            <a:extLst>
              <a:ext uri="{FF2B5EF4-FFF2-40B4-BE49-F238E27FC236}">
                <a16:creationId xmlns:a16="http://schemas.microsoft.com/office/drawing/2014/main" id="{7DA03FC3-CEAC-E7B3-6BE7-E57240341733}"/>
              </a:ext>
            </a:extLst>
          </p:cNvPr>
          <p:cNvSpPr txBox="1"/>
          <p:nvPr/>
        </p:nvSpPr>
        <p:spPr>
          <a:xfrm>
            <a:off x="2513671" y="1003861"/>
            <a:ext cx="13798045" cy="938719"/>
          </a:xfrm>
          <a:prstGeom prst="rect">
            <a:avLst/>
          </a:prstGeom>
          <a:noFill/>
        </p:spPr>
        <p:txBody>
          <a:bodyPr wrap="square" rtlCol="0">
            <a:spAutoFit/>
          </a:bodyPr>
          <a:lstStyle/>
          <a:p>
            <a:pPr algn="r">
              <a:spcBef>
                <a:spcPct val="0"/>
              </a:spcBef>
            </a:pPr>
            <a:r>
              <a:rPr lang="en-GB" sz="5500" b="1" dirty="0"/>
              <a:t>Sustainable Theatre Operation</a:t>
            </a:r>
            <a:endParaRPr lang="en-GB" sz="5500" dirty="0"/>
          </a:p>
        </p:txBody>
      </p:sp>
      <p:sp>
        <p:nvSpPr>
          <p:cNvPr id="6" name="Freeform 2">
            <a:extLst>
              <a:ext uri="{FF2B5EF4-FFF2-40B4-BE49-F238E27FC236}">
                <a16:creationId xmlns:a16="http://schemas.microsoft.com/office/drawing/2014/main" id="{4536FC36-986A-D79F-0F9C-BA6024E27E0C}"/>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7" name="Freeform 3">
            <a:extLst>
              <a:ext uri="{FF2B5EF4-FFF2-40B4-BE49-F238E27FC236}">
                <a16:creationId xmlns:a16="http://schemas.microsoft.com/office/drawing/2014/main" id="{504605B5-AD24-1080-19D9-4C2A356D7E9D}"/>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graphicFrame>
        <p:nvGraphicFramePr>
          <p:cNvPr id="2" name="Tabelle 3">
            <a:extLst>
              <a:ext uri="{FF2B5EF4-FFF2-40B4-BE49-F238E27FC236}">
                <a16:creationId xmlns:a16="http://schemas.microsoft.com/office/drawing/2014/main" id="{325AD3F5-9947-15F7-EB15-B96D801CEBDB}"/>
              </a:ext>
            </a:extLst>
          </p:cNvPr>
          <p:cNvGraphicFramePr>
            <a:graphicFrameLocks noGrp="1"/>
          </p:cNvGraphicFramePr>
          <p:nvPr/>
        </p:nvGraphicFramePr>
        <p:xfrm>
          <a:off x="1087200" y="2802161"/>
          <a:ext cx="15890400" cy="5948862"/>
        </p:xfrm>
        <a:graphic>
          <a:graphicData uri="http://schemas.openxmlformats.org/drawingml/2006/table">
            <a:tbl>
              <a:tblPr/>
              <a:tblGrid>
                <a:gridCol w="6177600">
                  <a:extLst>
                    <a:ext uri="{9D8B030D-6E8A-4147-A177-3AD203B41FA5}">
                      <a16:colId xmlns:a16="http://schemas.microsoft.com/office/drawing/2014/main" val="2027609133"/>
                    </a:ext>
                  </a:extLst>
                </a:gridCol>
                <a:gridCol w="9712800">
                  <a:extLst>
                    <a:ext uri="{9D8B030D-6E8A-4147-A177-3AD203B41FA5}">
                      <a16:colId xmlns:a16="http://schemas.microsoft.com/office/drawing/2014/main" val="3106534361"/>
                    </a:ext>
                  </a:extLst>
                </a:gridCol>
              </a:tblGrid>
              <a:tr h="720000">
                <a:tc>
                  <a:txBody>
                    <a:bodyPr/>
                    <a:lstStyle/>
                    <a:p>
                      <a:pPr marL="0" algn="l" defTabSz="914400" rtl="0" eaLnBrk="1" latinLnBrk="0" hangingPunct="1"/>
                      <a:r>
                        <a:rPr kumimoji="0" lang="en-GB" sz="2400" b="1" i="0" u="none" strike="noStrike" kern="1200" cap="none" spc="0" normalizeH="0" baseline="0" noProof="0" dirty="0">
                          <a:ln>
                            <a:noFill/>
                          </a:ln>
                          <a:solidFill>
                            <a:srgbClr val="569938"/>
                          </a:solidFill>
                          <a:effectLst/>
                          <a:uLnTx/>
                          <a:uFillTx/>
                          <a:latin typeface="Calibri" panose="020F0502020204030204" pitchFamily="34" charset="0"/>
                          <a:ea typeface="+mn-ea"/>
                          <a:cs typeface="+mn-cs"/>
                        </a:rPr>
                        <a:t>Establishing Clear Policies and Action Plans</a:t>
                      </a:r>
                    </a:p>
                  </a:txBody>
                  <a:tcPr marL="47145" marR="47145" marT="23573" marB="23573"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GB" sz="2400" b="1" kern="1200" noProof="0" dirty="0">
                        <a:solidFill>
                          <a:schemeClr val="tx1"/>
                        </a:solidFill>
                        <a:latin typeface="+mn-lt"/>
                        <a:ea typeface="+mn-ea"/>
                        <a:cs typeface="+mn-cs"/>
                      </a:endParaRPr>
                    </a:p>
                  </a:txBody>
                  <a:tcPr marL="47145" marR="47145" marT="23573" marB="23573" anchor="ctr">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3223499"/>
                  </a:ext>
                </a:extLst>
              </a:tr>
              <a:tr h="754327">
                <a:tc>
                  <a:txBody>
                    <a:bodyPr/>
                    <a:lstStyle/>
                    <a:p>
                      <a:pPr lvl="1"/>
                      <a:r>
                        <a:rPr lang="en-GB" sz="2400" b="0" noProof="0" dirty="0"/>
                        <a:t>Sustainability Policies</a:t>
                      </a:r>
                    </a:p>
                  </a:txBody>
                  <a:tcPr marL="47145" marR="47145" marT="23573" marB="23573"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r>
                        <a:rPr lang="en-GB" sz="2400" noProof="0" dirty="0"/>
                        <a:t>Develop and communicate policies aligned with operational practices and sustainability standards </a:t>
                      </a:r>
                    </a:p>
                  </a:txBody>
                  <a:tcPr marL="47145" marR="47145" marT="23573" marB="23573" anchor="ctr">
                    <a:lnL>
                      <a:noFill/>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2141692467"/>
                  </a:ext>
                </a:extLst>
              </a:tr>
              <a:tr h="612891">
                <a:tc>
                  <a:txBody>
                    <a:bodyPr/>
                    <a:lstStyle/>
                    <a:p>
                      <a:pPr lvl="1"/>
                      <a:r>
                        <a:rPr lang="en-GB" sz="2400" b="0" noProof="0" dirty="0"/>
                        <a:t>SMART Goals</a:t>
                      </a:r>
                    </a:p>
                  </a:txBody>
                  <a:tcPr marL="47145" marR="47145" marT="23573" marB="23573" anchor="ctr">
                    <a:lnL>
                      <a:noFill/>
                    </a:lnL>
                    <a:lnR>
                      <a:noFill/>
                    </a:lnR>
                    <a:lnT>
                      <a:noFill/>
                    </a:lnT>
                    <a:lnB>
                      <a:noFill/>
                    </a:lnB>
                    <a:noFill/>
                  </a:tcPr>
                </a:tc>
                <a:tc>
                  <a:txBody>
                    <a:bodyPr/>
                    <a:lstStyle/>
                    <a:p>
                      <a:r>
                        <a:rPr lang="en-GB" sz="2400" noProof="0" dirty="0"/>
                        <a:t>Set Specific, Measurable, Achievable, Relevant, and Time-bound targets </a:t>
                      </a:r>
                    </a:p>
                  </a:txBody>
                  <a:tcPr marL="47145" marR="47145" marT="23573" marB="23573" anchor="ctr">
                    <a:lnL>
                      <a:noFill/>
                    </a:lnL>
                    <a:lnR>
                      <a:noFill/>
                    </a:lnR>
                    <a:lnT>
                      <a:noFill/>
                    </a:lnT>
                    <a:lnB>
                      <a:noFill/>
                    </a:lnB>
                    <a:noFill/>
                  </a:tcPr>
                </a:tc>
                <a:extLst>
                  <a:ext uri="{0D108BD9-81ED-4DB2-BD59-A6C34878D82A}">
                    <a16:rowId xmlns:a16="http://schemas.microsoft.com/office/drawing/2014/main" val="46824604"/>
                  </a:ext>
                </a:extLst>
              </a:tr>
              <a:tr h="722641">
                <a:tc>
                  <a:txBody>
                    <a:bodyPr/>
                    <a:lstStyle/>
                    <a:p>
                      <a:pPr marL="0" algn="l" defTabSz="914400" rtl="0" eaLnBrk="1" latinLnBrk="0" hangingPunct="1"/>
                      <a:r>
                        <a:rPr kumimoji="0" lang="en-GB" sz="2400" b="1" i="0" u="none" strike="noStrike" kern="1200" cap="none" spc="0" normalizeH="0" baseline="0" noProof="0" dirty="0">
                          <a:ln>
                            <a:noFill/>
                          </a:ln>
                          <a:solidFill>
                            <a:srgbClr val="569938"/>
                          </a:solidFill>
                          <a:effectLst/>
                          <a:uLnTx/>
                          <a:uFillTx/>
                          <a:latin typeface="Calibri" panose="020F0502020204030204" pitchFamily="34" charset="0"/>
                          <a:ea typeface="+mn-ea"/>
                          <a:cs typeface="+mn-cs"/>
                        </a:rPr>
                        <a:t>Key Focus Areas for Integration</a:t>
                      </a:r>
                    </a:p>
                  </a:txBody>
                  <a:tcPr marL="47145" marR="47145" marT="23573" marB="23573"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endParaRPr lang="en-GB" sz="2400" noProof="0" dirty="0"/>
                    </a:p>
                  </a:txBody>
                  <a:tcPr marL="47145" marR="47145" marT="23573" marB="23573" anchor="ctr">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1516965"/>
                  </a:ext>
                </a:extLst>
              </a:tr>
              <a:tr h="612891">
                <a:tc>
                  <a:txBody>
                    <a:bodyPr/>
                    <a:lstStyle/>
                    <a:p>
                      <a:pPr lvl="1"/>
                      <a:r>
                        <a:rPr lang="en-GB" sz="2400" b="0" noProof="0" dirty="0"/>
                        <a:t>Material Sourcing &amp; Lifecycle Management</a:t>
                      </a:r>
                    </a:p>
                  </a:txBody>
                  <a:tcPr marL="47145" marR="47145" marT="23573" marB="23573"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r>
                        <a:rPr lang="en-GB" sz="2400" noProof="0" dirty="0"/>
                        <a:t>Use reclaimed, recycled, and low-impact materials; ensure modular design; track material sources and disposal; design for disassembly.</a:t>
                      </a:r>
                    </a:p>
                  </a:txBody>
                  <a:tcPr marL="47145" marR="47145" marT="23573" marB="23573" anchor="ctr">
                    <a:lnL>
                      <a:noFill/>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2306133991"/>
                  </a:ext>
                </a:extLst>
              </a:tr>
              <a:tr h="612891">
                <a:tc>
                  <a:txBody>
                    <a:bodyPr/>
                    <a:lstStyle/>
                    <a:p>
                      <a:pPr lvl="1"/>
                      <a:r>
                        <a:rPr lang="en-GB" sz="2400" b="0" noProof="0" dirty="0"/>
                        <a:t>Energy Efficiency</a:t>
                      </a:r>
                    </a:p>
                  </a:txBody>
                  <a:tcPr marL="47145" marR="47145" marT="23573" marB="23573" anchor="ctr">
                    <a:lnL>
                      <a:noFill/>
                    </a:lnL>
                    <a:lnR>
                      <a:noFill/>
                    </a:lnR>
                    <a:lnT>
                      <a:noFill/>
                    </a:lnT>
                    <a:lnB>
                      <a:noFill/>
                    </a:lnB>
                    <a:noFill/>
                  </a:tcPr>
                </a:tc>
                <a:tc>
                  <a:txBody>
                    <a:bodyPr/>
                    <a:lstStyle/>
                    <a:p>
                      <a:r>
                        <a:rPr lang="en-GB" sz="2400" noProof="0" dirty="0"/>
                        <a:t>Implement  energy-efficient HVAC, automation, and renewable energy; monitor energy use with data tools.</a:t>
                      </a:r>
                    </a:p>
                  </a:txBody>
                  <a:tcPr marL="47145" marR="47145" marT="23573" marB="23573" anchor="ctr">
                    <a:lnL>
                      <a:noFill/>
                    </a:lnL>
                    <a:lnR>
                      <a:noFill/>
                    </a:lnR>
                    <a:lnT>
                      <a:noFill/>
                    </a:lnT>
                    <a:lnB>
                      <a:noFill/>
                    </a:lnB>
                    <a:noFill/>
                  </a:tcPr>
                </a:tc>
                <a:extLst>
                  <a:ext uri="{0D108BD9-81ED-4DB2-BD59-A6C34878D82A}">
                    <a16:rowId xmlns:a16="http://schemas.microsoft.com/office/drawing/2014/main" val="4012732927"/>
                  </a:ext>
                </a:extLst>
              </a:tr>
              <a:tr h="612891">
                <a:tc>
                  <a:txBody>
                    <a:bodyPr/>
                    <a:lstStyle/>
                    <a:p>
                      <a:pPr lvl="1"/>
                      <a:r>
                        <a:rPr lang="en-GB" sz="2400" b="0" noProof="0" dirty="0"/>
                        <a:t>Waste Management</a:t>
                      </a:r>
                    </a:p>
                  </a:txBody>
                  <a:tcPr marL="47145" marR="47145" marT="23573" marB="23573" anchor="ctr">
                    <a:lnL>
                      <a:noFill/>
                    </a:lnL>
                    <a:lnR>
                      <a:noFill/>
                    </a:lnR>
                    <a:lnT>
                      <a:noFill/>
                    </a:lnT>
                    <a:lnB>
                      <a:noFill/>
                    </a:lnB>
                    <a:noFill/>
                  </a:tcPr>
                </a:tc>
                <a:tc>
                  <a:txBody>
                    <a:bodyPr/>
                    <a:lstStyle/>
                    <a:p>
                      <a:r>
                        <a:rPr lang="en-GB" sz="2400" noProof="0" dirty="0"/>
                        <a:t>Move beyond recycling: add composting, food donation, manual sorting, and resource-efficient retrofits in line with circular economy principles.</a:t>
                      </a:r>
                    </a:p>
                  </a:txBody>
                  <a:tcPr marL="47145" marR="47145" marT="23573" marB="23573" anchor="ctr">
                    <a:lnL>
                      <a:noFill/>
                    </a:lnL>
                    <a:lnR>
                      <a:noFill/>
                    </a:lnR>
                    <a:lnT>
                      <a:noFill/>
                    </a:lnT>
                    <a:lnB>
                      <a:noFill/>
                    </a:lnB>
                    <a:noFill/>
                  </a:tcPr>
                </a:tc>
                <a:extLst>
                  <a:ext uri="{0D108BD9-81ED-4DB2-BD59-A6C34878D82A}">
                    <a16:rowId xmlns:a16="http://schemas.microsoft.com/office/drawing/2014/main" val="3239556008"/>
                  </a:ext>
                </a:extLst>
              </a:tr>
              <a:tr h="612891">
                <a:tc>
                  <a:txBody>
                    <a:bodyPr/>
                    <a:lstStyle/>
                    <a:p>
                      <a:pPr lvl="1"/>
                      <a:r>
                        <a:rPr lang="en-GB" sz="2400" b="0" noProof="0" dirty="0"/>
                        <a:t>Sustainable Logistics</a:t>
                      </a:r>
                    </a:p>
                  </a:txBody>
                  <a:tcPr marL="47145" marR="47145" marT="23573" marB="23573" anchor="ctr">
                    <a:lnL>
                      <a:noFill/>
                    </a:lnL>
                    <a:lnR>
                      <a:noFill/>
                    </a:lnR>
                    <a:lnT>
                      <a:noFill/>
                    </a:lnT>
                    <a:lnB>
                      <a:noFill/>
                    </a:lnB>
                    <a:noFill/>
                  </a:tcPr>
                </a:tc>
                <a:tc>
                  <a:txBody>
                    <a:bodyPr/>
                    <a:lstStyle/>
                    <a:p>
                      <a:r>
                        <a:rPr lang="en-GB" sz="2400" noProof="0" dirty="0"/>
                        <a:t>Reduce deliveries, optimise transport routes, choose low-emission transport options, and track transportation-related emissions.</a:t>
                      </a:r>
                    </a:p>
                  </a:txBody>
                  <a:tcPr marL="47145" marR="47145" marT="23573" marB="23573" anchor="ctr">
                    <a:lnL>
                      <a:noFill/>
                    </a:lnL>
                    <a:lnR>
                      <a:noFill/>
                    </a:lnR>
                    <a:lnT>
                      <a:noFill/>
                    </a:lnT>
                    <a:lnB>
                      <a:noFill/>
                    </a:lnB>
                    <a:noFill/>
                  </a:tcPr>
                </a:tc>
                <a:extLst>
                  <a:ext uri="{0D108BD9-81ED-4DB2-BD59-A6C34878D82A}">
                    <a16:rowId xmlns:a16="http://schemas.microsoft.com/office/drawing/2014/main" val="1240120321"/>
                  </a:ext>
                </a:extLst>
              </a:tr>
            </a:tbl>
          </a:graphicData>
        </a:graphic>
      </p:graphicFrame>
    </p:spTree>
    <p:extLst>
      <p:ext uri="{BB962C8B-B14F-4D97-AF65-F5344CB8AC3E}">
        <p14:creationId xmlns:p14="http://schemas.microsoft.com/office/powerpoint/2010/main" val="3515689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46480-C5DD-1506-C397-0CA9D084B689}"/>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1A68CF18-E483-2862-8F85-6C587E1314F8}"/>
              </a:ext>
            </a:extLst>
          </p:cNvPr>
          <p:cNvSpPr txBox="1"/>
          <p:nvPr/>
        </p:nvSpPr>
        <p:spPr>
          <a:xfrm>
            <a:off x="537029" y="1025356"/>
            <a:ext cx="16089086" cy="938719"/>
          </a:xfrm>
          <a:prstGeom prst="rect">
            <a:avLst/>
          </a:prstGeom>
          <a:noFill/>
        </p:spPr>
        <p:txBody>
          <a:bodyPr wrap="square" rtlCol="0">
            <a:spAutoFit/>
          </a:bodyPr>
          <a:lstStyle/>
          <a:p>
            <a:pPr algn="r">
              <a:spcBef>
                <a:spcPct val="0"/>
              </a:spcBef>
            </a:pPr>
            <a:r>
              <a:rPr lang="en-GB" sz="5500" b="1" noProof="0" dirty="0">
                <a:latin typeface="+mj-lt"/>
                <a:ea typeface="+mj-ea"/>
                <a:cs typeface="+mj-cs"/>
              </a:rPr>
              <a:t>The Handprint Concept in Sustainable Performing Arts</a:t>
            </a:r>
          </a:p>
        </p:txBody>
      </p:sp>
      <p:sp>
        <p:nvSpPr>
          <p:cNvPr id="6" name="Textfeld 5">
            <a:extLst>
              <a:ext uri="{FF2B5EF4-FFF2-40B4-BE49-F238E27FC236}">
                <a16:creationId xmlns:a16="http://schemas.microsoft.com/office/drawing/2014/main" id="{5FF79F86-117D-F418-33BD-AF743B2D612D}"/>
              </a:ext>
            </a:extLst>
          </p:cNvPr>
          <p:cNvSpPr txBox="1"/>
          <p:nvPr/>
        </p:nvSpPr>
        <p:spPr>
          <a:xfrm>
            <a:off x="2414008" y="3367722"/>
            <a:ext cx="13961327" cy="923330"/>
          </a:xfrm>
          <a:prstGeom prst="rect">
            <a:avLst/>
          </a:prstGeom>
          <a:noFill/>
        </p:spPr>
        <p:txBody>
          <a:bodyPr wrap="square" rtlCol="0">
            <a:spAutoFit/>
          </a:bodyPr>
          <a:lstStyle/>
          <a:p>
            <a:r>
              <a:rPr lang="en-GB" sz="3600" b="1" noProof="0" dirty="0">
                <a:solidFill>
                  <a:srgbClr val="04A6C2"/>
                </a:solidFill>
              </a:rPr>
              <a:t>Handprint vs. Footprint in the Performing Arts</a:t>
            </a:r>
          </a:p>
          <a:p>
            <a:endParaRPr lang="en-GB" noProof="0" dirty="0"/>
          </a:p>
        </p:txBody>
      </p:sp>
      <p:sp>
        <p:nvSpPr>
          <p:cNvPr id="5" name="Freeform 2">
            <a:extLst>
              <a:ext uri="{FF2B5EF4-FFF2-40B4-BE49-F238E27FC236}">
                <a16:creationId xmlns:a16="http://schemas.microsoft.com/office/drawing/2014/main" id="{45B713DF-C95F-71FF-6A2C-6DE4CDA250B2}"/>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7" name="Freeform 3">
            <a:extLst>
              <a:ext uri="{FF2B5EF4-FFF2-40B4-BE49-F238E27FC236}">
                <a16:creationId xmlns:a16="http://schemas.microsoft.com/office/drawing/2014/main" id="{6872B592-AC1A-D25C-7969-2872B81F5B72}"/>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pic>
        <p:nvPicPr>
          <p:cNvPr id="9" name="Γραφικό 8">
            <a:extLst>
              <a:ext uri="{FF2B5EF4-FFF2-40B4-BE49-F238E27FC236}">
                <a16:creationId xmlns:a16="http://schemas.microsoft.com/office/drawing/2014/main" id="{FD2784A5-9D87-BCD6-8845-02C7C87B9DBF}"/>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414008" y="4679393"/>
            <a:ext cx="1800000" cy="1800000"/>
          </a:xfrm>
          <a:prstGeom prst="rect">
            <a:avLst/>
          </a:prstGeom>
        </p:spPr>
      </p:pic>
      <p:pic>
        <p:nvPicPr>
          <p:cNvPr id="11" name="Γραφικό 10">
            <a:extLst>
              <a:ext uri="{FF2B5EF4-FFF2-40B4-BE49-F238E27FC236}">
                <a16:creationId xmlns:a16="http://schemas.microsoft.com/office/drawing/2014/main" id="{2D570F23-3B64-84F7-9791-DF9E9A37AC29}"/>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414008" y="7461644"/>
            <a:ext cx="1800000" cy="1800000"/>
          </a:xfrm>
          <a:prstGeom prst="rect">
            <a:avLst/>
          </a:prstGeom>
        </p:spPr>
      </p:pic>
      <p:sp>
        <p:nvSpPr>
          <p:cNvPr id="13" name="TextBox 12">
            <a:extLst>
              <a:ext uri="{FF2B5EF4-FFF2-40B4-BE49-F238E27FC236}">
                <a16:creationId xmlns:a16="http://schemas.microsoft.com/office/drawing/2014/main" id="{D871D21D-A7D2-6138-0DD5-46E15C05BB84}"/>
              </a:ext>
            </a:extLst>
          </p:cNvPr>
          <p:cNvSpPr txBox="1"/>
          <p:nvPr/>
        </p:nvSpPr>
        <p:spPr>
          <a:xfrm>
            <a:off x="4466192" y="4840483"/>
            <a:ext cx="11705770" cy="1708160"/>
          </a:xfrm>
          <a:prstGeom prst="rect">
            <a:avLst/>
          </a:prstGeom>
          <a:noFill/>
        </p:spPr>
        <p:txBody>
          <a:bodyPr wrap="square">
            <a:spAutoFit/>
          </a:bodyPr>
          <a:lstStyle/>
          <a:p>
            <a:pPr lvl="0">
              <a:lnSpc>
                <a:spcPct val="100000"/>
              </a:lnSpc>
            </a:pPr>
            <a:r>
              <a:rPr lang="en-GB" sz="3500" b="1" noProof="0" dirty="0"/>
              <a:t>Footprint: </a:t>
            </a:r>
            <a:br>
              <a:rPr lang="en-GB" sz="3500" b="1" noProof="0" dirty="0"/>
            </a:br>
            <a:r>
              <a:rPr lang="en-GB" sz="3500" noProof="0" dirty="0"/>
              <a:t>Reducing harm, such as lowering energy use, waste, or resource consumption in productions.</a:t>
            </a:r>
          </a:p>
        </p:txBody>
      </p:sp>
      <p:sp>
        <p:nvSpPr>
          <p:cNvPr id="15" name="TextBox 14">
            <a:extLst>
              <a:ext uri="{FF2B5EF4-FFF2-40B4-BE49-F238E27FC236}">
                <a16:creationId xmlns:a16="http://schemas.microsoft.com/office/drawing/2014/main" id="{EC70D2AD-E256-DBD0-5027-D9C167A5D930}"/>
              </a:ext>
            </a:extLst>
          </p:cNvPr>
          <p:cNvSpPr txBox="1"/>
          <p:nvPr/>
        </p:nvSpPr>
        <p:spPr>
          <a:xfrm>
            <a:off x="4466192" y="7691984"/>
            <a:ext cx="11241314" cy="1569660"/>
          </a:xfrm>
          <a:prstGeom prst="rect">
            <a:avLst/>
          </a:prstGeom>
          <a:noFill/>
        </p:spPr>
        <p:txBody>
          <a:bodyPr wrap="square">
            <a:spAutoFit/>
          </a:bodyPr>
          <a:lstStyle/>
          <a:p>
            <a:pPr lvl="0">
              <a:lnSpc>
                <a:spcPct val="100000"/>
              </a:lnSpc>
            </a:pPr>
            <a:r>
              <a:rPr lang="en-GB" sz="3200" b="1" noProof="0" dirty="0"/>
              <a:t>Handprint: </a:t>
            </a:r>
            <a:br>
              <a:rPr lang="en-GB" sz="3200" b="1" noProof="0" dirty="0"/>
            </a:br>
            <a:r>
              <a:rPr lang="en-GB" sz="3200" dirty="0"/>
              <a:t>Proactively creating positive change, both within and far beyond the stage.</a:t>
            </a:r>
            <a:endParaRPr lang="en-GB" sz="3200" noProof="0" dirty="0"/>
          </a:p>
        </p:txBody>
      </p:sp>
    </p:spTree>
    <p:extLst>
      <p:ext uri="{BB962C8B-B14F-4D97-AF65-F5344CB8AC3E}">
        <p14:creationId xmlns:p14="http://schemas.microsoft.com/office/powerpoint/2010/main" val="2123454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Γραφικό 32">
            <a:extLst>
              <a:ext uri="{FF2B5EF4-FFF2-40B4-BE49-F238E27FC236}">
                <a16:creationId xmlns:a16="http://schemas.microsoft.com/office/drawing/2014/main" id="{78AC337A-4A6B-AB2E-8E41-A5C309ED3DBF}"/>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2453080" y="2677310"/>
            <a:ext cx="1800000" cy="1800000"/>
          </a:xfrm>
          <a:prstGeom prst="rect">
            <a:avLst/>
          </a:prstGeom>
        </p:spPr>
      </p:pic>
      <p:pic>
        <p:nvPicPr>
          <p:cNvPr id="34" name="Γραφικό 33">
            <a:extLst>
              <a:ext uri="{FF2B5EF4-FFF2-40B4-BE49-F238E27FC236}">
                <a16:creationId xmlns:a16="http://schemas.microsoft.com/office/drawing/2014/main" id="{FA0C8D86-8E6E-8B98-8219-51D392B2D2B0}"/>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8243803" y="2711942"/>
            <a:ext cx="1800000" cy="1800000"/>
          </a:xfrm>
          <a:prstGeom prst="rect">
            <a:avLst/>
          </a:prstGeom>
        </p:spPr>
      </p:pic>
      <p:pic>
        <p:nvPicPr>
          <p:cNvPr id="35" name="Γραφικό 34">
            <a:extLst>
              <a:ext uri="{FF2B5EF4-FFF2-40B4-BE49-F238E27FC236}">
                <a16:creationId xmlns:a16="http://schemas.microsoft.com/office/drawing/2014/main" id="{B79F0704-DC2F-450C-A5C5-CDCA1981367F}"/>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4320307" y="2520360"/>
            <a:ext cx="2221114" cy="2297515"/>
          </a:xfrm>
          <a:prstGeom prst="rect">
            <a:avLst/>
          </a:prstGeom>
        </p:spPr>
      </p:pic>
      <p:pic>
        <p:nvPicPr>
          <p:cNvPr id="36" name="Γραφικό 35">
            <a:extLst>
              <a:ext uri="{FF2B5EF4-FFF2-40B4-BE49-F238E27FC236}">
                <a16:creationId xmlns:a16="http://schemas.microsoft.com/office/drawing/2014/main" id="{22022944-D157-CDD1-7474-2CE133DC2FC1}"/>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467314" y="6170640"/>
            <a:ext cx="1800000" cy="1800000"/>
          </a:xfrm>
          <a:prstGeom prst="rect">
            <a:avLst/>
          </a:prstGeom>
        </p:spPr>
      </p:pic>
      <p:pic>
        <p:nvPicPr>
          <p:cNvPr id="37" name="Γραφικό 36">
            <a:extLst>
              <a:ext uri="{FF2B5EF4-FFF2-40B4-BE49-F238E27FC236}">
                <a16:creationId xmlns:a16="http://schemas.microsoft.com/office/drawing/2014/main" id="{18BE6B7A-D3D9-E957-DF4C-6AFD1C26B101}"/>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8243803" y="6170640"/>
            <a:ext cx="1800000" cy="1800000"/>
          </a:xfrm>
          <a:prstGeom prst="rect">
            <a:avLst/>
          </a:prstGeom>
        </p:spPr>
      </p:pic>
      <p:pic>
        <p:nvPicPr>
          <p:cNvPr id="38" name="Γραφικό 37">
            <a:extLst>
              <a:ext uri="{FF2B5EF4-FFF2-40B4-BE49-F238E27FC236}">
                <a16:creationId xmlns:a16="http://schemas.microsoft.com/office/drawing/2014/main" id="{A1F5491C-AC39-E6DD-9219-65DA6893E08D}"/>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14530864" y="6170640"/>
            <a:ext cx="1800000" cy="1800000"/>
          </a:xfrm>
          <a:prstGeom prst="rect">
            <a:avLst/>
          </a:prstGeom>
        </p:spPr>
      </p:pic>
      <p:sp>
        <p:nvSpPr>
          <p:cNvPr id="3" name="TextBox 2">
            <a:extLst>
              <a:ext uri="{FF2B5EF4-FFF2-40B4-BE49-F238E27FC236}">
                <a16:creationId xmlns:a16="http://schemas.microsoft.com/office/drawing/2014/main" id="{394BED92-B49A-E9FC-D25B-9B46F96B8F94}"/>
              </a:ext>
            </a:extLst>
          </p:cNvPr>
          <p:cNvSpPr txBox="1"/>
          <p:nvPr/>
        </p:nvSpPr>
        <p:spPr>
          <a:xfrm>
            <a:off x="13561964" y="8094801"/>
            <a:ext cx="3766267" cy="1677382"/>
          </a:xfrm>
          <a:prstGeom prst="rect">
            <a:avLst/>
          </a:prstGeom>
          <a:noFill/>
        </p:spPr>
        <p:txBody>
          <a:bodyPr wrap="square">
            <a:spAutoFit/>
          </a:bodyPr>
          <a:lstStyle/>
          <a:p>
            <a:pPr algn="ctr">
              <a:buNone/>
            </a:pPr>
            <a:r>
              <a:rPr lang="en-US" sz="2800" b="1" dirty="0"/>
              <a:t>Institutions &amp; Funders: </a:t>
            </a:r>
            <a:br>
              <a:rPr lang="en-US" sz="2800" b="1" dirty="0"/>
            </a:br>
            <a:r>
              <a:rPr lang="en-US" sz="2500" dirty="0"/>
              <a:t>Enable sustainability through policy and financial support</a:t>
            </a:r>
          </a:p>
        </p:txBody>
      </p:sp>
      <p:sp>
        <p:nvSpPr>
          <p:cNvPr id="5" name="TextBox 4">
            <a:extLst>
              <a:ext uri="{FF2B5EF4-FFF2-40B4-BE49-F238E27FC236}">
                <a16:creationId xmlns:a16="http://schemas.microsoft.com/office/drawing/2014/main" id="{4EA91634-4DD1-9CD4-BA60-550B146393AE}"/>
              </a:ext>
            </a:extLst>
          </p:cNvPr>
          <p:cNvSpPr txBox="1"/>
          <p:nvPr/>
        </p:nvSpPr>
        <p:spPr>
          <a:xfrm>
            <a:off x="853134" y="4550869"/>
            <a:ext cx="4999892" cy="1292662"/>
          </a:xfrm>
          <a:prstGeom prst="rect">
            <a:avLst/>
          </a:prstGeom>
          <a:noFill/>
        </p:spPr>
        <p:txBody>
          <a:bodyPr wrap="square">
            <a:spAutoFit/>
          </a:bodyPr>
          <a:lstStyle/>
          <a:p>
            <a:pPr algn="ctr">
              <a:buNone/>
            </a:pPr>
            <a:r>
              <a:rPr lang="en-US" sz="2800" b="1" dirty="0"/>
              <a:t>Artists: </a:t>
            </a:r>
            <a:br>
              <a:rPr lang="en-US" sz="2500" dirty="0"/>
            </a:br>
            <a:r>
              <a:rPr lang="en-US" sz="2500" dirty="0"/>
              <a:t>Creative visionaries who advocate sustainability and inspire innovation.</a:t>
            </a:r>
          </a:p>
        </p:txBody>
      </p:sp>
      <p:sp>
        <p:nvSpPr>
          <p:cNvPr id="7" name="TextBox 6">
            <a:extLst>
              <a:ext uri="{FF2B5EF4-FFF2-40B4-BE49-F238E27FC236}">
                <a16:creationId xmlns:a16="http://schemas.microsoft.com/office/drawing/2014/main" id="{330746E9-2DE1-2FAF-6B4B-7C7F461B2626}"/>
              </a:ext>
            </a:extLst>
          </p:cNvPr>
          <p:cNvSpPr txBox="1"/>
          <p:nvPr/>
        </p:nvSpPr>
        <p:spPr>
          <a:xfrm>
            <a:off x="6952146" y="4550869"/>
            <a:ext cx="4383313" cy="1292662"/>
          </a:xfrm>
          <a:prstGeom prst="rect">
            <a:avLst/>
          </a:prstGeom>
          <a:noFill/>
        </p:spPr>
        <p:txBody>
          <a:bodyPr wrap="square">
            <a:spAutoFit/>
          </a:bodyPr>
          <a:lstStyle/>
          <a:p>
            <a:pPr algn="ctr">
              <a:buNone/>
            </a:pPr>
            <a:r>
              <a:rPr lang="en-US" sz="2800" b="1" dirty="0"/>
              <a:t>Craftspeople &amp; Technicians: </a:t>
            </a:r>
            <a:br>
              <a:rPr lang="en-US" sz="2800" b="1" dirty="0"/>
            </a:br>
            <a:r>
              <a:rPr lang="en-US" sz="2500" dirty="0"/>
              <a:t>Implement sustainable practices in materials and design</a:t>
            </a:r>
          </a:p>
        </p:txBody>
      </p:sp>
      <p:sp>
        <p:nvSpPr>
          <p:cNvPr id="9" name="TextBox 8">
            <a:extLst>
              <a:ext uri="{FF2B5EF4-FFF2-40B4-BE49-F238E27FC236}">
                <a16:creationId xmlns:a16="http://schemas.microsoft.com/office/drawing/2014/main" id="{CC854893-82DF-3D56-88EA-93A897B1B191}"/>
              </a:ext>
            </a:extLst>
          </p:cNvPr>
          <p:cNvSpPr txBox="1"/>
          <p:nvPr/>
        </p:nvSpPr>
        <p:spPr>
          <a:xfrm>
            <a:off x="13253441" y="4550869"/>
            <a:ext cx="4383314" cy="1292662"/>
          </a:xfrm>
          <a:prstGeom prst="rect">
            <a:avLst/>
          </a:prstGeom>
          <a:noFill/>
        </p:spPr>
        <p:txBody>
          <a:bodyPr wrap="square">
            <a:spAutoFit/>
          </a:bodyPr>
          <a:lstStyle/>
          <a:p>
            <a:pPr algn="ctr">
              <a:buNone/>
            </a:pPr>
            <a:r>
              <a:rPr lang="en-US" sz="2800" b="1" dirty="0"/>
              <a:t>Producers &amp; Managers: </a:t>
            </a:r>
            <a:br>
              <a:rPr lang="en-US" sz="2800" b="1" dirty="0"/>
            </a:br>
            <a:r>
              <a:rPr lang="en-US" sz="2500" dirty="0"/>
              <a:t>Strategic planners who integrate sustainability into </a:t>
            </a:r>
          </a:p>
        </p:txBody>
      </p:sp>
      <p:sp>
        <p:nvSpPr>
          <p:cNvPr id="12" name="TextBox 11">
            <a:extLst>
              <a:ext uri="{FF2B5EF4-FFF2-40B4-BE49-F238E27FC236}">
                <a16:creationId xmlns:a16="http://schemas.microsoft.com/office/drawing/2014/main" id="{DF52239E-BF07-94C6-13A6-1770739135BA}"/>
              </a:ext>
            </a:extLst>
          </p:cNvPr>
          <p:cNvSpPr txBox="1"/>
          <p:nvPr/>
        </p:nvSpPr>
        <p:spPr>
          <a:xfrm>
            <a:off x="1233714" y="8094801"/>
            <a:ext cx="4267200" cy="1292662"/>
          </a:xfrm>
          <a:prstGeom prst="rect">
            <a:avLst/>
          </a:prstGeom>
          <a:noFill/>
        </p:spPr>
        <p:txBody>
          <a:bodyPr wrap="square">
            <a:spAutoFit/>
          </a:bodyPr>
          <a:lstStyle/>
          <a:p>
            <a:pPr algn="ctr">
              <a:buNone/>
            </a:pPr>
            <a:r>
              <a:rPr lang="en-US" sz="2800" b="1" dirty="0"/>
              <a:t>Administrative Staff:</a:t>
            </a:r>
            <a:br>
              <a:rPr lang="en-US" sz="2800" b="1" dirty="0"/>
            </a:br>
            <a:r>
              <a:rPr lang="en-US" sz="2500" dirty="0"/>
              <a:t>Support operations and promote sustainable values.</a:t>
            </a:r>
          </a:p>
        </p:txBody>
      </p:sp>
      <p:sp>
        <p:nvSpPr>
          <p:cNvPr id="14" name="TextBox 13">
            <a:extLst>
              <a:ext uri="{FF2B5EF4-FFF2-40B4-BE49-F238E27FC236}">
                <a16:creationId xmlns:a16="http://schemas.microsoft.com/office/drawing/2014/main" id="{B9F78812-B924-30D9-E1E4-795AED6B210B}"/>
              </a:ext>
            </a:extLst>
          </p:cNvPr>
          <p:cNvSpPr txBox="1"/>
          <p:nvPr/>
        </p:nvSpPr>
        <p:spPr>
          <a:xfrm>
            <a:off x="6915663" y="8105145"/>
            <a:ext cx="4456280" cy="1292662"/>
          </a:xfrm>
          <a:prstGeom prst="rect">
            <a:avLst/>
          </a:prstGeom>
          <a:noFill/>
        </p:spPr>
        <p:txBody>
          <a:bodyPr wrap="square">
            <a:spAutoFit/>
          </a:bodyPr>
          <a:lstStyle/>
          <a:p>
            <a:pPr algn="ctr">
              <a:buNone/>
            </a:pPr>
            <a:r>
              <a:rPr lang="en-US" sz="2800" b="1" dirty="0"/>
              <a:t>Audiences &amp; Communities: </a:t>
            </a:r>
            <a:br>
              <a:rPr lang="en-US" sz="2500" dirty="0"/>
            </a:br>
            <a:r>
              <a:rPr lang="en-US" sz="2500" dirty="0"/>
              <a:t>Engage with and support sustainable productions.</a:t>
            </a:r>
          </a:p>
        </p:txBody>
      </p:sp>
      <p:sp>
        <p:nvSpPr>
          <p:cNvPr id="16" name="Freeform 2">
            <a:extLst>
              <a:ext uri="{FF2B5EF4-FFF2-40B4-BE49-F238E27FC236}">
                <a16:creationId xmlns:a16="http://schemas.microsoft.com/office/drawing/2014/main" id="{B68D9078-EC8C-7B14-4D24-3A03A3B31B41}"/>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noProof="0" dirty="0"/>
          </a:p>
        </p:txBody>
      </p:sp>
      <p:sp>
        <p:nvSpPr>
          <p:cNvPr id="17" name="Freeform 3">
            <a:extLst>
              <a:ext uri="{FF2B5EF4-FFF2-40B4-BE49-F238E27FC236}">
                <a16:creationId xmlns:a16="http://schemas.microsoft.com/office/drawing/2014/main" id="{B9AD5B2C-7C8B-6F32-0A41-BF420DD99E53}"/>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noProof="0" dirty="0"/>
          </a:p>
        </p:txBody>
      </p:sp>
      <p:sp>
        <p:nvSpPr>
          <p:cNvPr id="18" name="Title 1">
            <a:extLst>
              <a:ext uri="{FF2B5EF4-FFF2-40B4-BE49-F238E27FC236}">
                <a16:creationId xmlns:a16="http://schemas.microsoft.com/office/drawing/2014/main" id="{87B8C4AA-D949-14BE-6745-EE972966E60A}"/>
              </a:ext>
            </a:extLst>
          </p:cNvPr>
          <p:cNvSpPr txBox="1">
            <a:spLocks/>
          </p:cNvSpPr>
          <p:nvPr/>
        </p:nvSpPr>
        <p:spPr>
          <a:xfrm>
            <a:off x="0" y="899537"/>
            <a:ext cx="16662400" cy="1961388"/>
          </a:xfrm>
          <a:prstGeom prst="rect">
            <a:avLst/>
          </a:prstGeom>
        </p:spPr>
        <p:txBody>
          <a:bodyPr vert="horz" lIns="137160" tIns="68580" rIns="137160" bIns="6858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4500" b="1" dirty="0"/>
              <a:t>Roles for Success in Achieving Sustainable Performing Arts Productions</a:t>
            </a:r>
          </a:p>
        </p:txBody>
      </p:sp>
    </p:spTree>
    <p:extLst>
      <p:ext uri="{BB962C8B-B14F-4D97-AF65-F5344CB8AC3E}">
        <p14:creationId xmlns:p14="http://schemas.microsoft.com/office/powerpoint/2010/main" val="1866591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C2B3C-B701-896A-49C5-55DAF65F575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B7D1F46-F8C7-4B86-B1EC-2A828285CA77}"/>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7BEE3058-95AA-B439-E821-47B3D3DDC8CC}"/>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18A74373-48B5-CFC3-2416-69C201E26DE4}"/>
              </a:ext>
            </a:extLst>
          </p:cNvPr>
          <p:cNvSpPr txBox="1"/>
          <p:nvPr/>
        </p:nvSpPr>
        <p:spPr>
          <a:xfrm>
            <a:off x="1828800" y="3009900"/>
            <a:ext cx="85344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3F6031"/>
                </a:solidFill>
                <a:effectLst/>
                <a:uLnTx/>
                <a:uFillTx/>
                <a:latin typeface="Calibri"/>
                <a:ea typeface="+mn-ea"/>
                <a:cs typeface="+mn-cs"/>
              </a:rPr>
              <a:t>Activity C4.A2</a:t>
            </a:r>
            <a:endParaRPr kumimoji="0" lang="en-GB" sz="6000" b="0" i="0" u="none" strike="noStrike" kern="1200" cap="none" spc="0" normalizeH="0" baseline="0" noProof="0" dirty="0">
              <a:ln>
                <a:noFill/>
              </a:ln>
              <a:solidFill>
                <a:srgbClr val="3F6031"/>
              </a:solidFill>
              <a:effectLst/>
              <a:uLnTx/>
              <a:uFillTx/>
              <a:latin typeface="Calibri"/>
              <a:ea typeface="+mn-ea"/>
              <a:cs typeface="+mn-cs"/>
            </a:endParaRPr>
          </a:p>
        </p:txBody>
      </p:sp>
      <p:sp>
        <p:nvSpPr>
          <p:cNvPr id="7" name="TextBox 6">
            <a:extLst>
              <a:ext uri="{FF2B5EF4-FFF2-40B4-BE49-F238E27FC236}">
                <a16:creationId xmlns:a16="http://schemas.microsoft.com/office/drawing/2014/main" id="{C5070246-F58B-84F8-4CD9-6CF47BAF29BA}"/>
              </a:ext>
            </a:extLst>
          </p:cNvPr>
          <p:cNvSpPr txBox="1"/>
          <p:nvPr/>
        </p:nvSpPr>
        <p:spPr>
          <a:xfrm>
            <a:off x="1828800" y="3948619"/>
            <a:ext cx="15866165" cy="837473"/>
          </a:xfrm>
          <a:prstGeom prst="rect">
            <a:avLst/>
          </a:prstGeom>
          <a:noFill/>
        </p:spPr>
        <p:txBody>
          <a:bodyPr wrap="square">
            <a:spAutoFit/>
          </a:bodyPr>
          <a:lstStyle/>
          <a:p>
            <a:pPr marL="80010" marR="0" lvl="0" indent="0" algn="l" defTabSz="914400" rtl="0" eaLnBrk="1" fontAlgn="auto" latinLnBrk="0" hangingPunct="1">
              <a:lnSpc>
                <a:spcPct val="115000"/>
              </a:lnSpc>
              <a:spcBef>
                <a:spcPts val="600"/>
              </a:spcBef>
              <a:spcAft>
                <a:spcPts val="600"/>
              </a:spcAft>
              <a:buClrTx/>
              <a:buSzTx/>
              <a:buFontTx/>
              <a:buNone/>
              <a:tabLst/>
              <a:defRPr/>
            </a:pPr>
            <a:r>
              <a:rPr kumimoji="0" lang="en-GB"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t>“Who Does What?” – </a:t>
            </a:r>
            <a:r>
              <a:rPr lang="en-GB" sz="4500" b="1" dirty="0">
                <a:solidFill>
                  <a:srgbClr val="569938"/>
                </a:solidFill>
                <a:latin typeface="Calibri" panose="020F0502020204030204" pitchFamily="34" charset="0"/>
                <a:ea typeface="Times New Roman" panose="02020603050405020304" pitchFamily="18" charset="0"/>
              </a:rPr>
              <a:t> Roles </a:t>
            </a:r>
            <a:r>
              <a:rPr kumimoji="0" lang="en-GB"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t>in Sustainable Productions</a:t>
            </a:r>
            <a:endParaRPr kumimoji="0" lang="en-GB" sz="4500" b="0" i="0" u="none" strike="noStrike" kern="1200" cap="none" spc="0" normalizeH="0" baseline="0" noProof="0" dirty="0">
              <a:ln>
                <a:noFill/>
              </a:ln>
              <a:solidFill>
                <a:srgbClr val="569938"/>
              </a:solidFill>
              <a:effectLst/>
              <a:uLnTx/>
              <a:uFillTx/>
              <a:latin typeface="Arial" panose="020B0604020202020204" pitchFamily="34" charset="0"/>
              <a:ea typeface="Arial" panose="020B0604020202020204" pitchFamily="34" charset="0"/>
              <a:cs typeface="+mn-cs"/>
            </a:endParaRPr>
          </a:p>
        </p:txBody>
      </p:sp>
    </p:spTree>
    <p:extLst>
      <p:ext uri="{BB962C8B-B14F-4D97-AF65-F5344CB8AC3E}">
        <p14:creationId xmlns:p14="http://schemas.microsoft.com/office/powerpoint/2010/main" val="3975572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E62A5-F3FD-B8B3-6E47-5CB786AB9C50}"/>
            </a:ext>
          </a:extLst>
        </p:cNvPr>
        <p:cNvGrpSpPr/>
        <p:nvPr/>
      </p:nvGrpSpPr>
      <p:grpSpPr>
        <a:xfrm>
          <a:off x="0" y="0"/>
          <a:ext cx="0" cy="0"/>
          <a:chOff x="0" y="0"/>
          <a:chExt cx="0" cy="0"/>
        </a:xfrm>
      </p:grpSpPr>
      <p:pic>
        <p:nvPicPr>
          <p:cNvPr id="6" name="Γραφικό 5">
            <a:extLst>
              <a:ext uri="{FF2B5EF4-FFF2-40B4-BE49-F238E27FC236}">
                <a16:creationId xmlns:a16="http://schemas.microsoft.com/office/drawing/2014/main" id="{8F4E4FBD-0425-FC09-0CA4-5488A9D2FADE}"/>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
        <p:nvSpPr>
          <p:cNvPr id="2" name="TextBox 4">
            <a:extLst>
              <a:ext uri="{FF2B5EF4-FFF2-40B4-BE49-F238E27FC236}">
                <a16:creationId xmlns:a16="http://schemas.microsoft.com/office/drawing/2014/main" id="{5CAD19B2-83B8-B1CA-3F36-4B7182D66E37}"/>
              </a:ext>
            </a:extLst>
          </p:cNvPr>
          <p:cNvSpPr txBox="1"/>
          <p:nvPr/>
        </p:nvSpPr>
        <p:spPr>
          <a:xfrm>
            <a:off x="699052" y="5143500"/>
            <a:ext cx="14706600" cy="4708981"/>
          </a:xfrm>
          <a:prstGeom prst="rect">
            <a:avLst/>
          </a:prstGeom>
          <a:noFill/>
        </p:spPr>
        <p:txBody>
          <a:bodyPr wrap="square">
            <a:spAutoFit/>
          </a:bodyPr>
          <a:lstStyle/>
          <a:p>
            <a:r>
              <a:rPr lang="en-GB" sz="6000" b="1" i="1" noProof="0" dirty="0">
                <a:solidFill>
                  <a:srgbClr val="FF0000"/>
                </a:solidFill>
              </a:rPr>
              <a:t>What surprised you about the interdependencies? Where did you find overlaps in responsibilities?</a:t>
            </a:r>
          </a:p>
          <a:p>
            <a:r>
              <a:rPr lang="en-GB" sz="6000" b="1" i="1" noProof="0" dirty="0">
                <a:solidFill>
                  <a:srgbClr val="FF0000"/>
                </a:solidFill>
              </a:rPr>
              <a:t>How does this exercise reflect your real-world experience?</a:t>
            </a:r>
            <a:endParaRPr lang="en-GB" sz="6000" b="1" noProof="0" dirty="0">
              <a:solidFill>
                <a:srgbClr val="FF0000"/>
              </a:solidFill>
            </a:endParaRPr>
          </a:p>
        </p:txBody>
      </p:sp>
    </p:spTree>
    <p:extLst>
      <p:ext uri="{BB962C8B-B14F-4D97-AF65-F5344CB8AC3E}">
        <p14:creationId xmlns:p14="http://schemas.microsoft.com/office/powerpoint/2010/main" val="3458649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28B88-6A85-CB82-C005-03011CBAB7C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B0388EE-603C-93D1-CF80-973300E0D191}"/>
              </a:ext>
            </a:extLst>
          </p:cNvPr>
          <p:cNvSpPr/>
          <p:nvPr/>
        </p:nvSpPr>
        <p:spPr>
          <a:xfrm flipV="1">
            <a:off x="-1049178" y="-5534233"/>
            <a:ext cx="19829349" cy="8576193"/>
          </a:xfrm>
          <a:custGeom>
            <a:avLst/>
            <a:gdLst/>
            <a:ahLst/>
            <a:cxnLst/>
            <a:rect l="l" t="t" r="r" b="b"/>
            <a:pathLst>
              <a:path w="19829349" h="8576193">
                <a:moveTo>
                  <a:pt x="0" y="8576193"/>
                </a:moveTo>
                <a:lnTo>
                  <a:pt x="19829349" y="8576193"/>
                </a:lnTo>
                <a:lnTo>
                  <a:pt x="19829349" y="0"/>
                </a:lnTo>
                <a:lnTo>
                  <a:pt x="0" y="0"/>
                </a:lnTo>
                <a:lnTo>
                  <a:pt x="0" y="857619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95C74E24-DC28-D913-70B9-BA5694AD4805}"/>
              </a:ext>
            </a:extLst>
          </p:cNvPr>
          <p:cNvSpPr/>
          <p:nvPr/>
        </p:nvSpPr>
        <p:spPr>
          <a:xfrm rot="-10800000">
            <a:off x="2013100" y="1549827"/>
            <a:ext cx="1015949" cy="1015949"/>
          </a:xfrm>
          <a:custGeom>
            <a:avLst/>
            <a:gdLst/>
            <a:ahLst/>
            <a:cxnLst/>
            <a:rect l="l" t="t" r="r" b="b"/>
            <a:pathLst>
              <a:path w="1015949" h="1015949">
                <a:moveTo>
                  <a:pt x="0" y="0"/>
                </a:moveTo>
                <a:lnTo>
                  <a:pt x="1015949" y="0"/>
                </a:lnTo>
                <a:lnTo>
                  <a:pt x="1015949" y="1015948"/>
                </a:lnTo>
                <a:lnTo>
                  <a:pt x="0" y="1015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4" name="TextBox 3">
            <a:extLst>
              <a:ext uri="{FF2B5EF4-FFF2-40B4-BE49-F238E27FC236}">
                <a16:creationId xmlns:a16="http://schemas.microsoft.com/office/drawing/2014/main" id="{6A951EB5-0D3E-8A0A-FF1A-07D29365E9C0}"/>
              </a:ext>
            </a:extLst>
          </p:cNvPr>
          <p:cNvSpPr txBox="1"/>
          <p:nvPr/>
        </p:nvSpPr>
        <p:spPr>
          <a:xfrm>
            <a:off x="2209800" y="5384766"/>
            <a:ext cx="11811000" cy="2740366"/>
          </a:xfrm>
          <a:prstGeom prst="rect">
            <a:avLst/>
          </a:prstGeom>
          <a:noFill/>
        </p:spPr>
        <p:txBody>
          <a:bodyPr wrap="square">
            <a:spAutoFit/>
          </a:bodyPr>
          <a:lstStyle/>
          <a:p>
            <a:pPr marL="622300" lvl="0" indent="-622300" algn="just">
              <a:lnSpc>
                <a:spcPct val="150000"/>
              </a:lnSpc>
              <a:spcBef>
                <a:spcPts val="600"/>
              </a:spcBef>
              <a:spcAft>
                <a:spcPts val="600"/>
              </a:spcAft>
              <a:buClr>
                <a:srgbClr val="04A6C2"/>
              </a:buClr>
              <a:buFont typeface="Wingdings" panose="05000000000000000000" pitchFamily="2" charset="2"/>
              <a:buChar char="Ø"/>
            </a:pPr>
            <a:r>
              <a:rPr lang="en-GB" sz="3500" noProof="0" dirty="0">
                <a:effectLst/>
                <a:latin typeface="+mj-lt"/>
                <a:ea typeface="Arial" panose="020B0604020202020204" pitchFamily="34" charset="0"/>
              </a:rPr>
              <a:t>The INSPIRE Project </a:t>
            </a:r>
          </a:p>
          <a:p>
            <a:pPr marL="622300" lvl="0" indent="-622300" algn="just">
              <a:lnSpc>
                <a:spcPct val="150000"/>
              </a:lnSpc>
              <a:spcBef>
                <a:spcPts val="600"/>
              </a:spcBef>
              <a:spcAft>
                <a:spcPts val="600"/>
              </a:spcAft>
              <a:buClr>
                <a:srgbClr val="04A6C2"/>
              </a:buClr>
              <a:buFont typeface="Wingdings" panose="05000000000000000000" pitchFamily="2" charset="2"/>
              <a:buChar char="Ø"/>
            </a:pPr>
            <a:r>
              <a:rPr lang="en-GB" sz="3500" noProof="0" dirty="0">
                <a:effectLst/>
                <a:latin typeface="+mj-lt"/>
                <a:ea typeface="Arial" panose="020B0604020202020204" pitchFamily="34" charset="0"/>
              </a:rPr>
              <a:t>The INSPIRE Online Training Course </a:t>
            </a:r>
          </a:p>
          <a:p>
            <a:pPr marL="622300" lvl="0" indent="-622300" algn="just">
              <a:lnSpc>
                <a:spcPct val="150000"/>
              </a:lnSpc>
              <a:spcBef>
                <a:spcPts val="600"/>
              </a:spcBef>
              <a:spcAft>
                <a:spcPts val="600"/>
              </a:spcAft>
              <a:buClr>
                <a:srgbClr val="04A6C2"/>
              </a:buClr>
              <a:buFont typeface="Wingdings" panose="05000000000000000000" pitchFamily="2" charset="2"/>
              <a:buChar char="Ø"/>
            </a:pPr>
            <a:r>
              <a:rPr lang="en-GB" sz="3500" noProof="0" dirty="0">
                <a:effectLst/>
                <a:latin typeface="+mj-lt"/>
                <a:ea typeface="Arial" panose="020B0604020202020204" pitchFamily="34" charset="0"/>
              </a:rPr>
              <a:t>The INSPIRE Virtual Learning Platform </a:t>
            </a:r>
          </a:p>
        </p:txBody>
      </p:sp>
      <p:sp>
        <p:nvSpPr>
          <p:cNvPr id="5" name="TextBox 4">
            <a:extLst>
              <a:ext uri="{FF2B5EF4-FFF2-40B4-BE49-F238E27FC236}">
                <a16:creationId xmlns:a16="http://schemas.microsoft.com/office/drawing/2014/main" id="{D78DBB44-B931-0078-CD34-43718134DB85}"/>
              </a:ext>
            </a:extLst>
          </p:cNvPr>
          <p:cNvSpPr txBox="1"/>
          <p:nvPr/>
        </p:nvSpPr>
        <p:spPr>
          <a:xfrm>
            <a:off x="2133600" y="4000500"/>
            <a:ext cx="14401800" cy="938719"/>
          </a:xfrm>
          <a:prstGeom prst="rect">
            <a:avLst/>
          </a:prstGeom>
          <a:noFill/>
        </p:spPr>
        <p:txBody>
          <a:bodyPr wrap="square">
            <a:spAutoFit/>
          </a:bodyPr>
          <a:lstStyle/>
          <a:p>
            <a:pPr lvl="0"/>
            <a:r>
              <a:rPr lang="en-GB" sz="5500" b="1" noProof="0" dirty="0"/>
              <a:t>Topics of Lesson 1</a:t>
            </a:r>
          </a:p>
        </p:txBody>
      </p:sp>
    </p:spTree>
    <p:extLst>
      <p:ext uri="{BB962C8B-B14F-4D97-AF65-F5344CB8AC3E}">
        <p14:creationId xmlns:p14="http://schemas.microsoft.com/office/powerpoint/2010/main" val="3110850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AD8C9-D1DF-E6C0-D2FB-71C842C021B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0D2A1E8-5F27-3E9A-A687-161D3873A5D3}"/>
              </a:ext>
            </a:extLst>
          </p:cNvPr>
          <p:cNvSpPr/>
          <p:nvPr/>
        </p:nvSpPr>
        <p:spPr>
          <a:xfrm flipV="1">
            <a:off x="-1049178" y="-5534233"/>
            <a:ext cx="19829349" cy="8576193"/>
          </a:xfrm>
          <a:custGeom>
            <a:avLst/>
            <a:gdLst/>
            <a:ahLst/>
            <a:cxnLst/>
            <a:rect l="l" t="t" r="r" b="b"/>
            <a:pathLst>
              <a:path w="19829349" h="8576193">
                <a:moveTo>
                  <a:pt x="0" y="8576193"/>
                </a:moveTo>
                <a:lnTo>
                  <a:pt x="19829349" y="8576193"/>
                </a:lnTo>
                <a:lnTo>
                  <a:pt x="19829349" y="0"/>
                </a:lnTo>
                <a:lnTo>
                  <a:pt x="0" y="0"/>
                </a:lnTo>
                <a:lnTo>
                  <a:pt x="0" y="857619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0B5D6E37-FBBB-B00A-BEAE-34C549A06892}"/>
              </a:ext>
            </a:extLst>
          </p:cNvPr>
          <p:cNvSpPr/>
          <p:nvPr/>
        </p:nvSpPr>
        <p:spPr>
          <a:xfrm rot="-10800000">
            <a:off x="2013100" y="1549827"/>
            <a:ext cx="1015949" cy="1015949"/>
          </a:xfrm>
          <a:custGeom>
            <a:avLst/>
            <a:gdLst/>
            <a:ahLst/>
            <a:cxnLst/>
            <a:rect l="l" t="t" r="r" b="b"/>
            <a:pathLst>
              <a:path w="1015949" h="1015949">
                <a:moveTo>
                  <a:pt x="0" y="0"/>
                </a:moveTo>
                <a:lnTo>
                  <a:pt x="1015949" y="0"/>
                </a:lnTo>
                <a:lnTo>
                  <a:pt x="1015949" y="1015948"/>
                </a:lnTo>
                <a:lnTo>
                  <a:pt x="0" y="1015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C2913AA4-712C-0A4D-920B-B9137B122AA9}"/>
              </a:ext>
            </a:extLst>
          </p:cNvPr>
          <p:cNvSpPr txBox="1"/>
          <p:nvPr/>
        </p:nvSpPr>
        <p:spPr>
          <a:xfrm>
            <a:off x="2133600" y="4000500"/>
            <a:ext cx="14401800" cy="2862322"/>
          </a:xfrm>
          <a:prstGeom prst="rect">
            <a:avLst/>
          </a:prstGeom>
          <a:noFill/>
        </p:spPr>
        <p:txBody>
          <a:bodyPr wrap="square">
            <a:spAutoFit/>
          </a:bodyPr>
          <a:lstStyle/>
          <a:p>
            <a:pPr lvl="0" algn="ctr">
              <a:spcBef>
                <a:spcPct val="0"/>
              </a:spcBef>
            </a:pPr>
            <a:r>
              <a:rPr lang="en-GB" sz="6000" b="1" dirty="0">
                <a:solidFill>
                  <a:srgbClr val="04A6C2"/>
                </a:solidFill>
              </a:rPr>
              <a:t>Towards Sustainable Theatre Production: Creative, Collaborative, and Lifecycle-Oriented Approaches </a:t>
            </a:r>
          </a:p>
        </p:txBody>
      </p:sp>
    </p:spTree>
    <p:extLst>
      <p:ext uri="{BB962C8B-B14F-4D97-AF65-F5344CB8AC3E}">
        <p14:creationId xmlns:p14="http://schemas.microsoft.com/office/powerpoint/2010/main" val="2951695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59F74-67AC-0250-A6F1-C2E5F687450C}"/>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7E592BA9-823E-D792-D958-4EFE42B496BB}"/>
              </a:ext>
            </a:extLst>
          </p:cNvPr>
          <p:cNvSpPr txBox="1"/>
          <p:nvPr/>
        </p:nvSpPr>
        <p:spPr>
          <a:xfrm>
            <a:off x="2504241" y="1016540"/>
            <a:ext cx="13879286" cy="938719"/>
          </a:xfrm>
          <a:prstGeom prst="rect">
            <a:avLst/>
          </a:prstGeom>
          <a:noFill/>
        </p:spPr>
        <p:txBody>
          <a:bodyPr wrap="square" rtlCol="0">
            <a:spAutoFit/>
          </a:bodyPr>
          <a:lstStyle/>
          <a:p>
            <a:pPr algn="r">
              <a:spcBef>
                <a:spcPct val="0"/>
              </a:spcBef>
            </a:pPr>
            <a:r>
              <a:rPr lang="en-GB" sz="5500" b="1" noProof="0" dirty="0">
                <a:latin typeface="+mj-lt"/>
                <a:ea typeface="+mj-ea"/>
                <a:cs typeface="+mj-cs"/>
              </a:rPr>
              <a:t>Framework for Integration</a:t>
            </a:r>
            <a:endParaRPr lang="en-GB" sz="5500" noProof="0" dirty="0"/>
          </a:p>
        </p:txBody>
      </p:sp>
      <p:sp>
        <p:nvSpPr>
          <p:cNvPr id="11" name="Ελεύθερη σχεδίαση: Σχήμα 10">
            <a:extLst>
              <a:ext uri="{FF2B5EF4-FFF2-40B4-BE49-F238E27FC236}">
                <a16:creationId xmlns:a16="http://schemas.microsoft.com/office/drawing/2014/main" id="{6823CBB2-EA14-BFA7-3041-799938731436}"/>
              </a:ext>
            </a:extLst>
          </p:cNvPr>
          <p:cNvSpPr/>
          <p:nvPr/>
        </p:nvSpPr>
        <p:spPr>
          <a:xfrm>
            <a:off x="3931766" y="5524448"/>
            <a:ext cx="4967085" cy="1953624"/>
          </a:xfrm>
          <a:custGeom>
            <a:avLst/>
            <a:gdLst>
              <a:gd name="connsiteX0" fmla="*/ 0 w 4967085"/>
              <a:gd name="connsiteY0" fmla="*/ 0 h 2107248"/>
              <a:gd name="connsiteX1" fmla="*/ 4967085 w 4967085"/>
              <a:gd name="connsiteY1" fmla="*/ 0 h 2107248"/>
              <a:gd name="connsiteX2" fmla="*/ 4967085 w 4967085"/>
              <a:gd name="connsiteY2" fmla="*/ 2107248 h 2107248"/>
              <a:gd name="connsiteX3" fmla="*/ 0 w 4967085"/>
              <a:gd name="connsiteY3" fmla="*/ 2107248 h 2107248"/>
              <a:gd name="connsiteX4" fmla="*/ 0 w 4967085"/>
              <a:gd name="connsiteY4" fmla="*/ 0 h 210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7085" h="2107248">
                <a:moveTo>
                  <a:pt x="0" y="0"/>
                </a:moveTo>
                <a:lnTo>
                  <a:pt x="4967085" y="0"/>
                </a:lnTo>
                <a:lnTo>
                  <a:pt x="4967085" y="2107248"/>
                </a:lnTo>
                <a:lnTo>
                  <a:pt x="0" y="21072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buNone/>
            </a:pPr>
            <a:r>
              <a:rPr lang="en-GB" sz="3000" b="1" kern="1200" dirty="0">
                <a:solidFill>
                  <a:srgbClr val="3F6031"/>
                </a:solidFill>
              </a:rPr>
              <a:t>Sustainability Policies:</a:t>
            </a:r>
          </a:p>
          <a:p>
            <a:pPr marL="0" lvl="0" indent="0" algn="l" defTabSz="1066800">
              <a:lnSpc>
                <a:spcPct val="100000"/>
              </a:lnSpc>
              <a:spcBef>
                <a:spcPct val="0"/>
              </a:spcBef>
              <a:buNone/>
            </a:pPr>
            <a:r>
              <a:rPr lang="en-GB" sz="3000" b="1" kern="1200" dirty="0"/>
              <a:t> </a:t>
            </a:r>
          </a:p>
          <a:p>
            <a:pPr marL="0" lvl="0" indent="0" algn="l" defTabSz="1066800">
              <a:lnSpc>
                <a:spcPct val="100000"/>
              </a:lnSpc>
              <a:spcBef>
                <a:spcPct val="0"/>
              </a:spcBef>
              <a:buNone/>
            </a:pPr>
            <a:r>
              <a:rPr lang="en-GB" sz="2400" kern="1200" dirty="0"/>
              <a:t>Develop and communicate sustainability policies that align with both existing operational practices and contemporary sustainability standards</a:t>
            </a:r>
            <a:endParaRPr lang="en-US" sz="2400" kern="1200" dirty="0"/>
          </a:p>
        </p:txBody>
      </p:sp>
      <p:sp>
        <p:nvSpPr>
          <p:cNvPr id="14" name="Ελεύθερη σχεδίαση: Σχήμα 13">
            <a:extLst>
              <a:ext uri="{FF2B5EF4-FFF2-40B4-BE49-F238E27FC236}">
                <a16:creationId xmlns:a16="http://schemas.microsoft.com/office/drawing/2014/main" id="{D828E0E1-DB3B-F6E3-7105-B81463D79480}"/>
              </a:ext>
            </a:extLst>
          </p:cNvPr>
          <p:cNvSpPr/>
          <p:nvPr/>
        </p:nvSpPr>
        <p:spPr>
          <a:xfrm>
            <a:off x="12242918" y="5524448"/>
            <a:ext cx="5499650" cy="2258372"/>
          </a:xfrm>
          <a:custGeom>
            <a:avLst/>
            <a:gdLst>
              <a:gd name="connsiteX0" fmla="*/ 0 w 4967085"/>
              <a:gd name="connsiteY0" fmla="*/ 0 h 2107248"/>
              <a:gd name="connsiteX1" fmla="*/ 4967085 w 4967085"/>
              <a:gd name="connsiteY1" fmla="*/ 0 h 2107248"/>
              <a:gd name="connsiteX2" fmla="*/ 4967085 w 4967085"/>
              <a:gd name="connsiteY2" fmla="*/ 2107248 h 2107248"/>
              <a:gd name="connsiteX3" fmla="*/ 0 w 4967085"/>
              <a:gd name="connsiteY3" fmla="*/ 2107248 h 2107248"/>
              <a:gd name="connsiteX4" fmla="*/ 0 w 4967085"/>
              <a:gd name="connsiteY4" fmla="*/ 0 h 210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7085" h="2107248">
                <a:moveTo>
                  <a:pt x="0" y="0"/>
                </a:moveTo>
                <a:lnTo>
                  <a:pt x="4967085" y="0"/>
                </a:lnTo>
                <a:lnTo>
                  <a:pt x="4967085" y="2107248"/>
                </a:lnTo>
                <a:lnTo>
                  <a:pt x="0" y="21072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buNone/>
            </a:pPr>
            <a:r>
              <a:rPr lang="en-GB" sz="3000" b="1" kern="1200" dirty="0">
                <a:solidFill>
                  <a:srgbClr val="3F6031"/>
                </a:solidFill>
              </a:rPr>
              <a:t>SMART Goals: </a:t>
            </a:r>
          </a:p>
          <a:p>
            <a:pPr marL="0" lvl="0" indent="0" algn="l" defTabSz="1066800">
              <a:lnSpc>
                <a:spcPct val="100000"/>
              </a:lnSpc>
              <a:spcBef>
                <a:spcPct val="0"/>
              </a:spcBef>
              <a:buNone/>
            </a:pPr>
            <a:endParaRPr lang="en-GB" sz="3000" b="1" kern="1200" dirty="0"/>
          </a:p>
          <a:p>
            <a:pPr marL="0" lvl="0" indent="0" algn="l" defTabSz="1066800">
              <a:lnSpc>
                <a:spcPct val="100000"/>
              </a:lnSpc>
              <a:spcBef>
                <a:spcPct val="0"/>
              </a:spcBef>
              <a:buNone/>
            </a:pPr>
            <a:r>
              <a:rPr lang="en-GB" sz="2400" kern="1200" dirty="0"/>
              <a:t>Implement specific, measurable, achievable, relevant, and time-bound sustainability targets that complement traditional production goals (e.g., material reuse rates, carbon emission reduction)</a:t>
            </a:r>
            <a:endParaRPr lang="en-US" sz="2400" kern="1200" dirty="0"/>
          </a:p>
        </p:txBody>
      </p:sp>
      <p:sp>
        <p:nvSpPr>
          <p:cNvPr id="5" name="Freeform 2">
            <a:extLst>
              <a:ext uri="{FF2B5EF4-FFF2-40B4-BE49-F238E27FC236}">
                <a16:creationId xmlns:a16="http://schemas.microsoft.com/office/drawing/2014/main" id="{8BAF3E9B-B54B-DFD6-BF39-2857C186B3C6}"/>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6" name="Freeform 3">
            <a:extLst>
              <a:ext uri="{FF2B5EF4-FFF2-40B4-BE49-F238E27FC236}">
                <a16:creationId xmlns:a16="http://schemas.microsoft.com/office/drawing/2014/main" id="{E7819221-A252-A72E-5289-9E5C1EFD1D7E}"/>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pic>
        <p:nvPicPr>
          <p:cNvPr id="16" name="Γραφικό 15">
            <a:extLst>
              <a:ext uri="{FF2B5EF4-FFF2-40B4-BE49-F238E27FC236}">
                <a16:creationId xmlns:a16="http://schemas.microsoft.com/office/drawing/2014/main" id="{2857BE18-F98B-85DB-BB8F-9160F2EB50DF}"/>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664937" y="5331943"/>
            <a:ext cx="1800000" cy="1800000"/>
          </a:xfrm>
          <a:prstGeom prst="rect">
            <a:avLst/>
          </a:prstGeom>
        </p:spPr>
      </p:pic>
      <p:pic>
        <p:nvPicPr>
          <p:cNvPr id="17" name="Γραφικό 16">
            <a:extLst>
              <a:ext uri="{FF2B5EF4-FFF2-40B4-BE49-F238E27FC236}">
                <a16:creationId xmlns:a16="http://schemas.microsoft.com/office/drawing/2014/main" id="{08886D30-EFB1-12C5-9464-70E5113388B2}"/>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0121265" y="5143500"/>
            <a:ext cx="1800000" cy="1800000"/>
          </a:xfrm>
          <a:prstGeom prst="rect">
            <a:avLst/>
          </a:prstGeom>
        </p:spPr>
      </p:pic>
    </p:spTree>
    <p:extLst>
      <p:ext uri="{BB962C8B-B14F-4D97-AF65-F5344CB8AC3E}">
        <p14:creationId xmlns:p14="http://schemas.microsoft.com/office/powerpoint/2010/main" val="4226209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566F6-9ACB-38DB-0179-8DB5A50C9898}"/>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0AF922C5-CE82-1B3D-3FD1-D22A94B0BACA}"/>
              </a:ext>
            </a:extLst>
          </p:cNvPr>
          <p:cNvSpPr txBox="1"/>
          <p:nvPr/>
        </p:nvSpPr>
        <p:spPr>
          <a:xfrm>
            <a:off x="2649651" y="1016540"/>
            <a:ext cx="13879286" cy="938719"/>
          </a:xfrm>
          <a:prstGeom prst="rect">
            <a:avLst/>
          </a:prstGeom>
          <a:noFill/>
        </p:spPr>
        <p:txBody>
          <a:bodyPr wrap="square" rtlCol="0">
            <a:spAutoFit/>
          </a:bodyPr>
          <a:lstStyle/>
          <a:p>
            <a:pPr algn="r">
              <a:spcBef>
                <a:spcPct val="0"/>
              </a:spcBef>
            </a:pPr>
            <a:r>
              <a:rPr lang="en-GB" sz="5500" b="1" noProof="0" dirty="0">
                <a:latin typeface="+mj-lt"/>
                <a:ea typeface="+mj-ea"/>
                <a:cs typeface="+mj-cs"/>
              </a:rPr>
              <a:t>Key Focus Areas for Integration</a:t>
            </a:r>
            <a:endParaRPr lang="en-GB" sz="5500" noProof="0" dirty="0"/>
          </a:p>
        </p:txBody>
      </p:sp>
      <p:sp>
        <p:nvSpPr>
          <p:cNvPr id="11" name="Ελεύθερη σχεδίαση: Σχήμα 10">
            <a:extLst>
              <a:ext uri="{FF2B5EF4-FFF2-40B4-BE49-F238E27FC236}">
                <a16:creationId xmlns:a16="http://schemas.microsoft.com/office/drawing/2014/main" id="{164B6E4A-A256-175E-3E76-C79CA40B1E46}"/>
              </a:ext>
            </a:extLst>
          </p:cNvPr>
          <p:cNvSpPr/>
          <p:nvPr/>
        </p:nvSpPr>
        <p:spPr>
          <a:xfrm>
            <a:off x="3849225" y="2867850"/>
            <a:ext cx="12714862" cy="1282672"/>
          </a:xfrm>
          <a:custGeom>
            <a:avLst/>
            <a:gdLst>
              <a:gd name="connsiteX0" fmla="*/ 0 w 4967085"/>
              <a:gd name="connsiteY0" fmla="*/ 0 h 2107248"/>
              <a:gd name="connsiteX1" fmla="*/ 4967085 w 4967085"/>
              <a:gd name="connsiteY1" fmla="*/ 0 h 2107248"/>
              <a:gd name="connsiteX2" fmla="*/ 4967085 w 4967085"/>
              <a:gd name="connsiteY2" fmla="*/ 2107248 h 2107248"/>
              <a:gd name="connsiteX3" fmla="*/ 0 w 4967085"/>
              <a:gd name="connsiteY3" fmla="*/ 2107248 h 2107248"/>
              <a:gd name="connsiteX4" fmla="*/ 0 w 4967085"/>
              <a:gd name="connsiteY4" fmla="*/ 0 h 210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7085" h="2107248">
                <a:moveTo>
                  <a:pt x="0" y="0"/>
                </a:moveTo>
                <a:lnTo>
                  <a:pt x="4967085" y="0"/>
                </a:lnTo>
                <a:lnTo>
                  <a:pt x="4967085" y="2107248"/>
                </a:lnTo>
                <a:lnTo>
                  <a:pt x="0" y="21072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GB" sz="3000" b="1" kern="1200" dirty="0">
                <a:solidFill>
                  <a:srgbClr val="3F6031"/>
                </a:solidFill>
              </a:rPr>
              <a:t>Material Sourcing &amp; Lifecycle Management: </a:t>
            </a:r>
          </a:p>
          <a:p>
            <a:pPr marL="0" lvl="0" indent="0" algn="l" defTabSz="1066800">
              <a:lnSpc>
                <a:spcPct val="100000"/>
              </a:lnSpc>
              <a:spcBef>
                <a:spcPts val="600"/>
              </a:spcBef>
              <a:spcAft>
                <a:spcPts val="600"/>
              </a:spcAft>
              <a:buNone/>
            </a:pPr>
            <a:r>
              <a:rPr lang="en-GB" sz="2400" kern="1200" dirty="0"/>
              <a:t>Prioritise reclaimed, recycled, and low-impact materials; track material origins and disposal pathways; employ modular design and design for disassembly.</a:t>
            </a:r>
            <a:endParaRPr lang="en-US" sz="2400" kern="1200" dirty="0"/>
          </a:p>
        </p:txBody>
      </p:sp>
      <p:sp>
        <p:nvSpPr>
          <p:cNvPr id="14" name="Ελεύθερη σχεδίαση: Σχήμα 13">
            <a:extLst>
              <a:ext uri="{FF2B5EF4-FFF2-40B4-BE49-F238E27FC236}">
                <a16:creationId xmlns:a16="http://schemas.microsoft.com/office/drawing/2014/main" id="{5D065E32-911D-CC78-13E0-79DB81A62BA3}"/>
              </a:ext>
            </a:extLst>
          </p:cNvPr>
          <p:cNvSpPr/>
          <p:nvPr/>
        </p:nvSpPr>
        <p:spPr>
          <a:xfrm>
            <a:off x="3849225" y="4870779"/>
            <a:ext cx="12465596" cy="1035976"/>
          </a:xfrm>
          <a:custGeom>
            <a:avLst/>
            <a:gdLst>
              <a:gd name="connsiteX0" fmla="*/ 0 w 4967085"/>
              <a:gd name="connsiteY0" fmla="*/ 0 h 2107248"/>
              <a:gd name="connsiteX1" fmla="*/ 4967085 w 4967085"/>
              <a:gd name="connsiteY1" fmla="*/ 0 h 2107248"/>
              <a:gd name="connsiteX2" fmla="*/ 4967085 w 4967085"/>
              <a:gd name="connsiteY2" fmla="*/ 2107248 h 2107248"/>
              <a:gd name="connsiteX3" fmla="*/ 0 w 4967085"/>
              <a:gd name="connsiteY3" fmla="*/ 2107248 h 2107248"/>
              <a:gd name="connsiteX4" fmla="*/ 0 w 4967085"/>
              <a:gd name="connsiteY4" fmla="*/ 0 h 210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7085" h="2107248">
                <a:moveTo>
                  <a:pt x="0" y="0"/>
                </a:moveTo>
                <a:lnTo>
                  <a:pt x="4967085" y="0"/>
                </a:lnTo>
                <a:lnTo>
                  <a:pt x="4967085" y="2107248"/>
                </a:lnTo>
                <a:lnTo>
                  <a:pt x="0" y="21072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GB" sz="3000" b="1" kern="1200" dirty="0">
                <a:solidFill>
                  <a:srgbClr val="3F6031"/>
                </a:solidFill>
              </a:rPr>
              <a:t>Energy Efficiency: </a:t>
            </a:r>
          </a:p>
          <a:p>
            <a:pPr marL="0" lvl="0" indent="0" algn="l" defTabSz="1066800">
              <a:lnSpc>
                <a:spcPct val="100000"/>
              </a:lnSpc>
              <a:spcBef>
                <a:spcPts val="600"/>
              </a:spcBef>
              <a:spcAft>
                <a:spcPts val="600"/>
              </a:spcAft>
              <a:buNone/>
            </a:pPr>
            <a:r>
              <a:rPr lang="en-GB" sz="2400" kern="1200" dirty="0"/>
              <a:t>Use, renewable energy sources, and track energy consumption rigorously.</a:t>
            </a:r>
            <a:endParaRPr lang="en-US" sz="2400" kern="1200" dirty="0"/>
          </a:p>
        </p:txBody>
      </p:sp>
      <p:sp>
        <p:nvSpPr>
          <p:cNvPr id="17" name="Ελεύθερη σχεδίαση: Σχήμα 16">
            <a:extLst>
              <a:ext uri="{FF2B5EF4-FFF2-40B4-BE49-F238E27FC236}">
                <a16:creationId xmlns:a16="http://schemas.microsoft.com/office/drawing/2014/main" id="{B4124D53-AC30-E5A1-0B9B-A6825C25B98F}"/>
              </a:ext>
            </a:extLst>
          </p:cNvPr>
          <p:cNvSpPr/>
          <p:nvPr/>
        </p:nvSpPr>
        <p:spPr>
          <a:xfrm>
            <a:off x="3849225" y="6578409"/>
            <a:ext cx="11789124" cy="1158237"/>
          </a:xfrm>
          <a:custGeom>
            <a:avLst/>
            <a:gdLst>
              <a:gd name="connsiteX0" fmla="*/ 0 w 4967085"/>
              <a:gd name="connsiteY0" fmla="*/ 0 h 2107248"/>
              <a:gd name="connsiteX1" fmla="*/ 4967085 w 4967085"/>
              <a:gd name="connsiteY1" fmla="*/ 0 h 2107248"/>
              <a:gd name="connsiteX2" fmla="*/ 4967085 w 4967085"/>
              <a:gd name="connsiteY2" fmla="*/ 2107248 h 2107248"/>
              <a:gd name="connsiteX3" fmla="*/ 0 w 4967085"/>
              <a:gd name="connsiteY3" fmla="*/ 2107248 h 2107248"/>
              <a:gd name="connsiteX4" fmla="*/ 0 w 4967085"/>
              <a:gd name="connsiteY4" fmla="*/ 0 h 210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7085" h="2107248">
                <a:moveTo>
                  <a:pt x="0" y="0"/>
                </a:moveTo>
                <a:lnTo>
                  <a:pt x="4967085" y="0"/>
                </a:lnTo>
                <a:lnTo>
                  <a:pt x="4967085" y="2107248"/>
                </a:lnTo>
                <a:lnTo>
                  <a:pt x="0" y="21072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GB" sz="3000" b="1" kern="1200" dirty="0">
                <a:solidFill>
                  <a:srgbClr val="3F6031"/>
                </a:solidFill>
              </a:rPr>
              <a:t>Waste Management: </a:t>
            </a:r>
          </a:p>
          <a:p>
            <a:pPr marL="0" lvl="0" indent="0" algn="l" defTabSz="1066800">
              <a:lnSpc>
                <a:spcPct val="100000"/>
              </a:lnSpc>
              <a:spcBef>
                <a:spcPts val="600"/>
              </a:spcBef>
              <a:spcAft>
                <a:spcPts val="600"/>
              </a:spcAft>
              <a:buNone/>
            </a:pPr>
            <a:r>
              <a:rPr lang="en-GB" sz="2400" kern="1200" dirty="0"/>
              <a:t>Go beyond recycling—implement retrofits to minimize resource use, in line with circular economy principles</a:t>
            </a:r>
            <a:r>
              <a:rPr lang="en-GB" sz="2400" b="1" kern="1200" dirty="0"/>
              <a:t>.</a:t>
            </a:r>
            <a:endParaRPr lang="en-US" sz="2400" kern="1200" dirty="0"/>
          </a:p>
        </p:txBody>
      </p:sp>
      <p:sp>
        <p:nvSpPr>
          <p:cNvPr id="20" name="Ελεύθερη σχεδίαση: Σχήμα 19">
            <a:extLst>
              <a:ext uri="{FF2B5EF4-FFF2-40B4-BE49-F238E27FC236}">
                <a16:creationId xmlns:a16="http://schemas.microsoft.com/office/drawing/2014/main" id="{E10895D8-B454-14CA-DA5F-C4DFF7626A19}"/>
              </a:ext>
            </a:extLst>
          </p:cNvPr>
          <p:cNvSpPr/>
          <p:nvPr/>
        </p:nvSpPr>
        <p:spPr>
          <a:xfrm>
            <a:off x="3855776" y="8465348"/>
            <a:ext cx="12708311" cy="1222204"/>
          </a:xfrm>
          <a:custGeom>
            <a:avLst/>
            <a:gdLst>
              <a:gd name="connsiteX0" fmla="*/ 0 w 4967085"/>
              <a:gd name="connsiteY0" fmla="*/ 0 h 2107248"/>
              <a:gd name="connsiteX1" fmla="*/ 4967085 w 4967085"/>
              <a:gd name="connsiteY1" fmla="*/ 0 h 2107248"/>
              <a:gd name="connsiteX2" fmla="*/ 4967085 w 4967085"/>
              <a:gd name="connsiteY2" fmla="*/ 2107248 h 2107248"/>
              <a:gd name="connsiteX3" fmla="*/ 0 w 4967085"/>
              <a:gd name="connsiteY3" fmla="*/ 2107248 h 2107248"/>
              <a:gd name="connsiteX4" fmla="*/ 0 w 4967085"/>
              <a:gd name="connsiteY4" fmla="*/ 0 h 210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7085" h="2107248">
                <a:moveTo>
                  <a:pt x="0" y="0"/>
                </a:moveTo>
                <a:lnTo>
                  <a:pt x="4967085" y="0"/>
                </a:lnTo>
                <a:lnTo>
                  <a:pt x="4967085" y="2107248"/>
                </a:lnTo>
                <a:lnTo>
                  <a:pt x="0" y="21072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GB" sz="3000" b="1" kern="1200" dirty="0">
                <a:solidFill>
                  <a:srgbClr val="3F6031"/>
                </a:solidFill>
              </a:rPr>
              <a:t>Sustainable Logistics: </a:t>
            </a:r>
          </a:p>
          <a:p>
            <a:pPr marL="0" lvl="0" indent="0" algn="l" defTabSz="1066800">
              <a:lnSpc>
                <a:spcPct val="100000"/>
              </a:lnSpc>
              <a:spcBef>
                <a:spcPts val="600"/>
              </a:spcBef>
              <a:spcAft>
                <a:spcPts val="600"/>
              </a:spcAft>
              <a:buNone/>
            </a:pPr>
            <a:r>
              <a:rPr lang="en-GB" sz="2400" kern="1200" dirty="0"/>
              <a:t>Optimise transport, minimise deliveries, prioritise eco-friendly transportation, and track associated emissions</a:t>
            </a:r>
            <a:endParaRPr lang="en-US" sz="2400" kern="1200" dirty="0"/>
          </a:p>
        </p:txBody>
      </p:sp>
      <p:sp>
        <p:nvSpPr>
          <p:cNvPr id="5" name="Freeform 2">
            <a:extLst>
              <a:ext uri="{FF2B5EF4-FFF2-40B4-BE49-F238E27FC236}">
                <a16:creationId xmlns:a16="http://schemas.microsoft.com/office/drawing/2014/main" id="{FD2889BB-16CA-9606-4DCD-25EF1AB8E0A5}"/>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6" name="Freeform 3">
            <a:extLst>
              <a:ext uri="{FF2B5EF4-FFF2-40B4-BE49-F238E27FC236}">
                <a16:creationId xmlns:a16="http://schemas.microsoft.com/office/drawing/2014/main" id="{DDDE675F-F954-E61E-ED82-73E3FCDBA2FE}"/>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pic>
        <p:nvPicPr>
          <p:cNvPr id="21" name="Γραφικό 20">
            <a:extLst>
              <a:ext uri="{FF2B5EF4-FFF2-40B4-BE49-F238E27FC236}">
                <a16:creationId xmlns:a16="http://schemas.microsoft.com/office/drawing/2014/main" id="{47AE0C52-BCCC-90ED-07AC-FECE019A47BB}"/>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957671" y="2789186"/>
            <a:ext cx="1440000" cy="1440000"/>
          </a:xfrm>
          <a:prstGeom prst="rect">
            <a:avLst/>
          </a:prstGeom>
        </p:spPr>
      </p:pic>
      <p:pic>
        <p:nvPicPr>
          <p:cNvPr id="22" name="Γραφικό 21">
            <a:extLst>
              <a:ext uri="{FF2B5EF4-FFF2-40B4-BE49-F238E27FC236}">
                <a16:creationId xmlns:a16="http://schemas.microsoft.com/office/drawing/2014/main" id="{911572BA-761E-C7C3-5706-6AF59B9C1F28}"/>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929651" y="4668767"/>
            <a:ext cx="1440000" cy="1440000"/>
          </a:xfrm>
          <a:prstGeom prst="rect">
            <a:avLst/>
          </a:prstGeom>
        </p:spPr>
      </p:pic>
      <p:pic>
        <p:nvPicPr>
          <p:cNvPr id="23" name="Γραφικό 22">
            <a:extLst>
              <a:ext uri="{FF2B5EF4-FFF2-40B4-BE49-F238E27FC236}">
                <a16:creationId xmlns:a16="http://schemas.microsoft.com/office/drawing/2014/main" id="{AD140603-F68C-CBB1-131D-587FD8D9FFBC}"/>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929651" y="6437527"/>
            <a:ext cx="1440000" cy="1440000"/>
          </a:xfrm>
          <a:prstGeom prst="rect">
            <a:avLst/>
          </a:prstGeom>
        </p:spPr>
      </p:pic>
      <p:pic>
        <p:nvPicPr>
          <p:cNvPr id="24" name="Γραφικό 23">
            <a:extLst>
              <a:ext uri="{FF2B5EF4-FFF2-40B4-BE49-F238E27FC236}">
                <a16:creationId xmlns:a16="http://schemas.microsoft.com/office/drawing/2014/main" id="{39A0A3ED-68CE-8ADB-0115-1AD03854A945}"/>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1878269" y="8356450"/>
            <a:ext cx="1440000" cy="1440000"/>
          </a:xfrm>
          <a:prstGeom prst="rect">
            <a:avLst/>
          </a:prstGeom>
        </p:spPr>
      </p:pic>
    </p:spTree>
    <p:extLst>
      <p:ext uri="{BB962C8B-B14F-4D97-AF65-F5344CB8AC3E}">
        <p14:creationId xmlns:p14="http://schemas.microsoft.com/office/powerpoint/2010/main" val="501870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3">
            <a:extLst>
              <a:ext uri="{FF2B5EF4-FFF2-40B4-BE49-F238E27FC236}">
                <a16:creationId xmlns:a16="http://schemas.microsoft.com/office/drawing/2014/main" id="{A9DB696B-22B3-4C35-A484-12B6E7310914}"/>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7" name="Gruppieren 36">
            <a:extLst>
              <a:ext uri="{FF2B5EF4-FFF2-40B4-BE49-F238E27FC236}">
                <a16:creationId xmlns:a16="http://schemas.microsoft.com/office/drawing/2014/main" id="{8E7D9CAD-636B-369C-4B11-1DEEF6709F69}"/>
              </a:ext>
            </a:extLst>
          </p:cNvPr>
          <p:cNvGrpSpPr/>
          <p:nvPr/>
        </p:nvGrpSpPr>
        <p:grpSpPr>
          <a:xfrm>
            <a:off x="1635371" y="404218"/>
            <a:ext cx="16508240" cy="9831645"/>
            <a:chOff x="1832012" y="166842"/>
            <a:chExt cx="16508240" cy="9831645"/>
          </a:xfrm>
          <a:solidFill>
            <a:schemeClr val="bg1">
              <a:alpha val="36000"/>
            </a:schemeClr>
          </a:solidFill>
        </p:grpSpPr>
        <p:graphicFrame>
          <p:nvGraphicFramePr>
            <p:cNvPr id="4" name="Diagramm 3">
              <a:extLst>
                <a:ext uri="{FF2B5EF4-FFF2-40B4-BE49-F238E27FC236}">
                  <a16:creationId xmlns:a16="http://schemas.microsoft.com/office/drawing/2014/main" id="{70F0F053-B128-A972-BE68-D36CA49342CE}"/>
                </a:ext>
              </a:extLst>
            </p:cNvPr>
            <p:cNvGraphicFramePr/>
            <p:nvPr>
              <p:extLst>
                <p:ext uri="{D42A27DB-BD31-4B8C-83A1-F6EECF244321}">
                  <p14:modId xmlns:p14="http://schemas.microsoft.com/office/powerpoint/2010/main" val="1191715839"/>
                </p:ext>
              </p:extLst>
            </p:nvPr>
          </p:nvGraphicFramePr>
          <p:xfrm>
            <a:off x="4196051" y="1086529"/>
            <a:ext cx="10014509" cy="87685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feld 7">
              <a:extLst>
                <a:ext uri="{FF2B5EF4-FFF2-40B4-BE49-F238E27FC236}">
                  <a16:creationId xmlns:a16="http://schemas.microsoft.com/office/drawing/2014/main" id="{34234F8B-93F9-A06D-1E2A-0740576F6E43}"/>
                </a:ext>
              </a:extLst>
            </p:cNvPr>
            <p:cNvSpPr txBox="1"/>
            <p:nvPr/>
          </p:nvSpPr>
          <p:spPr>
            <a:xfrm>
              <a:off x="1832012" y="1086529"/>
              <a:ext cx="3467695" cy="1481391"/>
            </a:xfrm>
            <a:prstGeom prst="rect">
              <a:avLst/>
            </a:prstGeom>
            <a:grpFill/>
            <a:ln w="25400">
              <a:solidFill>
                <a:schemeClr val="accent3">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600"/>
                </a:spcBef>
                <a:spcAft>
                  <a:spcPts val="600"/>
                </a:spcAft>
                <a:buNone/>
              </a:pPr>
              <a:r>
                <a:rPr lang="en-GB" sz="1600" b="1" noProof="0" dirty="0">
                  <a:effectLst/>
                  <a:latin typeface="Arial" panose="020B0604020202020204" pitchFamily="34" charset="0"/>
                  <a:ea typeface="Arial" panose="020B0604020202020204" pitchFamily="34" charset="0"/>
                </a:rPr>
                <a:t>Invitation</a:t>
              </a:r>
              <a:endParaRPr lang="en-GB" sz="1600" noProof="0" dirty="0">
                <a:effectLst/>
                <a:latin typeface="Arial" panose="020B0604020202020204" pitchFamily="34" charset="0"/>
                <a:ea typeface="Arial" panose="020B0604020202020204" pitchFamily="34" charset="0"/>
              </a:endParaRPr>
            </a:p>
            <a:p>
              <a:pPr>
                <a:lnSpc>
                  <a:spcPct val="115000"/>
                </a:lnSpc>
                <a:spcBef>
                  <a:spcPts val="600"/>
                </a:spcBef>
                <a:spcAft>
                  <a:spcPts val="600"/>
                </a:spcAft>
                <a:buNone/>
              </a:pPr>
              <a:r>
                <a:rPr lang="en-GB" sz="1600" noProof="0" dirty="0">
                  <a:effectLst/>
                  <a:latin typeface="Arial" panose="020B0604020202020204" pitchFamily="34" charset="0"/>
                  <a:ea typeface="Arial" panose="020B0604020202020204" pitchFamily="34" charset="0"/>
                </a:rPr>
                <a:t>Make the sustainability target part of the creative invitation. Induct everyone who joins the team. </a:t>
              </a:r>
            </a:p>
          </p:txBody>
        </p:sp>
        <p:sp>
          <p:nvSpPr>
            <p:cNvPr id="7" name="Textfeld 4">
              <a:extLst>
                <a:ext uri="{FF2B5EF4-FFF2-40B4-BE49-F238E27FC236}">
                  <a16:creationId xmlns:a16="http://schemas.microsoft.com/office/drawing/2014/main" id="{4E029D36-3EFF-FFA4-BB1E-0C2084194E98}"/>
                </a:ext>
              </a:extLst>
            </p:cNvPr>
            <p:cNvSpPr txBox="1"/>
            <p:nvPr/>
          </p:nvSpPr>
          <p:spPr>
            <a:xfrm>
              <a:off x="8285248" y="3789061"/>
              <a:ext cx="2589581" cy="1270928"/>
            </a:xfrm>
            <a:prstGeom prst="rect">
              <a:avLst/>
            </a:prstGeom>
            <a:grpFill/>
            <a:ln w="25400">
              <a:solidFill>
                <a:schemeClr val="accent3">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600"/>
                </a:spcBef>
                <a:spcAft>
                  <a:spcPts val="600"/>
                </a:spcAft>
                <a:buNone/>
              </a:pPr>
              <a:r>
                <a:rPr lang="en-GB" sz="1400" b="1" noProof="0" dirty="0">
                  <a:solidFill>
                    <a:srgbClr val="000000"/>
                  </a:solidFill>
                  <a:effectLst/>
                  <a:latin typeface="Arial" panose="020B0604020202020204" pitchFamily="34" charset="0"/>
                  <a:ea typeface="Arial" panose="020B0604020202020204" pitchFamily="34" charset="0"/>
                </a:rPr>
                <a:t>Key Meetings</a:t>
              </a:r>
              <a:endParaRPr lang="en-GB" sz="1400" noProof="0" dirty="0">
                <a:effectLst/>
                <a:latin typeface="Arial" panose="020B0604020202020204" pitchFamily="34" charset="0"/>
                <a:ea typeface="Arial" panose="020B0604020202020204" pitchFamily="34" charset="0"/>
              </a:endParaRPr>
            </a:p>
            <a:p>
              <a:pPr>
                <a:lnSpc>
                  <a:spcPct val="115000"/>
                </a:lnSpc>
                <a:spcBef>
                  <a:spcPts val="600"/>
                </a:spcBef>
                <a:spcAft>
                  <a:spcPts val="600"/>
                </a:spcAft>
                <a:buNone/>
              </a:pPr>
              <a:r>
                <a:rPr lang="en-GB" sz="1400" noProof="0" dirty="0">
                  <a:solidFill>
                    <a:srgbClr val="000000"/>
                  </a:solidFill>
                  <a:effectLst/>
                  <a:latin typeface="Arial" panose="020B0604020202020204" pitchFamily="34" charset="0"/>
                  <a:ea typeface="Arial" panose="020B0604020202020204" pitchFamily="34" charset="0"/>
                </a:rPr>
                <a:t>Establish sustainability meetings to assess and work workshop the show.</a:t>
              </a:r>
              <a:endParaRPr lang="en-GB" sz="1400" noProof="0" dirty="0">
                <a:effectLst/>
                <a:latin typeface="Arial" panose="020B0604020202020204" pitchFamily="34" charset="0"/>
                <a:ea typeface="Arial" panose="020B0604020202020204" pitchFamily="34" charset="0"/>
              </a:endParaRPr>
            </a:p>
          </p:txBody>
        </p:sp>
        <p:sp>
          <p:nvSpPr>
            <p:cNvPr id="8" name="Textfeld 7">
              <a:extLst>
                <a:ext uri="{FF2B5EF4-FFF2-40B4-BE49-F238E27FC236}">
                  <a16:creationId xmlns:a16="http://schemas.microsoft.com/office/drawing/2014/main" id="{25AE7CB4-3DC8-41F8-69CB-22D155533196}"/>
                </a:ext>
              </a:extLst>
            </p:cNvPr>
            <p:cNvSpPr txBox="1"/>
            <p:nvPr/>
          </p:nvSpPr>
          <p:spPr>
            <a:xfrm>
              <a:off x="1897068" y="4424525"/>
              <a:ext cx="2364435" cy="1481391"/>
            </a:xfrm>
            <a:prstGeom prst="rect">
              <a:avLst/>
            </a:prstGeom>
            <a:grpFill/>
            <a:ln w="25400">
              <a:solidFill>
                <a:schemeClr val="accent3">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600"/>
                </a:spcBef>
                <a:spcAft>
                  <a:spcPts val="600"/>
                </a:spcAft>
                <a:buNone/>
              </a:pPr>
              <a:r>
                <a:rPr lang="en-GB" sz="1600" b="1" noProof="0" dirty="0">
                  <a:effectLst/>
                  <a:latin typeface="Arial" panose="020B0604020202020204" pitchFamily="34" charset="0"/>
                  <a:ea typeface="Arial" panose="020B0604020202020204" pitchFamily="34" charset="0"/>
                </a:rPr>
                <a:t>Review and Share</a:t>
              </a:r>
              <a:endParaRPr lang="en-GB" sz="1600" noProof="0" dirty="0">
                <a:effectLst/>
                <a:latin typeface="Arial" panose="020B0604020202020204" pitchFamily="34" charset="0"/>
                <a:ea typeface="Arial" panose="020B0604020202020204" pitchFamily="34" charset="0"/>
              </a:endParaRPr>
            </a:p>
            <a:p>
              <a:pPr>
                <a:lnSpc>
                  <a:spcPct val="115000"/>
                </a:lnSpc>
                <a:spcBef>
                  <a:spcPts val="600"/>
                </a:spcBef>
                <a:spcAft>
                  <a:spcPts val="600"/>
                </a:spcAft>
                <a:buNone/>
              </a:pPr>
              <a:r>
                <a:rPr lang="en-GB" sz="1600" noProof="0" dirty="0">
                  <a:effectLst/>
                  <a:latin typeface="Arial" panose="020B0604020202020204" pitchFamily="34" charset="0"/>
                  <a:ea typeface="Arial" panose="020B0604020202020204" pitchFamily="34" charset="0"/>
                </a:rPr>
                <a:t>Measure outcomes, record results and share lessons learnt. </a:t>
              </a:r>
            </a:p>
          </p:txBody>
        </p:sp>
        <p:sp>
          <p:nvSpPr>
            <p:cNvPr id="9" name="Textfeld 7">
              <a:extLst>
                <a:ext uri="{FF2B5EF4-FFF2-40B4-BE49-F238E27FC236}">
                  <a16:creationId xmlns:a16="http://schemas.microsoft.com/office/drawing/2014/main" id="{556222DA-C746-8181-B041-B161FDCB9C79}"/>
                </a:ext>
              </a:extLst>
            </p:cNvPr>
            <p:cNvSpPr txBox="1"/>
            <p:nvPr/>
          </p:nvSpPr>
          <p:spPr>
            <a:xfrm>
              <a:off x="13906446" y="1947101"/>
              <a:ext cx="3199946" cy="1376540"/>
            </a:xfrm>
            <a:prstGeom prst="rect">
              <a:avLst/>
            </a:prstGeom>
            <a:grpFill/>
            <a:ln w="25400">
              <a:solidFill>
                <a:schemeClr val="accent3">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600"/>
                </a:spcBef>
                <a:spcAft>
                  <a:spcPts val="600"/>
                </a:spcAft>
                <a:buNone/>
              </a:pPr>
              <a:r>
                <a:rPr lang="en-GB" sz="1600" b="1" noProof="0" dirty="0">
                  <a:effectLst/>
                  <a:latin typeface="Arial" panose="020B0604020202020204" pitchFamily="34" charset="0"/>
                  <a:ea typeface="Arial" panose="020B0604020202020204" pitchFamily="34" charset="0"/>
                </a:rPr>
                <a:t>Budget &amp; Schedule</a:t>
              </a:r>
              <a:endParaRPr lang="en-GB" sz="1600" noProof="0" dirty="0">
                <a:effectLst/>
                <a:latin typeface="Arial" panose="020B0604020202020204" pitchFamily="34" charset="0"/>
                <a:ea typeface="Arial" panose="020B0604020202020204" pitchFamily="34" charset="0"/>
              </a:endParaRPr>
            </a:p>
            <a:p>
              <a:pPr>
                <a:lnSpc>
                  <a:spcPct val="115000"/>
                </a:lnSpc>
                <a:spcBef>
                  <a:spcPts val="600"/>
                </a:spcBef>
                <a:spcAft>
                  <a:spcPts val="600"/>
                </a:spcAft>
                <a:buNone/>
              </a:pPr>
              <a:r>
                <a:rPr lang="en-GB" sz="1600" noProof="0" dirty="0">
                  <a:effectLst/>
                  <a:latin typeface="Arial" panose="020B0604020202020204" pitchFamily="34" charset="0"/>
                  <a:ea typeface="Arial" panose="020B0604020202020204" pitchFamily="34" charset="0"/>
                </a:rPr>
                <a:t>Set budgets and schedules to match the time and costs sustainability needs. </a:t>
              </a:r>
            </a:p>
          </p:txBody>
        </p:sp>
        <p:sp>
          <p:nvSpPr>
            <p:cNvPr id="10" name="Textfeld 7">
              <a:extLst>
                <a:ext uri="{FF2B5EF4-FFF2-40B4-BE49-F238E27FC236}">
                  <a16:creationId xmlns:a16="http://schemas.microsoft.com/office/drawing/2014/main" id="{B44F44AD-6B49-3283-D9AD-3C68E9AED8E0}"/>
                </a:ext>
              </a:extLst>
            </p:cNvPr>
            <p:cNvSpPr txBox="1"/>
            <p:nvPr/>
          </p:nvSpPr>
          <p:spPr>
            <a:xfrm>
              <a:off x="13624561" y="7586171"/>
              <a:ext cx="3199946" cy="1499589"/>
            </a:xfrm>
            <a:prstGeom prst="rect">
              <a:avLst/>
            </a:prstGeom>
            <a:grpFill/>
            <a:ln w="25400">
              <a:solidFill>
                <a:schemeClr val="accent3">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600"/>
                </a:spcBef>
                <a:spcAft>
                  <a:spcPts val="600"/>
                </a:spcAft>
                <a:buNone/>
              </a:pPr>
              <a:r>
                <a:rPr lang="en-GB" sz="1600" b="1" noProof="0" dirty="0">
                  <a:effectLst/>
                  <a:latin typeface="Arial" panose="020B0604020202020204" pitchFamily="34" charset="0"/>
                  <a:ea typeface="Arial" panose="020B0604020202020204" pitchFamily="34" charset="0"/>
                </a:rPr>
                <a:t>Induction</a:t>
              </a:r>
              <a:endParaRPr lang="en-GB" sz="1600" noProof="0" dirty="0">
                <a:effectLst/>
                <a:latin typeface="Arial" panose="020B0604020202020204" pitchFamily="34" charset="0"/>
                <a:ea typeface="Arial" panose="020B0604020202020204" pitchFamily="34" charset="0"/>
              </a:endParaRPr>
            </a:p>
            <a:p>
              <a:pPr>
                <a:lnSpc>
                  <a:spcPct val="115000"/>
                </a:lnSpc>
                <a:spcBef>
                  <a:spcPts val="600"/>
                </a:spcBef>
                <a:spcAft>
                  <a:spcPts val="600"/>
                </a:spcAft>
                <a:buNone/>
              </a:pPr>
              <a:r>
                <a:rPr lang="en-GB" sz="1600" noProof="0" dirty="0">
                  <a:effectLst/>
                  <a:latin typeface="Arial" panose="020B0604020202020204" pitchFamily="34" charset="0"/>
                  <a:ea typeface="Arial" panose="020B0604020202020204" pitchFamily="34" charset="0"/>
                </a:rPr>
                <a:t>Induct stage management and cast so they can help achieve the standard</a:t>
              </a:r>
              <a:r>
                <a:rPr lang="en-GB" sz="1600" b="1" noProof="0" dirty="0">
                  <a:effectLst/>
                  <a:latin typeface="Arial" panose="020B0604020202020204" pitchFamily="34" charset="0"/>
                  <a:ea typeface="Arial" panose="020B0604020202020204" pitchFamily="34" charset="0"/>
                </a:rPr>
                <a:t>.</a:t>
              </a:r>
              <a:r>
                <a:rPr lang="en-GB" sz="1600" noProof="0" dirty="0">
                  <a:effectLst/>
                  <a:latin typeface="Arial" panose="020B0604020202020204" pitchFamily="34" charset="0"/>
                  <a:ea typeface="Arial" panose="020B0604020202020204" pitchFamily="34" charset="0"/>
                </a:rPr>
                <a:t> </a:t>
              </a:r>
            </a:p>
          </p:txBody>
        </p:sp>
        <p:cxnSp>
          <p:nvCxnSpPr>
            <p:cNvPr id="12" name="Verbinder: gewinkelt 11">
              <a:extLst>
                <a:ext uri="{FF2B5EF4-FFF2-40B4-BE49-F238E27FC236}">
                  <a16:creationId xmlns:a16="http://schemas.microsoft.com/office/drawing/2014/main" id="{DDC94FF5-136E-05E8-2343-6A47004BB55B}"/>
                </a:ext>
              </a:extLst>
            </p:cNvPr>
            <p:cNvCxnSpPr>
              <a:cxnSpLocks/>
              <a:stCxn id="8" idx="0"/>
            </p:cNvCxnSpPr>
            <p:nvPr/>
          </p:nvCxnSpPr>
          <p:spPr>
            <a:xfrm rot="5400000" flipH="1" flipV="1">
              <a:off x="4224531" y="2721710"/>
              <a:ext cx="557571" cy="2848060"/>
            </a:xfrm>
            <a:prstGeom prst="bentConnector2">
              <a:avLst/>
            </a:prstGeom>
            <a:grpFill/>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Verbinder: gewinkelt 13">
              <a:extLst>
                <a:ext uri="{FF2B5EF4-FFF2-40B4-BE49-F238E27FC236}">
                  <a16:creationId xmlns:a16="http://schemas.microsoft.com/office/drawing/2014/main" id="{4134F5D4-3A23-1AB8-4C57-5C77461317BC}"/>
                </a:ext>
              </a:extLst>
            </p:cNvPr>
            <p:cNvCxnSpPr>
              <a:cxnSpLocks/>
              <a:stCxn id="6" idx="3"/>
            </p:cNvCxnSpPr>
            <p:nvPr/>
          </p:nvCxnSpPr>
          <p:spPr>
            <a:xfrm flipV="1">
              <a:off x="5299707" y="1651288"/>
              <a:ext cx="3545343" cy="175937"/>
            </a:xfrm>
            <a:prstGeom prst="bentConnector3">
              <a:avLst/>
            </a:prstGeom>
            <a:grpFill/>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Verbinder: gewinkelt 15">
              <a:extLst>
                <a:ext uri="{FF2B5EF4-FFF2-40B4-BE49-F238E27FC236}">
                  <a16:creationId xmlns:a16="http://schemas.microsoft.com/office/drawing/2014/main" id="{7A757A9D-4E50-023B-3D24-4812B6B7FAE4}"/>
                </a:ext>
              </a:extLst>
            </p:cNvPr>
            <p:cNvCxnSpPr>
              <a:cxnSpLocks/>
            </p:cNvCxnSpPr>
            <p:nvPr/>
          </p:nvCxnSpPr>
          <p:spPr>
            <a:xfrm rot="10800000">
              <a:off x="11268475" y="2567917"/>
              <a:ext cx="2617343" cy="2"/>
            </a:xfrm>
            <a:prstGeom prst="bentConnector3">
              <a:avLst/>
            </a:prstGeom>
            <a:grpFill/>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Verbinder: gewinkelt 17">
              <a:extLst>
                <a:ext uri="{FF2B5EF4-FFF2-40B4-BE49-F238E27FC236}">
                  <a16:creationId xmlns:a16="http://schemas.microsoft.com/office/drawing/2014/main" id="{F307C2D4-71DE-BE8F-64C6-8C9D8FEA426E}"/>
                </a:ext>
              </a:extLst>
            </p:cNvPr>
            <p:cNvCxnSpPr>
              <a:cxnSpLocks/>
            </p:cNvCxnSpPr>
            <p:nvPr/>
          </p:nvCxnSpPr>
          <p:spPr>
            <a:xfrm rot="10800000" flipV="1">
              <a:off x="11514911" y="8412480"/>
              <a:ext cx="2109650" cy="283772"/>
            </a:xfrm>
            <a:prstGeom prst="bentConnector3">
              <a:avLst/>
            </a:prstGeom>
            <a:grpFill/>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Verbinder: gewinkelt 19">
              <a:extLst>
                <a:ext uri="{FF2B5EF4-FFF2-40B4-BE49-F238E27FC236}">
                  <a16:creationId xmlns:a16="http://schemas.microsoft.com/office/drawing/2014/main" id="{2234B32A-57D4-09EC-A0CE-76253EED59FD}"/>
                </a:ext>
              </a:extLst>
            </p:cNvPr>
            <p:cNvCxnSpPr>
              <a:cxnSpLocks/>
            </p:cNvCxnSpPr>
            <p:nvPr/>
          </p:nvCxnSpPr>
          <p:spPr>
            <a:xfrm flipV="1">
              <a:off x="9580038" y="3320278"/>
              <a:ext cx="2718642" cy="468783"/>
            </a:xfrm>
            <a:prstGeom prst="bentConnector3">
              <a:avLst>
                <a:gd name="adj1" fmla="val -5497"/>
              </a:avLst>
            </a:prstGeom>
            <a:grpFill/>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Verbinder: gewinkelt 21">
              <a:extLst>
                <a:ext uri="{FF2B5EF4-FFF2-40B4-BE49-F238E27FC236}">
                  <a16:creationId xmlns:a16="http://schemas.microsoft.com/office/drawing/2014/main" id="{92DEA147-DAD4-18C0-32B3-26A6D01E7418}"/>
                </a:ext>
              </a:extLst>
            </p:cNvPr>
            <p:cNvCxnSpPr/>
            <p:nvPr/>
          </p:nvCxnSpPr>
          <p:spPr>
            <a:xfrm>
              <a:off x="10874829" y="4424525"/>
              <a:ext cx="1983277" cy="740055"/>
            </a:xfrm>
            <a:prstGeom prst="bentConnector3">
              <a:avLst/>
            </a:prstGeom>
            <a:grpFill/>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D59E6352-6FF5-2620-F874-F46752982F9E}"/>
                </a:ext>
              </a:extLst>
            </p:cNvPr>
            <p:cNvSpPr txBox="1"/>
            <p:nvPr/>
          </p:nvSpPr>
          <p:spPr>
            <a:xfrm>
              <a:off x="13624561" y="9475267"/>
              <a:ext cx="4715691" cy="523220"/>
            </a:xfrm>
            <a:prstGeom prst="rect">
              <a:avLst/>
            </a:prstGeom>
            <a:grpFill/>
            <a:ln w="25400">
              <a:noFill/>
            </a:ln>
          </p:spPr>
          <p:txBody>
            <a:bodyPr wrap="square" rtlCol="0">
              <a:spAutoFit/>
            </a:bodyPr>
            <a:lstStyle/>
            <a:p>
              <a:r>
                <a:rPr lang="en-GB" sz="1400" noProof="0" dirty="0"/>
                <a:t>Burger, L., Dillon, P., Buro Happold, &amp; Renew Culture. (2024c). THE THEATRE GREEN BOOK: Sustainable Productions</a:t>
              </a:r>
            </a:p>
          </p:txBody>
        </p:sp>
        <p:sp>
          <p:nvSpPr>
            <p:cNvPr id="30" name="Textfeld 29">
              <a:extLst>
                <a:ext uri="{FF2B5EF4-FFF2-40B4-BE49-F238E27FC236}">
                  <a16:creationId xmlns:a16="http://schemas.microsoft.com/office/drawing/2014/main" id="{0554881F-2E2F-7518-F403-A8AF833D91A2}"/>
                </a:ext>
              </a:extLst>
            </p:cNvPr>
            <p:cNvSpPr txBox="1"/>
            <p:nvPr/>
          </p:nvSpPr>
          <p:spPr>
            <a:xfrm>
              <a:off x="5032466" y="166842"/>
              <a:ext cx="8223067" cy="1015663"/>
            </a:xfrm>
            <a:prstGeom prst="rect">
              <a:avLst/>
            </a:prstGeom>
            <a:grpFill/>
            <a:ln w="25400">
              <a:noFill/>
            </a:ln>
          </p:spPr>
          <p:txBody>
            <a:bodyPr wrap="square" rtlCol="0">
              <a:spAutoFit/>
            </a:bodyPr>
            <a:lstStyle/>
            <a:p>
              <a:pPr algn="ctr">
                <a:spcBef>
                  <a:spcPct val="0"/>
                </a:spcBef>
              </a:pPr>
              <a:r>
                <a:rPr lang="en-GB" sz="6000" b="1" noProof="0" dirty="0">
                  <a:solidFill>
                    <a:srgbClr val="04A6C2"/>
                  </a:solidFill>
                  <a:latin typeface="+mj-lt"/>
                  <a:ea typeface="+mj-ea"/>
                  <a:cs typeface="+mj-cs"/>
                </a:rPr>
                <a:t>The Production Life Cycle</a:t>
              </a:r>
            </a:p>
          </p:txBody>
        </p:sp>
      </p:grpSp>
      <p:sp>
        <p:nvSpPr>
          <p:cNvPr id="38" name="Freeform 2">
            <a:extLst>
              <a:ext uri="{FF2B5EF4-FFF2-40B4-BE49-F238E27FC236}">
                <a16:creationId xmlns:a16="http://schemas.microsoft.com/office/drawing/2014/main" id="{BB8ACD8C-FA1B-39E6-14E2-738335D693B5}"/>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8158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8DA1C-D42A-95A1-D06E-3A52DDEC56B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6687597-7626-83F5-C69D-B208ED9FDBEA}"/>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8A4A209C-325C-1D6B-1015-F4C739F8F188}"/>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83CDBC52-CB69-C1BB-A56C-1080899A1CC7}"/>
              </a:ext>
            </a:extLst>
          </p:cNvPr>
          <p:cNvSpPr txBox="1"/>
          <p:nvPr/>
        </p:nvSpPr>
        <p:spPr>
          <a:xfrm>
            <a:off x="1828800" y="3009900"/>
            <a:ext cx="85344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3F6031"/>
                </a:solidFill>
                <a:effectLst/>
                <a:uLnTx/>
                <a:uFillTx/>
                <a:latin typeface="Calibri"/>
                <a:ea typeface="+mn-ea"/>
                <a:cs typeface="+mn-cs"/>
              </a:rPr>
              <a:t>Activity C4.A3</a:t>
            </a:r>
            <a:endParaRPr kumimoji="0" lang="en-GB" sz="6000" b="0" i="0" u="none" strike="noStrike" kern="1200" cap="none" spc="0" normalizeH="0" baseline="0" noProof="0" dirty="0">
              <a:ln>
                <a:noFill/>
              </a:ln>
              <a:solidFill>
                <a:srgbClr val="3F6031"/>
              </a:solidFill>
              <a:effectLst/>
              <a:uLnTx/>
              <a:uFillTx/>
              <a:latin typeface="Calibri"/>
              <a:ea typeface="+mn-ea"/>
              <a:cs typeface="+mn-cs"/>
            </a:endParaRPr>
          </a:p>
        </p:txBody>
      </p:sp>
      <p:sp>
        <p:nvSpPr>
          <p:cNvPr id="7" name="TextBox 6">
            <a:extLst>
              <a:ext uri="{FF2B5EF4-FFF2-40B4-BE49-F238E27FC236}">
                <a16:creationId xmlns:a16="http://schemas.microsoft.com/office/drawing/2014/main" id="{AFE048EA-094B-6823-F815-3316BCA405AA}"/>
              </a:ext>
            </a:extLst>
          </p:cNvPr>
          <p:cNvSpPr txBox="1"/>
          <p:nvPr/>
        </p:nvSpPr>
        <p:spPr>
          <a:xfrm>
            <a:off x="1828800" y="3948619"/>
            <a:ext cx="15866165" cy="837473"/>
          </a:xfrm>
          <a:prstGeom prst="rect">
            <a:avLst/>
          </a:prstGeom>
          <a:noFill/>
        </p:spPr>
        <p:txBody>
          <a:bodyPr wrap="square">
            <a:spAutoFit/>
          </a:bodyPr>
          <a:lstStyle/>
          <a:p>
            <a:pPr marL="80010" marR="0" lvl="0" indent="0" algn="l" defTabSz="914400" rtl="0" eaLnBrk="1" fontAlgn="auto" latinLnBrk="0" hangingPunct="1">
              <a:lnSpc>
                <a:spcPct val="115000"/>
              </a:lnSpc>
              <a:spcBef>
                <a:spcPts val="600"/>
              </a:spcBef>
              <a:spcAft>
                <a:spcPts val="600"/>
              </a:spcAft>
              <a:buClrTx/>
              <a:buSzTx/>
              <a:buFontTx/>
              <a:buNone/>
              <a:tabLst/>
              <a:defRPr/>
            </a:pPr>
            <a:r>
              <a:rPr kumimoji="0" lang="en-GB"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t>Sustainability Spotlights – Rethink the Life Cycle</a:t>
            </a:r>
            <a:endParaRPr kumimoji="0" lang="en-GB" sz="4500" b="0" i="0" u="none" strike="noStrike" kern="1200" cap="none" spc="0" normalizeH="0" baseline="0" noProof="0" dirty="0">
              <a:ln>
                <a:noFill/>
              </a:ln>
              <a:solidFill>
                <a:srgbClr val="569938"/>
              </a:solidFill>
              <a:effectLst/>
              <a:uLnTx/>
              <a:uFillTx/>
              <a:latin typeface="Arial" panose="020B0604020202020204" pitchFamily="34" charset="0"/>
              <a:ea typeface="Arial" panose="020B0604020202020204" pitchFamily="34" charset="0"/>
              <a:cs typeface="+mn-cs"/>
            </a:endParaRPr>
          </a:p>
        </p:txBody>
      </p:sp>
      <p:sp>
        <p:nvSpPr>
          <p:cNvPr id="4" name="Textfeld 3">
            <a:extLst>
              <a:ext uri="{FF2B5EF4-FFF2-40B4-BE49-F238E27FC236}">
                <a16:creationId xmlns:a16="http://schemas.microsoft.com/office/drawing/2014/main" id="{1D6654E1-32B5-FDBC-A7B7-F50BDDE7E6DA}"/>
              </a:ext>
            </a:extLst>
          </p:cNvPr>
          <p:cNvSpPr txBox="1"/>
          <p:nvPr/>
        </p:nvSpPr>
        <p:spPr>
          <a:xfrm>
            <a:off x="3937819" y="5500909"/>
            <a:ext cx="11223522" cy="3016210"/>
          </a:xfrm>
          <a:prstGeom prst="rect">
            <a:avLst/>
          </a:prstGeom>
          <a:noFill/>
        </p:spPr>
        <p:txBody>
          <a:bodyPr wrap="square" rtlCol="0">
            <a:spAutoFit/>
          </a:bodyPr>
          <a:lstStyle/>
          <a:p>
            <a:pPr marL="457200" indent="-457200">
              <a:spcBef>
                <a:spcPts val="600"/>
              </a:spcBef>
              <a:spcAft>
                <a:spcPts val="600"/>
              </a:spcAft>
              <a:buFont typeface="Arial" panose="020B0604020202020204" pitchFamily="34" charset="0"/>
              <a:buChar char="•"/>
            </a:pPr>
            <a:r>
              <a:rPr lang="en-GB" sz="3200" noProof="0" dirty="0"/>
              <a:t>What typical practices happen at this stage?</a:t>
            </a:r>
          </a:p>
          <a:p>
            <a:pPr marL="457200" indent="-457200">
              <a:spcBef>
                <a:spcPts val="600"/>
              </a:spcBef>
              <a:spcAft>
                <a:spcPts val="600"/>
              </a:spcAft>
              <a:buFont typeface="Arial" panose="020B0604020202020204" pitchFamily="34" charset="0"/>
              <a:buChar char="•"/>
            </a:pPr>
            <a:r>
              <a:rPr lang="en-GB" sz="3200" noProof="0" dirty="0"/>
              <a:t>What the sustainable alternatives could look like?</a:t>
            </a:r>
          </a:p>
          <a:p>
            <a:pPr marL="457200" indent="-457200">
              <a:spcBef>
                <a:spcPts val="600"/>
              </a:spcBef>
              <a:spcAft>
                <a:spcPts val="600"/>
              </a:spcAft>
              <a:buFont typeface="Arial" panose="020B0604020202020204" pitchFamily="34" charset="0"/>
              <a:buChar char="•"/>
            </a:pPr>
            <a:r>
              <a:rPr lang="en-GB" sz="3200" noProof="0" dirty="0"/>
              <a:t>What challenges might arise in implementing them?</a:t>
            </a:r>
          </a:p>
          <a:p>
            <a:pPr marL="457200" indent="-457200">
              <a:spcBef>
                <a:spcPts val="600"/>
              </a:spcBef>
              <a:spcAft>
                <a:spcPts val="600"/>
              </a:spcAft>
              <a:buFont typeface="Arial" panose="020B0604020202020204" pitchFamily="34" charset="0"/>
              <a:buChar char="•"/>
            </a:pPr>
            <a:r>
              <a:rPr lang="en-GB" sz="3200" noProof="0" dirty="0"/>
              <a:t>What support (tools, policies, training, etc.) would help make the change realistic?</a:t>
            </a:r>
          </a:p>
        </p:txBody>
      </p:sp>
    </p:spTree>
    <p:extLst>
      <p:ext uri="{BB962C8B-B14F-4D97-AF65-F5344CB8AC3E}">
        <p14:creationId xmlns:p14="http://schemas.microsoft.com/office/powerpoint/2010/main" val="1522901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A4021-D43F-5193-A1E4-FE9158EB6A34}"/>
            </a:ext>
          </a:extLst>
        </p:cNvPr>
        <p:cNvGrpSpPr/>
        <p:nvPr/>
      </p:nvGrpSpPr>
      <p:grpSpPr>
        <a:xfrm>
          <a:off x="0" y="0"/>
          <a:ext cx="0" cy="0"/>
          <a:chOff x="0" y="0"/>
          <a:chExt cx="0" cy="0"/>
        </a:xfrm>
      </p:grpSpPr>
      <p:pic>
        <p:nvPicPr>
          <p:cNvPr id="6" name="Γραφικό 5">
            <a:extLst>
              <a:ext uri="{FF2B5EF4-FFF2-40B4-BE49-F238E27FC236}">
                <a16:creationId xmlns:a16="http://schemas.microsoft.com/office/drawing/2014/main" id="{14195CB8-8C96-E3E3-844E-089F5094939F}"/>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
        <p:nvSpPr>
          <p:cNvPr id="2" name="TextBox 4">
            <a:extLst>
              <a:ext uri="{FF2B5EF4-FFF2-40B4-BE49-F238E27FC236}">
                <a16:creationId xmlns:a16="http://schemas.microsoft.com/office/drawing/2014/main" id="{3FB40D7C-7CA8-8995-3132-85865506F7B5}"/>
              </a:ext>
            </a:extLst>
          </p:cNvPr>
          <p:cNvSpPr txBox="1"/>
          <p:nvPr/>
        </p:nvSpPr>
        <p:spPr>
          <a:xfrm>
            <a:off x="699052" y="5143500"/>
            <a:ext cx="14706600" cy="5632311"/>
          </a:xfrm>
          <a:prstGeom prst="rect">
            <a:avLst/>
          </a:prstGeom>
          <a:noFill/>
        </p:spPr>
        <p:txBody>
          <a:bodyPr wrap="square">
            <a:spAutoFit/>
          </a:bodyPr>
          <a:lstStyle/>
          <a:p>
            <a:r>
              <a:rPr lang="en-GB" sz="6000" b="1" i="1" noProof="0" dirty="0">
                <a:solidFill>
                  <a:srgbClr val="FF0000"/>
                </a:solidFill>
              </a:rPr>
              <a:t>Which stages were easiest or hardest to transform? Were there any common challenges or needs across groups? What role can policy, planning time, or training play in enabling these changes?</a:t>
            </a:r>
            <a:br>
              <a:rPr lang="en-GB" sz="6000" b="1" i="1" noProof="0" dirty="0">
                <a:solidFill>
                  <a:srgbClr val="FF0000"/>
                </a:solidFill>
              </a:rPr>
            </a:br>
            <a:endParaRPr lang="en-GB" sz="6000" b="1" noProof="0" dirty="0">
              <a:solidFill>
                <a:srgbClr val="FF0000"/>
              </a:solidFill>
            </a:endParaRPr>
          </a:p>
        </p:txBody>
      </p:sp>
    </p:spTree>
    <p:extLst>
      <p:ext uri="{BB962C8B-B14F-4D97-AF65-F5344CB8AC3E}">
        <p14:creationId xmlns:p14="http://schemas.microsoft.com/office/powerpoint/2010/main" val="1745403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8237E-FD8D-B4B9-F11F-3EAF929AE25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675B994-B425-3D2C-7096-57DD5DC816E6}"/>
              </a:ext>
            </a:extLst>
          </p:cNvPr>
          <p:cNvSpPr/>
          <p:nvPr/>
        </p:nvSpPr>
        <p:spPr>
          <a:xfrm flipV="1">
            <a:off x="-1049178" y="-5534233"/>
            <a:ext cx="19829349" cy="8576193"/>
          </a:xfrm>
          <a:custGeom>
            <a:avLst/>
            <a:gdLst/>
            <a:ahLst/>
            <a:cxnLst/>
            <a:rect l="l" t="t" r="r" b="b"/>
            <a:pathLst>
              <a:path w="19829349" h="8576193">
                <a:moveTo>
                  <a:pt x="0" y="8576193"/>
                </a:moveTo>
                <a:lnTo>
                  <a:pt x="19829349" y="8576193"/>
                </a:lnTo>
                <a:lnTo>
                  <a:pt x="19829349" y="0"/>
                </a:lnTo>
                <a:lnTo>
                  <a:pt x="0" y="0"/>
                </a:lnTo>
                <a:lnTo>
                  <a:pt x="0" y="857619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0976437B-8316-52C1-9BDB-DB01E4CD6A14}"/>
              </a:ext>
            </a:extLst>
          </p:cNvPr>
          <p:cNvSpPr/>
          <p:nvPr/>
        </p:nvSpPr>
        <p:spPr>
          <a:xfrm rot="-10800000">
            <a:off x="2013100" y="1549827"/>
            <a:ext cx="1015949" cy="1015949"/>
          </a:xfrm>
          <a:custGeom>
            <a:avLst/>
            <a:gdLst/>
            <a:ahLst/>
            <a:cxnLst/>
            <a:rect l="l" t="t" r="r" b="b"/>
            <a:pathLst>
              <a:path w="1015949" h="1015949">
                <a:moveTo>
                  <a:pt x="0" y="0"/>
                </a:moveTo>
                <a:lnTo>
                  <a:pt x="1015949" y="0"/>
                </a:lnTo>
                <a:lnTo>
                  <a:pt x="1015949" y="1015948"/>
                </a:lnTo>
                <a:lnTo>
                  <a:pt x="0" y="1015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A27AAC6B-BBF8-AB64-3DB6-AADB39D29AFA}"/>
              </a:ext>
            </a:extLst>
          </p:cNvPr>
          <p:cNvSpPr txBox="1"/>
          <p:nvPr/>
        </p:nvSpPr>
        <p:spPr>
          <a:xfrm>
            <a:off x="2133600" y="4000500"/>
            <a:ext cx="14401800" cy="2862322"/>
          </a:xfrm>
          <a:prstGeom prst="rect">
            <a:avLst/>
          </a:prstGeom>
          <a:noFill/>
        </p:spPr>
        <p:txBody>
          <a:bodyPr wrap="square">
            <a:spAutoFit/>
          </a:bodyPr>
          <a:lstStyle/>
          <a:p>
            <a:pPr lvl="0"/>
            <a:r>
              <a:rPr lang="en-GB" sz="6000" b="1" dirty="0">
                <a:solidFill>
                  <a:srgbClr val="04A6C2"/>
                </a:solidFill>
                <a:latin typeface="+mj-lt"/>
                <a:ea typeface="+mj-ea"/>
                <a:cs typeface="+mj-cs"/>
              </a:rPr>
              <a:t>Operating Sustainable Venues: </a:t>
            </a:r>
          </a:p>
          <a:p>
            <a:pPr lvl="0"/>
            <a:r>
              <a:rPr lang="en-GB" sz="6000" b="1" dirty="0">
                <a:solidFill>
                  <a:srgbClr val="04A6C2"/>
                </a:solidFill>
                <a:latin typeface="+mj-lt"/>
                <a:ea typeface="+mj-ea"/>
                <a:cs typeface="+mj-cs"/>
              </a:rPr>
              <a:t>Data-Driven Strategies for Energy Efficiency and Long-Term Improvement </a:t>
            </a:r>
          </a:p>
        </p:txBody>
      </p:sp>
    </p:spTree>
    <p:extLst>
      <p:ext uri="{BB962C8B-B14F-4D97-AF65-F5344CB8AC3E}">
        <p14:creationId xmlns:p14="http://schemas.microsoft.com/office/powerpoint/2010/main" val="46253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Ελεύθερη σχεδίαση: Σχήμα 9">
            <a:extLst>
              <a:ext uri="{FF2B5EF4-FFF2-40B4-BE49-F238E27FC236}">
                <a16:creationId xmlns:a16="http://schemas.microsoft.com/office/drawing/2014/main" id="{945F5ECA-5467-B903-F052-DF6B445DBCBB}"/>
              </a:ext>
            </a:extLst>
          </p:cNvPr>
          <p:cNvSpPr/>
          <p:nvPr/>
        </p:nvSpPr>
        <p:spPr>
          <a:xfrm>
            <a:off x="2493658" y="3398283"/>
            <a:ext cx="3327792" cy="1245895"/>
          </a:xfrm>
          <a:custGeom>
            <a:avLst/>
            <a:gdLst>
              <a:gd name="connsiteX0" fmla="*/ 0 w 3327792"/>
              <a:gd name="connsiteY0" fmla="*/ 0 h 1411790"/>
              <a:gd name="connsiteX1" fmla="*/ 3327792 w 3327792"/>
              <a:gd name="connsiteY1" fmla="*/ 0 h 1411790"/>
              <a:gd name="connsiteX2" fmla="*/ 3327792 w 3327792"/>
              <a:gd name="connsiteY2" fmla="*/ 1411790 h 1411790"/>
              <a:gd name="connsiteX3" fmla="*/ 0 w 3327792"/>
              <a:gd name="connsiteY3" fmla="*/ 1411790 h 1411790"/>
              <a:gd name="connsiteX4" fmla="*/ 0 w 3327792"/>
              <a:gd name="connsiteY4" fmla="*/ 0 h 141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792" h="1411790">
                <a:moveTo>
                  <a:pt x="0" y="0"/>
                </a:moveTo>
                <a:lnTo>
                  <a:pt x="3327792" y="0"/>
                </a:lnTo>
                <a:lnTo>
                  <a:pt x="3327792" y="1411790"/>
                </a:lnTo>
                <a:lnTo>
                  <a:pt x="0" y="1411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US" sz="2400" kern="1200" dirty="0"/>
              <a:t>1. Set Measurable Goals and Foster a Culture of Improvement</a:t>
            </a:r>
          </a:p>
        </p:txBody>
      </p:sp>
      <p:sp>
        <p:nvSpPr>
          <p:cNvPr id="13" name="Ελεύθερη σχεδίαση: Σχήμα 12">
            <a:extLst>
              <a:ext uri="{FF2B5EF4-FFF2-40B4-BE49-F238E27FC236}">
                <a16:creationId xmlns:a16="http://schemas.microsoft.com/office/drawing/2014/main" id="{E09577A1-6CB9-4BBF-BBB2-B8547CDF3231}"/>
              </a:ext>
            </a:extLst>
          </p:cNvPr>
          <p:cNvSpPr/>
          <p:nvPr/>
        </p:nvSpPr>
        <p:spPr>
          <a:xfrm>
            <a:off x="8115611" y="3398283"/>
            <a:ext cx="3327792" cy="1261728"/>
          </a:xfrm>
          <a:custGeom>
            <a:avLst/>
            <a:gdLst>
              <a:gd name="connsiteX0" fmla="*/ 0 w 3327792"/>
              <a:gd name="connsiteY0" fmla="*/ 0 h 1411790"/>
              <a:gd name="connsiteX1" fmla="*/ 3327792 w 3327792"/>
              <a:gd name="connsiteY1" fmla="*/ 0 h 1411790"/>
              <a:gd name="connsiteX2" fmla="*/ 3327792 w 3327792"/>
              <a:gd name="connsiteY2" fmla="*/ 1411790 h 1411790"/>
              <a:gd name="connsiteX3" fmla="*/ 0 w 3327792"/>
              <a:gd name="connsiteY3" fmla="*/ 1411790 h 1411790"/>
              <a:gd name="connsiteX4" fmla="*/ 0 w 3327792"/>
              <a:gd name="connsiteY4" fmla="*/ 0 h 141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792" h="1411790">
                <a:moveTo>
                  <a:pt x="0" y="0"/>
                </a:moveTo>
                <a:lnTo>
                  <a:pt x="3327792" y="0"/>
                </a:lnTo>
                <a:lnTo>
                  <a:pt x="3327792" y="1411790"/>
                </a:lnTo>
                <a:lnTo>
                  <a:pt x="0" y="1411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US" sz="2400" kern="1200" dirty="0"/>
              <a:t>2. Embed Data Literacy and Practical Measurement Early</a:t>
            </a:r>
          </a:p>
        </p:txBody>
      </p:sp>
      <p:sp>
        <p:nvSpPr>
          <p:cNvPr id="16" name="Ελεύθερη σχεδίαση: Σχήμα 15">
            <a:extLst>
              <a:ext uri="{FF2B5EF4-FFF2-40B4-BE49-F238E27FC236}">
                <a16:creationId xmlns:a16="http://schemas.microsoft.com/office/drawing/2014/main" id="{D1B9F543-1509-F21E-064F-5F59B4EB7571}"/>
              </a:ext>
            </a:extLst>
          </p:cNvPr>
          <p:cNvSpPr/>
          <p:nvPr/>
        </p:nvSpPr>
        <p:spPr>
          <a:xfrm>
            <a:off x="13928578" y="3564178"/>
            <a:ext cx="3327792" cy="772661"/>
          </a:xfrm>
          <a:custGeom>
            <a:avLst/>
            <a:gdLst>
              <a:gd name="connsiteX0" fmla="*/ 0 w 3327792"/>
              <a:gd name="connsiteY0" fmla="*/ 0 h 1411790"/>
              <a:gd name="connsiteX1" fmla="*/ 3327792 w 3327792"/>
              <a:gd name="connsiteY1" fmla="*/ 0 h 1411790"/>
              <a:gd name="connsiteX2" fmla="*/ 3327792 w 3327792"/>
              <a:gd name="connsiteY2" fmla="*/ 1411790 h 1411790"/>
              <a:gd name="connsiteX3" fmla="*/ 0 w 3327792"/>
              <a:gd name="connsiteY3" fmla="*/ 1411790 h 1411790"/>
              <a:gd name="connsiteX4" fmla="*/ 0 w 3327792"/>
              <a:gd name="connsiteY4" fmla="*/ 0 h 141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792" h="1411790">
                <a:moveTo>
                  <a:pt x="0" y="0"/>
                </a:moveTo>
                <a:lnTo>
                  <a:pt x="3327792" y="0"/>
                </a:lnTo>
                <a:lnTo>
                  <a:pt x="3327792" y="1411790"/>
                </a:lnTo>
                <a:lnTo>
                  <a:pt x="0" y="1411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US" sz="2400" kern="1200" dirty="0"/>
              <a:t>3. Use Data to Drive Energy Efficiency</a:t>
            </a:r>
          </a:p>
        </p:txBody>
      </p:sp>
      <p:sp>
        <p:nvSpPr>
          <p:cNvPr id="20" name="Ελεύθερη σχεδίαση: Σχήμα 19">
            <a:extLst>
              <a:ext uri="{FF2B5EF4-FFF2-40B4-BE49-F238E27FC236}">
                <a16:creationId xmlns:a16="http://schemas.microsoft.com/office/drawing/2014/main" id="{E4C150B8-6EB4-5F15-6B52-77721AC0F2BE}"/>
              </a:ext>
            </a:extLst>
          </p:cNvPr>
          <p:cNvSpPr/>
          <p:nvPr/>
        </p:nvSpPr>
        <p:spPr>
          <a:xfrm>
            <a:off x="2493658" y="5952677"/>
            <a:ext cx="3327792" cy="1235801"/>
          </a:xfrm>
          <a:custGeom>
            <a:avLst/>
            <a:gdLst>
              <a:gd name="connsiteX0" fmla="*/ 0 w 3327792"/>
              <a:gd name="connsiteY0" fmla="*/ 0 h 1411790"/>
              <a:gd name="connsiteX1" fmla="*/ 3327792 w 3327792"/>
              <a:gd name="connsiteY1" fmla="*/ 0 h 1411790"/>
              <a:gd name="connsiteX2" fmla="*/ 3327792 w 3327792"/>
              <a:gd name="connsiteY2" fmla="*/ 1411790 h 1411790"/>
              <a:gd name="connsiteX3" fmla="*/ 0 w 3327792"/>
              <a:gd name="connsiteY3" fmla="*/ 1411790 h 1411790"/>
              <a:gd name="connsiteX4" fmla="*/ 0 w 3327792"/>
              <a:gd name="connsiteY4" fmla="*/ 0 h 141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792" h="1411790">
                <a:moveTo>
                  <a:pt x="0" y="0"/>
                </a:moveTo>
                <a:lnTo>
                  <a:pt x="3327792" y="0"/>
                </a:lnTo>
                <a:lnTo>
                  <a:pt x="3327792" y="1411790"/>
                </a:lnTo>
                <a:lnTo>
                  <a:pt x="0" y="1411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US" sz="2400" kern="1200" dirty="0"/>
              <a:t>4. Map Resources and Apply Circular Economy Thinking</a:t>
            </a:r>
          </a:p>
        </p:txBody>
      </p:sp>
      <p:sp>
        <p:nvSpPr>
          <p:cNvPr id="23" name="Ελεύθερη σχεδίαση: Σχήμα 22">
            <a:extLst>
              <a:ext uri="{FF2B5EF4-FFF2-40B4-BE49-F238E27FC236}">
                <a16:creationId xmlns:a16="http://schemas.microsoft.com/office/drawing/2014/main" id="{7C710CBF-D7BB-3853-0061-D1229D2CF06E}"/>
              </a:ext>
            </a:extLst>
          </p:cNvPr>
          <p:cNvSpPr/>
          <p:nvPr/>
        </p:nvSpPr>
        <p:spPr>
          <a:xfrm>
            <a:off x="8115611" y="6030577"/>
            <a:ext cx="3327792" cy="1080000"/>
          </a:xfrm>
          <a:custGeom>
            <a:avLst/>
            <a:gdLst>
              <a:gd name="connsiteX0" fmla="*/ 0 w 3327792"/>
              <a:gd name="connsiteY0" fmla="*/ 0 h 1411790"/>
              <a:gd name="connsiteX1" fmla="*/ 3327792 w 3327792"/>
              <a:gd name="connsiteY1" fmla="*/ 0 h 1411790"/>
              <a:gd name="connsiteX2" fmla="*/ 3327792 w 3327792"/>
              <a:gd name="connsiteY2" fmla="*/ 1411790 h 1411790"/>
              <a:gd name="connsiteX3" fmla="*/ 0 w 3327792"/>
              <a:gd name="connsiteY3" fmla="*/ 1411790 h 1411790"/>
              <a:gd name="connsiteX4" fmla="*/ 0 w 3327792"/>
              <a:gd name="connsiteY4" fmla="*/ 0 h 141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792" h="1411790">
                <a:moveTo>
                  <a:pt x="0" y="0"/>
                </a:moveTo>
                <a:lnTo>
                  <a:pt x="3327792" y="0"/>
                </a:lnTo>
                <a:lnTo>
                  <a:pt x="3327792" y="1411790"/>
                </a:lnTo>
                <a:lnTo>
                  <a:pt x="0" y="1411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US" sz="2400" kern="1200" dirty="0"/>
              <a:t>5. Foster Collaborative, Agile, and Aligned Practices</a:t>
            </a:r>
          </a:p>
        </p:txBody>
      </p:sp>
      <p:sp>
        <p:nvSpPr>
          <p:cNvPr id="26" name="Ελεύθερη σχεδίαση: Σχήμα 25">
            <a:extLst>
              <a:ext uri="{FF2B5EF4-FFF2-40B4-BE49-F238E27FC236}">
                <a16:creationId xmlns:a16="http://schemas.microsoft.com/office/drawing/2014/main" id="{74F27033-75F4-4614-BEFC-73E9E164B44C}"/>
              </a:ext>
            </a:extLst>
          </p:cNvPr>
          <p:cNvSpPr/>
          <p:nvPr/>
        </p:nvSpPr>
        <p:spPr>
          <a:xfrm>
            <a:off x="13928578" y="6212506"/>
            <a:ext cx="3327792" cy="706048"/>
          </a:xfrm>
          <a:custGeom>
            <a:avLst/>
            <a:gdLst>
              <a:gd name="connsiteX0" fmla="*/ 0 w 3327792"/>
              <a:gd name="connsiteY0" fmla="*/ 0 h 1411790"/>
              <a:gd name="connsiteX1" fmla="*/ 3327792 w 3327792"/>
              <a:gd name="connsiteY1" fmla="*/ 0 h 1411790"/>
              <a:gd name="connsiteX2" fmla="*/ 3327792 w 3327792"/>
              <a:gd name="connsiteY2" fmla="*/ 1411790 h 1411790"/>
              <a:gd name="connsiteX3" fmla="*/ 0 w 3327792"/>
              <a:gd name="connsiteY3" fmla="*/ 1411790 h 1411790"/>
              <a:gd name="connsiteX4" fmla="*/ 0 w 3327792"/>
              <a:gd name="connsiteY4" fmla="*/ 0 h 141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792" h="1411790">
                <a:moveTo>
                  <a:pt x="0" y="0"/>
                </a:moveTo>
                <a:lnTo>
                  <a:pt x="3327792" y="0"/>
                </a:lnTo>
                <a:lnTo>
                  <a:pt x="3327792" y="1411790"/>
                </a:lnTo>
                <a:lnTo>
                  <a:pt x="0" y="1411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US" sz="2400" kern="1200" dirty="0"/>
              <a:t>6. Document and Reflect for Long-Term Impact</a:t>
            </a:r>
          </a:p>
        </p:txBody>
      </p:sp>
      <p:sp>
        <p:nvSpPr>
          <p:cNvPr id="29" name="Ελεύθερη σχεδίαση: Σχήμα 28">
            <a:extLst>
              <a:ext uri="{FF2B5EF4-FFF2-40B4-BE49-F238E27FC236}">
                <a16:creationId xmlns:a16="http://schemas.microsoft.com/office/drawing/2014/main" id="{C81DC2EE-E34D-4211-7209-ADAEADBC64A9}"/>
              </a:ext>
            </a:extLst>
          </p:cNvPr>
          <p:cNvSpPr/>
          <p:nvPr/>
        </p:nvSpPr>
        <p:spPr>
          <a:xfrm>
            <a:off x="8074666" y="8011091"/>
            <a:ext cx="3327792" cy="938719"/>
          </a:xfrm>
          <a:custGeom>
            <a:avLst/>
            <a:gdLst>
              <a:gd name="connsiteX0" fmla="*/ 0 w 3327792"/>
              <a:gd name="connsiteY0" fmla="*/ 0 h 1411790"/>
              <a:gd name="connsiteX1" fmla="*/ 3327792 w 3327792"/>
              <a:gd name="connsiteY1" fmla="*/ 0 h 1411790"/>
              <a:gd name="connsiteX2" fmla="*/ 3327792 w 3327792"/>
              <a:gd name="connsiteY2" fmla="*/ 1411790 h 1411790"/>
              <a:gd name="connsiteX3" fmla="*/ 0 w 3327792"/>
              <a:gd name="connsiteY3" fmla="*/ 1411790 h 1411790"/>
              <a:gd name="connsiteX4" fmla="*/ 0 w 3327792"/>
              <a:gd name="connsiteY4" fmla="*/ 0 h 141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792" h="1411790">
                <a:moveTo>
                  <a:pt x="0" y="0"/>
                </a:moveTo>
                <a:lnTo>
                  <a:pt x="3327792" y="0"/>
                </a:lnTo>
                <a:lnTo>
                  <a:pt x="3327792" y="1411790"/>
                </a:lnTo>
                <a:lnTo>
                  <a:pt x="0" y="1411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US" sz="2400" kern="1200" dirty="0"/>
              <a:t>7. Use Data to Inspire, Not Overwhelm</a:t>
            </a:r>
          </a:p>
        </p:txBody>
      </p:sp>
      <p:sp>
        <p:nvSpPr>
          <p:cNvPr id="5" name="Textfeld 4">
            <a:extLst>
              <a:ext uri="{FF2B5EF4-FFF2-40B4-BE49-F238E27FC236}">
                <a16:creationId xmlns:a16="http://schemas.microsoft.com/office/drawing/2014/main" id="{BE3B4186-F82C-BC6D-F34C-559288765389}"/>
              </a:ext>
            </a:extLst>
          </p:cNvPr>
          <p:cNvSpPr txBox="1"/>
          <p:nvPr/>
        </p:nvSpPr>
        <p:spPr>
          <a:xfrm>
            <a:off x="2649651" y="996129"/>
            <a:ext cx="13879286" cy="938719"/>
          </a:xfrm>
          <a:prstGeom prst="rect">
            <a:avLst/>
          </a:prstGeom>
          <a:noFill/>
        </p:spPr>
        <p:txBody>
          <a:bodyPr wrap="square" rtlCol="0">
            <a:spAutoFit/>
          </a:bodyPr>
          <a:lstStyle/>
          <a:p>
            <a:pPr algn="r">
              <a:spcBef>
                <a:spcPct val="0"/>
              </a:spcBef>
            </a:pPr>
            <a:r>
              <a:rPr lang="en-GB" sz="5500" b="1" noProof="0" dirty="0"/>
              <a:t>Venue Operations</a:t>
            </a:r>
            <a:endParaRPr lang="en-GB" sz="5500" noProof="0" dirty="0"/>
          </a:p>
        </p:txBody>
      </p:sp>
      <p:sp>
        <p:nvSpPr>
          <p:cNvPr id="2" name="Freeform 2">
            <a:extLst>
              <a:ext uri="{FF2B5EF4-FFF2-40B4-BE49-F238E27FC236}">
                <a16:creationId xmlns:a16="http://schemas.microsoft.com/office/drawing/2014/main" id="{74C5E013-02B3-E068-6998-EBACE4813C6A}"/>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09E9CFE8-FEB1-4AD5-A6B3-B2B061485AB0}"/>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pic>
        <p:nvPicPr>
          <p:cNvPr id="30" name="Γραφικό 29">
            <a:extLst>
              <a:ext uri="{FF2B5EF4-FFF2-40B4-BE49-F238E27FC236}">
                <a16:creationId xmlns:a16="http://schemas.microsoft.com/office/drawing/2014/main" id="{0C064E8F-D327-40AD-70D7-B54FA314B314}"/>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222644" y="3525573"/>
            <a:ext cx="1080000" cy="1080000"/>
          </a:xfrm>
          <a:prstGeom prst="rect">
            <a:avLst/>
          </a:prstGeom>
        </p:spPr>
      </p:pic>
      <p:pic>
        <p:nvPicPr>
          <p:cNvPr id="31" name="Γραφικό 30">
            <a:extLst>
              <a:ext uri="{FF2B5EF4-FFF2-40B4-BE49-F238E27FC236}">
                <a16:creationId xmlns:a16="http://schemas.microsoft.com/office/drawing/2014/main" id="{345E50D0-B68F-2FF5-57E7-05C70E18E66D}"/>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6796654" y="3525573"/>
            <a:ext cx="1080000" cy="1080000"/>
          </a:xfrm>
          <a:prstGeom prst="rect">
            <a:avLst/>
          </a:prstGeom>
        </p:spPr>
      </p:pic>
      <p:pic>
        <p:nvPicPr>
          <p:cNvPr id="32" name="Γραφικό 31">
            <a:extLst>
              <a:ext uri="{FF2B5EF4-FFF2-40B4-BE49-F238E27FC236}">
                <a16:creationId xmlns:a16="http://schemas.microsoft.com/office/drawing/2014/main" id="{24664661-1E0A-12E0-A264-5220BC2A5BA2}"/>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2657564" y="3525573"/>
            <a:ext cx="1080000" cy="1080000"/>
          </a:xfrm>
          <a:prstGeom prst="rect">
            <a:avLst/>
          </a:prstGeom>
        </p:spPr>
      </p:pic>
      <p:pic>
        <p:nvPicPr>
          <p:cNvPr id="34" name="Γραφικό 33">
            <a:extLst>
              <a:ext uri="{FF2B5EF4-FFF2-40B4-BE49-F238E27FC236}">
                <a16:creationId xmlns:a16="http://schemas.microsoft.com/office/drawing/2014/main" id="{5D75D94D-BA04-42FA-BCBF-B5C69066F7CE}"/>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1222644" y="6030577"/>
            <a:ext cx="1080000" cy="1080000"/>
          </a:xfrm>
          <a:prstGeom prst="rect">
            <a:avLst/>
          </a:prstGeom>
        </p:spPr>
      </p:pic>
      <p:pic>
        <p:nvPicPr>
          <p:cNvPr id="35" name="Γραφικό 34">
            <a:extLst>
              <a:ext uri="{FF2B5EF4-FFF2-40B4-BE49-F238E27FC236}">
                <a16:creationId xmlns:a16="http://schemas.microsoft.com/office/drawing/2014/main" id="{2E93ED99-7E70-248E-4D0D-454BA4139E27}"/>
              </a:ext>
            </a:extLst>
          </p:cNvPr>
          <p:cNvPicPr>
            <a:picLocks/>
          </p:cNvPicPr>
          <p:nvPr/>
        </p:nvPicPr>
        <p:blipFill>
          <a:blip r:embed="rId15">
            <a:extLst>
              <a:ext uri="{96DAC541-7B7A-43D3-8B79-37D633B846F1}">
                <asvg:svgBlip xmlns:asvg="http://schemas.microsoft.com/office/drawing/2016/SVG/main" r:embed="rId16"/>
              </a:ext>
            </a:extLst>
          </a:blip>
          <a:stretch>
            <a:fillRect/>
          </a:stretch>
        </p:blipFill>
        <p:spPr>
          <a:xfrm>
            <a:off x="6791737" y="6025530"/>
            <a:ext cx="1080000" cy="1080000"/>
          </a:xfrm>
          <a:prstGeom prst="rect">
            <a:avLst/>
          </a:prstGeom>
        </p:spPr>
      </p:pic>
      <p:pic>
        <p:nvPicPr>
          <p:cNvPr id="36" name="Γραφικό 35">
            <a:extLst>
              <a:ext uri="{FF2B5EF4-FFF2-40B4-BE49-F238E27FC236}">
                <a16:creationId xmlns:a16="http://schemas.microsoft.com/office/drawing/2014/main" id="{862CD673-FEAB-ACF0-FBEB-7FD30473CD72}"/>
              </a:ext>
            </a:extLst>
          </p:cNvPr>
          <p:cNvPicPr>
            <a:picLocks/>
          </p:cNvPicPr>
          <p:nvPr/>
        </p:nvPicPr>
        <p:blipFill>
          <a:blip r:embed="rId17">
            <a:extLst>
              <a:ext uri="{96DAC541-7B7A-43D3-8B79-37D633B846F1}">
                <asvg:svgBlip xmlns:asvg="http://schemas.microsoft.com/office/drawing/2016/SVG/main" r:embed="rId18"/>
              </a:ext>
            </a:extLst>
          </a:blip>
          <a:stretch>
            <a:fillRect/>
          </a:stretch>
        </p:blipFill>
        <p:spPr>
          <a:xfrm>
            <a:off x="12657564" y="6020483"/>
            <a:ext cx="1080000" cy="1080000"/>
          </a:xfrm>
          <a:prstGeom prst="rect">
            <a:avLst/>
          </a:prstGeom>
        </p:spPr>
      </p:pic>
      <p:pic>
        <p:nvPicPr>
          <p:cNvPr id="37" name="Γραφικό 36">
            <a:extLst>
              <a:ext uri="{FF2B5EF4-FFF2-40B4-BE49-F238E27FC236}">
                <a16:creationId xmlns:a16="http://schemas.microsoft.com/office/drawing/2014/main" id="{5535CC86-0F31-5B6E-E6E3-EFDDB2BC34D4}"/>
              </a:ext>
            </a:extLst>
          </p:cNvPr>
          <p:cNvPicPr>
            <a:picLocks/>
          </p:cNvPicPr>
          <p:nvPr/>
        </p:nvPicPr>
        <p:blipFill>
          <a:blip r:embed="rId19">
            <a:extLst>
              <a:ext uri="{96DAC541-7B7A-43D3-8B79-37D633B846F1}">
                <asvg:svgBlip xmlns:asvg="http://schemas.microsoft.com/office/drawing/2016/SVG/main" r:embed="rId20"/>
              </a:ext>
            </a:extLst>
          </a:blip>
          <a:stretch>
            <a:fillRect/>
          </a:stretch>
        </p:blipFill>
        <p:spPr>
          <a:xfrm>
            <a:off x="6791737" y="7940450"/>
            <a:ext cx="1080000" cy="1080000"/>
          </a:xfrm>
          <a:prstGeom prst="rect">
            <a:avLst/>
          </a:prstGeom>
        </p:spPr>
      </p:pic>
    </p:spTree>
    <p:extLst>
      <p:ext uri="{BB962C8B-B14F-4D97-AF65-F5344CB8AC3E}">
        <p14:creationId xmlns:p14="http://schemas.microsoft.com/office/powerpoint/2010/main" val="3661612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CDE5A-A8ED-30CE-9C64-228955F2C97A}"/>
            </a:ext>
          </a:extLst>
        </p:cNvPr>
        <p:cNvGrpSpPr/>
        <p:nvPr/>
      </p:nvGrpSpPr>
      <p:grpSpPr>
        <a:xfrm>
          <a:off x="0" y="0"/>
          <a:ext cx="0" cy="0"/>
          <a:chOff x="0" y="0"/>
          <a:chExt cx="0" cy="0"/>
        </a:xfrm>
      </p:grpSpPr>
      <p:grpSp>
        <p:nvGrpSpPr>
          <p:cNvPr id="8" name="Gruppieren 7">
            <a:extLst>
              <a:ext uri="{FF2B5EF4-FFF2-40B4-BE49-F238E27FC236}">
                <a16:creationId xmlns:a16="http://schemas.microsoft.com/office/drawing/2014/main" id="{F75CFDE4-C23B-73EE-2275-941168320B44}"/>
              </a:ext>
            </a:extLst>
          </p:cNvPr>
          <p:cNvGrpSpPr/>
          <p:nvPr/>
        </p:nvGrpSpPr>
        <p:grpSpPr>
          <a:xfrm>
            <a:off x="3247697" y="0"/>
            <a:ext cx="12090549" cy="7733588"/>
            <a:chOff x="1511085" y="1079500"/>
            <a:chExt cx="14126705" cy="10221303"/>
          </a:xfrm>
        </p:grpSpPr>
        <p:graphicFrame>
          <p:nvGraphicFramePr>
            <p:cNvPr id="4" name="Diagramm 3">
              <a:extLst>
                <a:ext uri="{FF2B5EF4-FFF2-40B4-BE49-F238E27FC236}">
                  <a16:creationId xmlns:a16="http://schemas.microsoft.com/office/drawing/2014/main" id="{EF26A9D4-6F9F-74E0-8508-D5CD533CF087}"/>
                </a:ext>
              </a:extLst>
            </p:cNvPr>
            <p:cNvGraphicFramePr/>
            <p:nvPr>
              <p:extLst>
                <p:ext uri="{D42A27DB-BD31-4B8C-83A1-F6EECF244321}">
                  <p14:modId xmlns:p14="http://schemas.microsoft.com/office/powerpoint/2010/main" val="4086614879"/>
                </p:ext>
              </p:extLst>
            </p:nvPr>
          </p:nvGraphicFramePr>
          <p:xfrm>
            <a:off x="1511085" y="1079500"/>
            <a:ext cx="14126705" cy="9048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a:extLst>
                <a:ext uri="{FF2B5EF4-FFF2-40B4-BE49-F238E27FC236}">
                  <a16:creationId xmlns:a16="http://schemas.microsoft.com/office/drawing/2014/main" id="{F94C96F0-74D8-889E-1729-7D49D9E4F876}"/>
                </a:ext>
              </a:extLst>
            </p:cNvPr>
            <p:cNvSpPr txBox="1"/>
            <p:nvPr/>
          </p:nvSpPr>
          <p:spPr>
            <a:xfrm>
              <a:off x="5494149" y="8911526"/>
              <a:ext cx="6950990" cy="2389277"/>
            </a:xfrm>
            <a:prstGeom prst="rect">
              <a:avLst/>
            </a:prstGeom>
            <a:solidFill>
              <a:schemeClr val="accent1">
                <a:lumMod val="20000"/>
                <a:lumOff val="80000"/>
              </a:schemeClr>
            </a:solidFill>
            <a:effectLst>
              <a:outerShdw blurRad="76200" dist="12700" dir="2700000" sy="-23000" kx="-800400" algn="bl" rotWithShape="0">
                <a:prstClr val="black">
                  <a:alpha val="20000"/>
                </a:prstClr>
              </a:outerShdw>
              <a:softEdge rad="127000"/>
            </a:effectLst>
          </p:spPr>
          <p:txBody>
            <a:bodyPr wrap="square" rtlCol="0">
              <a:spAutoFit/>
            </a:bodyPr>
            <a:lstStyle/>
            <a:p>
              <a:pPr algn="ctr"/>
              <a:r>
                <a:rPr lang="en-GB" sz="5400" noProof="0" dirty="0">
                  <a:solidFill>
                    <a:srgbClr val="FF0000"/>
                  </a:solidFill>
                </a:rPr>
                <a:t>Sustainable</a:t>
              </a:r>
            </a:p>
            <a:p>
              <a:pPr algn="ctr"/>
              <a:r>
                <a:rPr lang="en-GB" sz="5400" noProof="0" dirty="0">
                  <a:solidFill>
                    <a:srgbClr val="FF0000"/>
                  </a:solidFill>
                </a:rPr>
                <a:t>Wellbeing</a:t>
              </a:r>
            </a:p>
          </p:txBody>
        </p:sp>
        <p:cxnSp>
          <p:nvCxnSpPr>
            <p:cNvPr id="7" name="Gerade Verbindung mit Pfeil 6">
              <a:extLst>
                <a:ext uri="{FF2B5EF4-FFF2-40B4-BE49-F238E27FC236}">
                  <a16:creationId xmlns:a16="http://schemas.microsoft.com/office/drawing/2014/main" id="{AB1C48EB-3898-B9EB-91F2-F044F9096E75}"/>
                </a:ext>
              </a:extLst>
            </p:cNvPr>
            <p:cNvCxnSpPr/>
            <p:nvPr/>
          </p:nvCxnSpPr>
          <p:spPr>
            <a:xfrm>
              <a:off x="8574437" y="5517397"/>
              <a:ext cx="89116" cy="3541362"/>
            </a:xfrm>
            <a:prstGeom prst="straightConnector1">
              <a:avLst/>
            </a:prstGeom>
            <a:ln w="101600">
              <a:solidFill>
                <a:schemeClr val="accent3">
                  <a:lumMod val="75000"/>
                </a:schemeClr>
              </a:solidFill>
              <a:headEnd w="lg" len="med"/>
              <a:tailEnd type="triangle" w="lg" len="lg"/>
            </a:ln>
          </p:spPr>
          <p:style>
            <a:lnRef idx="1">
              <a:schemeClr val="accent1"/>
            </a:lnRef>
            <a:fillRef idx="0">
              <a:schemeClr val="accent1"/>
            </a:fillRef>
            <a:effectRef idx="0">
              <a:schemeClr val="accent1"/>
            </a:effectRef>
            <a:fontRef idx="minor">
              <a:schemeClr val="tx1"/>
            </a:fontRef>
          </p:style>
        </p:cxnSp>
      </p:grpSp>
      <p:sp>
        <p:nvSpPr>
          <p:cNvPr id="9" name="Textfeld 8">
            <a:extLst>
              <a:ext uri="{FF2B5EF4-FFF2-40B4-BE49-F238E27FC236}">
                <a16:creationId xmlns:a16="http://schemas.microsoft.com/office/drawing/2014/main" id="{D6294713-964E-DF7C-ECEE-4FA0EAB15986}"/>
              </a:ext>
            </a:extLst>
          </p:cNvPr>
          <p:cNvSpPr txBox="1"/>
          <p:nvPr/>
        </p:nvSpPr>
        <p:spPr>
          <a:xfrm>
            <a:off x="1255364" y="8361918"/>
            <a:ext cx="16352188" cy="1384995"/>
          </a:xfrm>
          <a:prstGeom prst="rect">
            <a:avLst/>
          </a:prstGeom>
          <a:noFill/>
        </p:spPr>
        <p:txBody>
          <a:bodyPr wrap="square" rtlCol="0">
            <a:spAutoFit/>
          </a:bodyPr>
          <a:lstStyle/>
          <a:p>
            <a:r>
              <a:rPr lang="en-US" sz="2800" dirty="0"/>
              <a:t>Sustainability isn’t about perfection—it’s about learning through action. And data gives us the tools to learn, adapt, and improve. By embedding these strategies into your teaching, you’re helping students become not only skilled professionals, but confident, creative leaders for a more sustainable performing arts industry.</a:t>
            </a:r>
          </a:p>
        </p:txBody>
      </p:sp>
    </p:spTree>
    <p:extLst>
      <p:ext uri="{BB962C8B-B14F-4D97-AF65-F5344CB8AC3E}">
        <p14:creationId xmlns:p14="http://schemas.microsoft.com/office/powerpoint/2010/main" val="358424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BE1AC-1EDB-FCC1-4A33-D6A718B133F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6434C21-8EA4-D2DD-5496-02DF85EA9906}"/>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667BDA87-2019-36EA-D110-BA5DA37830F4}"/>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34AD7685-6ADB-942B-B122-591060B55FCA}"/>
              </a:ext>
            </a:extLst>
          </p:cNvPr>
          <p:cNvSpPr txBox="1"/>
          <p:nvPr/>
        </p:nvSpPr>
        <p:spPr>
          <a:xfrm>
            <a:off x="1828800" y="3009900"/>
            <a:ext cx="85344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3F6031"/>
                </a:solidFill>
                <a:effectLst/>
                <a:uLnTx/>
                <a:uFillTx/>
                <a:latin typeface="Calibri"/>
                <a:ea typeface="+mn-ea"/>
                <a:cs typeface="+mn-cs"/>
              </a:rPr>
              <a:t>Activity C4.A4</a:t>
            </a:r>
            <a:endParaRPr kumimoji="0" lang="en-GB" sz="6000" b="0" i="0" u="none" strike="noStrike" kern="1200" cap="none" spc="0" normalizeH="0" baseline="0" noProof="0" dirty="0">
              <a:ln>
                <a:noFill/>
              </a:ln>
              <a:solidFill>
                <a:srgbClr val="3F6031"/>
              </a:solidFill>
              <a:effectLst/>
              <a:uLnTx/>
              <a:uFillTx/>
              <a:latin typeface="Calibri"/>
              <a:ea typeface="+mn-ea"/>
              <a:cs typeface="+mn-cs"/>
            </a:endParaRPr>
          </a:p>
        </p:txBody>
      </p:sp>
      <p:sp>
        <p:nvSpPr>
          <p:cNvPr id="7" name="TextBox 6">
            <a:extLst>
              <a:ext uri="{FF2B5EF4-FFF2-40B4-BE49-F238E27FC236}">
                <a16:creationId xmlns:a16="http://schemas.microsoft.com/office/drawing/2014/main" id="{86D2DDDA-D155-F5F9-55A3-2852A3646639}"/>
              </a:ext>
            </a:extLst>
          </p:cNvPr>
          <p:cNvSpPr txBox="1"/>
          <p:nvPr/>
        </p:nvSpPr>
        <p:spPr>
          <a:xfrm>
            <a:off x="1828800" y="3948619"/>
            <a:ext cx="15866165" cy="1633845"/>
          </a:xfrm>
          <a:prstGeom prst="rect">
            <a:avLst/>
          </a:prstGeom>
          <a:noFill/>
        </p:spPr>
        <p:txBody>
          <a:bodyPr wrap="square">
            <a:spAutoFit/>
          </a:bodyPr>
          <a:lstStyle/>
          <a:p>
            <a:pPr marL="80010" marR="0" lvl="0" indent="0" algn="l" defTabSz="914400" rtl="0" eaLnBrk="1" fontAlgn="auto" latinLnBrk="0" hangingPunct="1">
              <a:lnSpc>
                <a:spcPct val="115000"/>
              </a:lnSpc>
              <a:spcBef>
                <a:spcPts val="600"/>
              </a:spcBef>
              <a:spcAft>
                <a:spcPts val="600"/>
              </a:spcAft>
              <a:buClrTx/>
              <a:buSzTx/>
              <a:buFontTx/>
              <a:buNone/>
              <a:tabLst/>
              <a:defRPr/>
            </a:pPr>
            <a:r>
              <a:rPr kumimoji="0" lang="en-GB"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t>Closure of the Session:</a:t>
            </a:r>
            <a:br>
              <a:rPr kumimoji="0" lang="en-GB"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br>
            <a:r>
              <a:rPr kumimoji="0" lang="en-US"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t>Designing a Field-Based Sustainability Challenge</a:t>
            </a:r>
            <a:r>
              <a:rPr kumimoji="0" lang="en-GB"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t>  </a:t>
            </a:r>
            <a:endParaRPr kumimoji="0" lang="en-GB" sz="4500" b="0" i="0" u="none" strike="noStrike" kern="1200" cap="none" spc="0" normalizeH="0" baseline="0" noProof="0" dirty="0">
              <a:ln>
                <a:noFill/>
              </a:ln>
              <a:solidFill>
                <a:srgbClr val="569938"/>
              </a:solidFill>
              <a:effectLst/>
              <a:uLnTx/>
              <a:uFillTx/>
              <a:latin typeface="Arial" panose="020B0604020202020204" pitchFamily="34" charset="0"/>
              <a:ea typeface="Arial" panose="020B0604020202020204" pitchFamily="34" charset="0"/>
              <a:cs typeface="+mn-cs"/>
            </a:endParaRPr>
          </a:p>
        </p:txBody>
      </p:sp>
      <p:sp>
        <p:nvSpPr>
          <p:cNvPr id="4" name="Textfeld 5">
            <a:extLst>
              <a:ext uri="{FF2B5EF4-FFF2-40B4-BE49-F238E27FC236}">
                <a16:creationId xmlns:a16="http://schemas.microsoft.com/office/drawing/2014/main" id="{D6D4CC3C-1B1A-76E8-BF94-CE471D86F211}"/>
              </a:ext>
            </a:extLst>
          </p:cNvPr>
          <p:cNvSpPr txBox="1"/>
          <p:nvPr/>
        </p:nvSpPr>
        <p:spPr>
          <a:xfrm>
            <a:off x="3570890" y="6324498"/>
            <a:ext cx="14423620" cy="3016210"/>
          </a:xfrm>
          <a:prstGeom prst="rect">
            <a:avLst/>
          </a:prstGeom>
          <a:noFill/>
        </p:spPr>
        <p:txBody>
          <a:bodyPr wrap="square">
            <a:spAutoFit/>
          </a:bodyPr>
          <a:lstStyle/>
          <a:p>
            <a:pPr marL="457200" indent="-457200">
              <a:spcBef>
                <a:spcPts val="600"/>
              </a:spcBef>
              <a:spcAft>
                <a:spcPts val="600"/>
              </a:spcAft>
              <a:buFont typeface="Arial" panose="020B0604020202020204" pitchFamily="34" charset="0"/>
              <a:buChar char="•"/>
            </a:pPr>
            <a:r>
              <a:rPr lang="en-US" sz="3200" dirty="0"/>
              <a:t>How do these assignments bridge the gap between classroom learning and workplace action?</a:t>
            </a:r>
          </a:p>
          <a:p>
            <a:pPr marL="457200" indent="-457200">
              <a:spcBef>
                <a:spcPts val="600"/>
              </a:spcBef>
              <a:spcAft>
                <a:spcPts val="600"/>
              </a:spcAft>
              <a:buFont typeface="Arial" panose="020B0604020202020204" pitchFamily="34" charset="0"/>
              <a:buChar char="•"/>
            </a:pPr>
            <a:r>
              <a:rPr lang="en-US" sz="3200" dirty="0"/>
              <a:t>What support do students need to succeed in these real-world challenges?</a:t>
            </a:r>
          </a:p>
          <a:p>
            <a:pPr marL="457200" indent="-457200">
              <a:spcBef>
                <a:spcPts val="600"/>
              </a:spcBef>
              <a:spcAft>
                <a:spcPts val="600"/>
              </a:spcAft>
              <a:buFont typeface="Arial" panose="020B0604020202020204" pitchFamily="34" charset="0"/>
              <a:buChar char="•"/>
            </a:pPr>
            <a:r>
              <a:rPr lang="en-US" sz="3200" dirty="0"/>
              <a:t>How do we assess impact—both ecological and educational?</a:t>
            </a:r>
          </a:p>
          <a:p>
            <a:pPr marL="457200" indent="-457200">
              <a:spcBef>
                <a:spcPts val="600"/>
              </a:spcBef>
              <a:spcAft>
                <a:spcPts val="600"/>
              </a:spcAft>
              <a:buFont typeface="Arial" panose="020B0604020202020204" pitchFamily="34" charset="0"/>
              <a:buChar char="•"/>
            </a:pPr>
            <a:r>
              <a:rPr lang="en-US" sz="3200" dirty="0"/>
              <a:t>How can this task be adapted to different resource levels, institutions, or countries?</a:t>
            </a:r>
          </a:p>
        </p:txBody>
      </p:sp>
    </p:spTree>
    <p:extLst>
      <p:ext uri="{BB962C8B-B14F-4D97-AF65-F5344CB8AC3E}">
        <p14:creationId xmlns:p14="http://schemas.microsoft.com/office/powerpoint/2010/main" val="75716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1C0E9CD-4CE3-1F68-EABE-F170E8FD65FE}"/>
              </a:ext>
            </a:extLst>
          </p:cNvPr>
          <p:cNvSpPr>
            <a:spLocks noGrp="1"/>
          </p:cNvSpPr>
          <p:nvPr>
            <p:ph type="title"/>
          </p:nvPr>
        </p:nvSpPr>
        <p:spPr>
          <a:xfrm>
            <a:off x="1406071" y="952501"/>
            <a:ext cx="15011400" cy="1143000"/>
          </a:xfrm>
        </p:spPr>
        <p:txBody>
          <a:bodyPr>
            <a:normAutofit/>
          </a:bodyPr>
          <a:lstStyle/>
          <a:p>
            <a:pPr algn="r"/>
            <a:r>
              <a:rPr lang="en-GB" sz="5500" b="1" noProof="0" dirty="0">
                <a:latin typeface="+mn-lt"/>
                <a:ea typeface="+mn-ea"/>
                <a:cs typeface="+mn-cs"/>
              </a:rPr>
              <a:t>Introduction to INSPIRE</a:t>
            </a:r>
          </a:p>
        </p:txBody>
      </p:sp>
      <p:sp>
        <p:nvSpPr>
          <p:cNvPr id="5" name="Inhaltsplatzhalter 4">
            <a:extLst>
              <a:ext uri="{FF2B5EF4-FFF2-40B4-BE49-F238E27FC236}">
                <a16:creationId xmlns:a16="http://schemas.microsoft.com/office/drawing/2014/main" id="{EC00ED01-B092-1ACC-66C3-9BAFAA45B1AF}"/>
              </a:ext>
            </a:extLst>
          </p:cNvPr>
          <p:cNvSpPr>
            <a:spLocks noGrp="1"/>
          </p:cNvSpPr>
          <p:nvPr>
            <p:ph idx="1"/>
          </p:nvPr>
        </p:nvSpPr>
        <p:spPr>
          <a:xfrm>
            <a:off x="1888972" y="3974032"/>
            <a:ext cx="15011400" cy="3733800"/>
          </a:xfrm>
        </p:spPr>
        <p:txBody>
          <a:bodyPr/>
          <a:lstStyle/>
          <a:p>
            <a:pPr marL="0" indent="0">
              <a:buNone/>
            </a:pPr>
            <a:r>
              <a:rPr lang="en-GB" sz="4400" noProof="0" dirty="0"/>
              <a:t>INSPIRE – Alliance for a Net Positive Performing Arts Sector</a:t>
            </a:r>
          </a:p>
          <a:p>
            <a:pPr marL="0" indent="0">
              <a:buNone/>
            </a:pPr>
            <a:r>
              <a:rPr lang="en-GB" sz="4400" noProof="0" dirty="0"/>
              <a:t>European initiative supporting sustainable and digital transformation in the performing arts.</a:t>
            </a:r>
          </a:p>
          <a:p>
            <a:pPr marL="0" indent="0">
              <a:buNone/>
            </a:pPr>
            <a:r>
              <a:rPr lang="en-GB" sz="4400" noProof="0" dirty="0"/>
              <a:t>Targets professionals and educators in HE and VET.</a:t>
            </a:r>
          </a:p>
          <a:p>
            <a:endParaRPr lang="en-GB" noProof="0" dirty="0"/>
          </a:p>
        </p:txBody>
      </p:sp>
      <p:sp>
        <p:nvSpPr>
          <p:cNvPr id="6" name="Freeform 2">
            <a:extLst>
              <a:ext uri="{FF2B5EF4-FFF2-40B4-BE49-F238E27FC236}">
                <a16:creationId xmlns:a16="http://schemas.microsoft.com/office/drawing/2014/main" id="{92EE5855-9FB2-61AF-430C-804329363EA5}"/>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7" name="Freeform 3">
            <a:extLst>
              <a:ext uri="{FF2B5EF4-FFF2-40B4-BE49-F238E27FC236}">
                <a16:creationId xmlns:a16="http://schemas.microsoft.com/office/drawing/2014/main" id="{7EBC54EB-E7CB-13BD-5AD5-E06C9250BC4D}"/>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B174D-95DC-5F89-F709-4C65FAACE7C1}"/>
            </a:ext>
          </a:extLst>
        </p:cNvPr>
        <p:cNvGrpSpPr/>
        <p:nvPr/>
      </p:nvGrpSpPr>
      <p:grpSpPr>
        <a:xfrm>
          <a:off x="0" y="0"/>
          <a:ext cx="0" cy="0"/>
          <a:chOff x="0" y="0"/>
          <a:chExt cx="0" cy="0"/>
        </a:xfrm>
      </p:grpSpPr>
      <p:pic>
        <p:nvPicPr>
          <p:cNvPr id="6" name="Γραφικό 5">
            <a:extLst>
              <a:ext uri="{FF2B5EF4-FFF2-40B4-BE49-F238E27FC236}">
                <a16:creationId xmlns:a16="http://schemas.microsoft.com/office/drawing/2014/main" id="{D921C078-27FD-680F-33E9-1352A7A7D61A}"/>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
        <p:nvSpPr>
          <p:cNvPr id="2" name="TextBox 4">
            <a:extLst>
              <a:ext uri="{FF2B5EF4-FFF2-40B4-BE49-F238E27FC236}">
                <a16:creationId xmlns:a16="http://schemas.microsoft.com/office/drawing/2014/main" id="{A3C3B33E-DCE4-A0B2-D87B-FF068EB6C7E1}"/>
              </a:ext>
            </a:extLst>
          </p:cNvPr>
          <p:cNvSpPr txBox="1"/>
          <p:nvPr/>
        </p:nvSpPr>
        <p:spPr>
          <a:xfrm>
            <a:off x="699052" y="5143500"/>
            <a:ext cx="14706600" cy="3785652"/>
          </a:xfrm>
          <a:prstGeom prst="rect">
            <a:avLst/>
          </a:prstGeom>
          <a:noFill/>
        </p:spPr>
        <p:txBody>
          <a:bodyPr wrap="square">
            <a:spAutoFit/>
          </a:bodyPr>
          <a:lstStyle/>
          <a:p>
            <a:r>
              <a:rPr lang="en-US" sz="6000" b="1" i="1" noProof="0" dirty="0">
                <a:solidFill>
                  <a:srgbClr val="FF0000"/>
                </a:solidFill>
              </a:rPr>
              <a:t>What ideas are emerging for scaling sustainability practices across your curriculum or institution, and how will you act on them?</a:t>
            </a:r>
            <a:br>
              <a:rPr lang="en-GB" sz="6000" b="1" i="1" noProof="0" dirty="0">
                <a:solidFill>
                  <a:srgbClr val="FF0000"/>
                </a:solidFill>
              </a:rPr>
            </a:br>
            <a:endParaRPr lang="en-GB" sz="6000" b="1" noProof="0" dirty="0">
              <a:solidFill>
                <a:srgbClr val="FF0000"/>
              </a:solidFill>
            </a:endParaRPr>
          </a:p>
        </p:txBody>
      </p:sp>
    </p:spTree>
    <p:extLst>
      <p:ext uri="{BB962C8B-B14F-4D97-AF65-F5344CB8AC3E}">
        <p14:creationId xmlns:p14="http://schemas.microsoft.com/office/powerpoint/2010/main" val="1334220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B0FC2-977D-63AD-F3E4-17329077BD5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4ABFE24-D77F-9B54-E783-7C295D5C688C}"/>
              </a:ext>
            </a:extLst>
          </p:cNvPr>
          <p:cNvSpPr/>
          <p:nvPr/>
        </p:nvSpPr>
        <p:spPr>
          <a:xfrm flipV="1">
            <a:off x="0" y="-190500"/>
            <a:ext cx="18288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81CB3A77-1994-FD92-B6BF-EA062E23A8A5}"/>
              </a:ext>
            </a:extLst>
          </p:cNvPr>
          <p:cNvSpPr/>
          <p:nvPr/>
        </p:nvSpPr>
        <p:spPr>
          <a:xfrm rot="-10800000">
            <a:off x="11277600" y="340877"/>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66F608D0-8BC3-5C47-CAA4-3077A5F8AFF6}"/>
              </a:ext>
            </a:extLst>
          </p:cNvPr>
          <p:cNvSpPr txBox="1"/>
          <p:nvPr/>
        </p:nvSpPr>
        <p:spPr>
          <a:xfrm>
            <a:off x="5715000" y="952500"/>
            <a:ext cx="3886200" cy="1323439"/>
          </a:xfrm>
          <a:prstGeom prst="rect">
            <a:avLst/>
          </a:prstGeom>
          <a:noFill/>
        </p:spPr>
        <p:txBody>
          <a:bodyPr wrap="square">
            <a:spAutoFit/>
          </a:bodyPr>
          <a:lstStyle/>
          <a:p>
            <a:pPr lvl="0"/>
            <a:r>
              <a:rPr lang="en-GB" sz="8000" b="1" noProof="0" dirty="0">
                <a:solidFill>
                  <a:schemeClr val="tx1"/>
                </a:solidFill>
                <a:effectLst/>
                <a:latin typeface="+mn-lt"/>
              </a:rPr>
              <a:t>Lesson 3</a:t>
            </a:r>
            <a:endParaRPr lang="en-GB" sz="8000" noProof="0" dirty="0"/>
          </a:p>
        </p:txBody>
      </p:sp>
      <p:sp>
        <p:nvSpPr>
          <p:cNvPr id="4" name="TextBox 3">
            <a:extLst>
              <a:ext uri="{FF2B5EF4-FFF2-40B4-BE49-F238E27FC236}">
                <a16:creationId xmlns:a16="http://schemas.microsoft.com/office/drawing/2014/main" id="{757408D7-25E3-D05E-9676-3C782F2CB52C}"/>
              </a:ext>
            </a:extLst>
          </p:cNvPr>
          <p:cNvSpPr txBox="1"/>
          <p:nvPr/>
        </p:nvSpPr>
        <p:spPr>
          <a:xfrm>
            <a:off x="5638800" y="6726685"/>
            <a:ext cx="9216188" cy="1938992"/>
          </a:xfrm>
          <a:prstGeom prst="rect">
            <a:avLst/>
          </a:prstGeom>
          <a:noFill/>
        </p:spPr>
        <p:txBody>
          <a:bodyPr wrap="square">
            <a:spAutoFit/>
          </a:bodyPr>
          <a:lstStyle/>
          <a:p>
            <a:r>
              <a:rPr lang="en-GB" sz="6000" b="1" noProof="0" dirty="0">
                <a:effectLst/>
                <a:latin typeface="Calibri" panose="020F0502020204030204" pitchFamily="34" charset="0"/>
                <a:ea typeface="Arial" panose="020B0604020202020204" pitchFamily="34" charset="0"/>
              </a:rPr>
              <a:t>Harnessing Digital Tools in the Performing Arts </a:t>
            </a:r>
            <a:endParaRPr lang="en-GB" sz="6000" noProof="0" dirty="0"/>
          </a:p>
        </p:txBody>
      </p:sp>
      <p:pic>
        <p:nvPicPr>
          <p:cNvPr id="7" name="Γραφικό 3">
            <a:extLst>
              <a:ext uri="{FF2B5EF4-FFF2-40B4-BE49-F238E27FC236}">
                <a16:creationId xmlns:a16="http://schemas.microsoft.com/office/drawing/2014/main" id="{43061A49-11FC-02EE-4D8C-008328421DA5}"/>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807938" y="6286481"/>
            <a:ext cx="2678462" cy="2819400"/>
          </a:xfrm>
          <a:prstGeom prst="rect">
            <a:avLst/>
          </a:prstGeom>
        </p:spPr>
      </p:pic>
    </p:spTree>
    <p:extLst>
      <p:ext uri="{BB962C8B-B14F-4D97-AF65-F5344CB8AC3E}">
        <p14:creationId xmlns:p14="http://schemas.microsoft.com/office/powerpoint/2010/main" val="147998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1049178" y="-5534233"/>
            <a:ext cx="19829349" cy="8576193"/>
          </a:xfrm>
          <a:custGeom>
            <a:avLst/>
            <a:gdLst/>
            <a:ahLst/>
            <a:cxnLst/>
            <a:rect l="l" t="t" r="r" b="b"/>
            <a:pathLst>
              <a:path w="19829349" h="8576193">
                <a:moveTo>
                  <a:pt x="0" y="8576193"/>
                </a:moveTo>
                <a:lnTo>
                  <a:pt x="19829349" y="8576193"/>
                </a:lnTo>
                <a:lnTo>
                  <a:pt x="19829349" y="0"/>
                </a:lnTo>
                <a:lnTo>
                  <a:pt x="0" y="0"/>
                </a:lnTo>
                <a:lnTo>
                  <a:pt x="0" y="857619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p:cNvSpPr/>
          <p:nvPr/>
        </p:nvSpPr>
        <p:spPr>
          <a:xfrm rot="-10800000">
            <a:off x="2013100" y="1549827"/>
            <a:ext cx="1015949" cy="1015949"/>
          </a:xfrm>
          <a:custGeom>
            <a:avLst/>
            <a:gdLst/>
            <a:ahLst/>
            <a:cxnLst/>
            <a:rect l="l" t="t" r="r" b="b"/>
            <a:pathLst>
              <a:path w="1015949" h="1015949">
                <a:moveTo>
                  <a:pt x="0" y="0"/>
                </a:moveTo>
                <a:lnTo>
                  <a:pt x="1015949" y="0"/>
                </a:lnTo>
                <a:lnTo>
                  <a:pt x="1015949" y="1015948"/>
                </a:lnTo>
                <a:lnTo>
                  <a:pt x="0" y="1015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4" name="TextBox 3">
            <a:extLst>
              <a:ext uri="{FF2B5EF4-FFF2-40B4-BE49-F238E27FC236}">
                <a16:creationId xmlns:a16="http://schemas.microsoft.com/office/drawing/2014/main" id="{59E408F9-D7E9-77F8-825C-58B64C17D650}"/>
              </a:ext>
            </a:extLst>
          </p:cNvPr>
          <p:cNvSpPr txBox="1"/>
          <p:nvPr/>
        </p:nvSpPr>
        <p:spPr>
          <a:xfrm>
            <a:off x="2209800" y="5384766"/>
            <a:ext cx="11811000" cy="2740366"/>
          </a:xfrm>
          <a:prstGeom prst="rect">
            <a:avLst/>
          </a:prstGeom>
          <a:noFill/>
        </p:spPr>
        <p:txBody>
          <a:bodyPr wrap="square">
            <a:spAutoFit/>
          </a:bodyPr>
          <a:lstStyle/>
          <a:p>
            <a:pPr marL="622300" lvl="0" indent="-622300" algn="just">
              <a:lnSpc>
                <a:spcPct val="150000"/>
              </a:lnSpc>
              <a:spcBef>
                <a:spcPts val="600"/>
              </a:spcBef>
              <a:spcAft>
                <a:spcPts val="600"/>
              </a:spcAft>
              <a:buClr>
                <a:srgbClr val="04A6C2"/>
              </a:buClr>
              <a:buFont typeface="Wingdings" panose="05000000000000000000" pitchFamily="2" charset="2"/>
              <a:buChar char="Ø"/>
            </a:pPr>
            <a:r>
              <a:rPr lang="en-GB" sz="3500" noProof="0" dirty="0">
                <a:effectLst/>
                <a:latin typeface="+mj-lt"/>
                <a:ea typeface="Arial" panose="020B0604020202020204" pitchFamily="34" charset="0"/>
              </a:rPr>
              <a:t>Building a Safe and Inclusive Digital Culture</a:t>
            </a:r>
          </a:p>
          <a:p>
            <a:pPr marL="622300" lvl="0" indent="-622300" algn="just">
              <a:lnSpc>
                <a:spcPct val="150000"/>
              </a:lnSpc>
              <a:spcBef>
                <a:spcPts val="600"/>
              </a:spcBef>
              <a:spcAft>
                <a:spcPts val="600"/>
              </a:spcAft>
              <a:buClr>
                <a:srgbClr val="04A6C2"/>
              </a:buClr>
              <a:buFont typeface="Wingdings" panose="05000000000000000000" pitchFamily="2" charset="2"/>
              <a:buChar char="Ø"/>
            </a:pPr>
            <a:r>
              <a:rPr lang="en-GB" sz="3500" noProof="0" dirty="0">
                <a:effectLst/>
                <a:latin typeface="+mj-lt"/>
                <a:ea typeface="Arial" panose="020B0604020202020204" pitchFamily="34" charset="0"/>
              </a:rPr>
              <a:t>Planning for Digital Sustainability and Long-Term Practice</a:t>
            </a:r>
          </a:p>
          <a:p>
            <a:pPr marL="622300" lvl="0" indent="-622300" algn="just">
              <a:lnSpc>
                <a:spcPct val="150000"/>
              </a:lnSpc>
              <a:spcBef>
                <a:spcPts val="600"/>
              </a:spcBef>
              <a:spcAft>
                <a:spcPts val="600"/>
              </a:spcAft>
              <a:buClr>
                <a:srgbClr val="04A6C2"/>
              </a:buClr>
              <a:buFont typeface="Wingdings" panose="05000000000000000000" pitchFamily="2" charset="2"/>
              <a:buChar char="Ø"/>
            </a:pPr>
            <a:r>
              <a:rPr lang="en-GB" sz="3500" noProof="0" dirty="0">
                <a:effectLst/>
                <a:latin typeface="+mj-lt"/>
                <a:ea typeface="Arial" panose="020B0604020202020204" pitchFamily="34" charset="0"/>
              </a:rPr>
              <a:t>Leading Digital Transformation in Practice</a:t>
            </a:r>
          </a:p>
        </p:txBody>
      </p:sp>
      <p:sp>
        <p:nvSpPr>
          <p:cNvPr id="5" name="TextBox 4">
            <a:extLst>
              <a:ext uri="{FF2B5EF4-FFF2-40B4-BE49-F238E27FC236}">
                <a16:creationId xmlns:a16="http://schemas.microsoft.com/office/drawing/2014/main" id="{13369D47-F118-BBD2-940B-DBC80CA88DC3}"/>
              </a:ext>
            </a:extLst>
          </p:cNvPr>
          <p:cNvSpPr txBox="1"/>
          <p:nvPr/>
        </p:nvSpPr>
        <p:spPr>
          <a:xfrm>
            <a:off x="2133600" y="4000500"/>
            <a:ext cx="14401800" cy="861774"/>
          </a:xfrm>
          <a:prstGeom prst="rect">
            <a:avLst/>
          </a:prstGeom>
          <a:noFill/>
        </p:spPr>
        <p:txBody>
          <a:bodyPr wrap="square">
            <a:spAutoFit/>
          </a:bodyPr>
          <a:lstStyle/>
          <a:p>
            <a:pPr lvl="0"/>
            <a:r>
              <a:rPr lang="en-GB" sz="5000" b="1" noProof="0" dirty="0"/>
              <a:t>Topics of Lesson 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FC53E-49B0-1103-A547-8AC4C4BF7EB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6F48380-79ED-C8DB-EC12-603C0FF34A19}"/>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7C422757-74D4-185B-F10C-711B03A2EF4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FB6A38F1-C040-C283-7731-890584F3B65D}"/>
              </a:ext>
            </a:extLst>
          </p:cNvPr>
          <p:cNvSpPr txBox="1"/>
          <p:nvPr/>
        </p:nvSpPr>
        <p:spPr>
          <a:xfrm>
            <a:off x="914400" y="1148176"/>
            <a:ext cx="15697200" cy="861774"/>
          </a:xfrm>
          <a:prstGeom prst="rect">
            <a:avLst/>
          </a:prstGeom>
          <a:noFill/>
        </p:spPr>
        <p:txBody>
          <a:bodyPr wrap="square">
            <a:spAutoFit/>
          </a:bodyPr>
          <a:lstStyle/>
          <a:p>
            <a:pPr lvl="0" algn="r"/>
            <a:r>
              <a:rPr lang="en-GB" sz="5000" b="1" noProof="0" dirty="0"/>
              <a:t>Why Digital Transformation Matters in the Performing Arts</a:t>
            </a:r>
          </a:p>
        </p:txBody>
      </p:sp>
      <p:sp>
        <p:nvSpPr>
          <p:cNvPr id="18" name="TextBox 17">
            <a:extLst>
              <a:ext uri="{FF2B5EF4-FFF2-40B4-BE49-F238E27FC236}">
                <a16:creationId xmlns:a16="http://schemas.microsoft.com/office/drawing/2014/main" id="{00EBA60D-A1A9-0874-2FCD-360F8B4D7461}"/>
              </a:ext>
            </a:extLst>
          </p:cNvPr>
          <p:cNvSpPr txBox="1"/>
          <p:nvPr/>
        </p:nvSpPr>
        <p:spPr>
          <a:xfrm>
            <a:off x="4664766" y="5526719"/>
            <a:ext cx="11237842" cy="658835"/>
          </a:xfrm>
          <a:prstGeom prst="rect">
            <a:avLst/>
          </a:prstGeom>
          <a:noFill/>
        </p:spPr>
        <p:txBody>
          <a:bodyPr wrap="square">
            <a:spAutoFit/>
          </a:bodyPr>
          <a:lstStyle/>
          <a:p>
            <a:pPr>
              <a:lnSpc>
                <a:spcPct val="107000"/>
              </a:lnSpc>
              <a:spcAft>
                <a:spcPts val="800"/>
              </a:spcAft>
              <a:buNone/>
            </a:pPr>
            <a:r>
              <a:rPr lang="en-GB" sz="3600" noProof="0" dirty="0"/>
              <a:t>Performing arts increasingly depend on digital workflows</a:t>
            </a:r>
            <a:endParaRPr lang="en-GB" sz="3500" kern="100" noProof="0" dirty="0">
              <a:effectLst/>
              <a:latin typeface="+mj-lt"/>
              <a:ea typeface="Aptos" panose="020B000402020202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5BF54D4C-3F99-A49A-DEF4-6953C2C9E2BC}"/>
              </a:ext>
            </a:extLst>
          </p:cNvPr>
          <p:cNvSpPr txBox="1"/>
          <p:nvPr/>
        </p:nvSpPr>
        <p:spPr>
          <a:xfrm>
            <a:off x="4664766" y="2842520"/>
            <a:ext cx="11237842" cy="1251625"/>
          </a:xfrm>
          <a:prstGeom prst="rect">
            <a:avLst/>
          </a:prstGeom>
          <a:noFill/>
        </p:spPr>
        <p:txBody>
          <a:bodyPr wrap="square">
            <a:spAutoFit/>
          </a:bodyPr>
          <a:lstStyle/>
          <a:p>
            <a:pPr>
              <a:lnSpc>
                <a:spcPct val="107000"/>
              </a:lnSpc>
              <a:spcAft>
                <a:spcPts val="800"/>
              </a:spcAft>
              <a:buNone/>
            </a:pPr>
            <a:r>
              <a:rPr lang="en-GB" sz="3600" noProof="0" dirty="0"/>
              <a:t>Not just about tools. It's about culture, safety, access, and well-being</a:t>
            </a:r>
            <a:endParaRPr lang="en-GB" sz="3500" kern="100" noProof="0" dirty="0">
              <a:effectLst/>
              <a:latin typeface="+mj-lt"/>
              <a:ea typeface="Aptos" panose="020B000402020202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ED108414-9A7A-A229-21E9-5A243D66C273}"/>
              </a:ext>
            </a:extLst>
          </p:cNvPr>
          <p:cNvSpPr txBox="1"/>
          <p:nvPr/>
        </p:nvSpPr>
        <p:spPr>
          <a:xfrm>
            <a:off x="4664766" y="7752006"/>
            <a:ext cx="11237842" cy="1251625"/>
          </a:xfrm>
          <a:prstGeom prst="rect">
            <a:avLst/>
          </a:prstGeom>
          <a:noFill/>
        </p:spPr>
        <p:txBody>
          <a:bodyPr wrap="square">
            <a:spAutoFit/>
          </a:bodyPr>
          <a:lstStyle/>
          <a:p>
            <a:pPr>
              <a:lnSpc>
                <a:spcPct val="107000"/>
              </a:lnSpc>
              <a:spcAft>
                <a:spcPts val="800"/>
              </a:spcAft>
            </a:pPr>
            <a:r>
              <a:rPr lang="en-GB" sz="3600" noProof="0" dirty="0"/>
              <a:t>Trainers play a key role in guiding professionals through this shift</a:t>
            </a:r>
            <a:endParaRPr lang="en-GB" sz="3500" kern="100" noProof="0" dirty="0">
              <a:effectLst/>
              <a:latin typeface="+mj-lt"/>
              <a:ea typeface="Aptos" panose="020B0004020202020204" pitchFamily="34" charset="0"/>
              <a:cs typeface="Times New Roman" panose="02020603050405020304" pitchFamily="18" charset="0"/>
            </a:endParaRPr>
          </a:p>
        </p:txBody>
      </p:sp>
      <p:pic>
        <p:nvPicPr>
          <p:cNvPr id="23" name="Γραφικό 22">
            <a:extLst>
              <a:ext uri="{FF2B5EF4-FFF2-40B4-BE49-F238E27FC236}">
                <a16:creationId xmlns:a16="http://schemas.microsoft.com/office/drawing/2014/main" id="{B0F71BED-F2C0-3B81-56E4-E257023E2E03}"/>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520341" y="2568332"/>
            <a:ext cx="1800000" cy="1800000"/>
          </a:xfrm>
          <a:prstGeom prst="rect">
            <a:avLst/>
          </a:prstGeom>
        </p:spPr>
      </p:pic>
      <p:pic>
        <p:nvPicPr>
          <p:cNvPr id="24" name="Γραφικό 23">
            <a:extLst>
              <a:ext uri="{FF2B5EF4-FFF2-40B4-BE49-F238E27FC236}">
                <a16:creationId xmlns:a16="http://schemas.microsoft.com/office/drawing/2014/main" id="{DEE2BBCE-4FF9-ED6C-2DAA-9CB029D22662}"/>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520341" y="4948249"/>
            <a:ext cx="1800000" cy="1800000"/>
          </a:xfrm>
          <a:prstGeom prst="rect">
            <a:avLst/>
          </a:prstGeom>
        </p:spPr>
      </p:pic>
      <p:pic>
        <p:nvPicPr>
          <p:cNvPr id="25" name="Γραφικό 24">
            <a:extLst>
              <a:ext uri="{FF2B5EF4-FFF2-40B4-BE49-F238E27FC236}">
                <a16:creationId xmlns:a16="http://schemas.microsoft.com/office/drawing/2014/main" id="{D3C46D6D-93E0-CB5B-AED6-21486F750034}"/>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520341" y="7461692"/>
            <a:ext cx="1800000" cy="1800000"/>
          </a:xfrm>
          <a:prstGeom prst="rect">
            <a:avLst/>
          </a:prstGeom>
        </p:spPr>
      </p:pic>
    </p:spTree>
    <p:extLst>
      <p:ext uri="{BB962C8B-B14F-4D97-AF65-F5344CB8AC3E}">
        <p14:creationId xmlns:p14="http://schemas.microsoft.com/office/powerpoint/2010/main" val="18019979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24C8E-5EE7-DED3-A701-C064CA374D5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E8B5E4B-D643-13E0-C32D-BC04112A4472}"/>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F9EA6DF0-AEDE-5D16-3544-7EAA440682DB}"/>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61975B7B-0F5C-ADC7-4A18-DAC91D1E4807}"/>
              </a:ext>
            </a:extLst>
          </p:cNvPr>
          <p:cNvSpPr txBox="1"/>
          <p:nvPr/>
        </p:nvSpPr>
        <p:spPr>
          <a:xfrm>
            <a:off x="1828800" y="3009900"/>
            <a:ext cx="8534400" cy="1015663"/>
          </a:xfrm>
          <a:prstGeom prst="rect">
            <a:avLst/>
          </a:prstGeom>
          <a:noFill/>
        </p:spPr>
        <p:txBody>
          <a:bodyPr wrap="square">
            <a:spAutoFit/>
          </a:bodyPr>
          <a:lstStyle/>
          <a:p>
            <a:pPr lvl="0"/>
            <a:r>
              <a:rPr lang="en-GB" sz="6000" b="1" noProof="0" dirty="0">
                <a:solidFill>
                  <a:srgbClr val="3F6031"/>
                </a:solidFill>
                <a:effectLst/>
                <a:latin typeface="+mn-lt"/>
              </a:rPr>
              <a:t>Activity C4.A5</a:t>
            </a:r>
            <a:endParaRPr lang="en-GB" sz="6000" noProof="0" dirty="0">
              <a:solidFill>
                <a:srgbClr val="3F6031"/>
              </a:solidFill>
            </a:endParaRPr>
          </a:p>
        </p:txBody>
      </p:sp>
      <p:sp>
        <p:nvSpPr>
          <p:cNvPr id="7" name="TextBox 6">
            <a:extLst>
              <a:ext uri="{FF2B5EF4-FFF2-40B4-BE49-F238E27FC236}">
                <a16:creationId xmlns:a16="http://schemas.microsoft.com/office/drawing/2014/main" id="{DD106841-5F60-0EA1-C06E-912DA9C07C2E}"/>
              </a:ext>
            </a:extLst>
          </p:cNvPr>
          <p:cNvSpPr txBox="1"/>
          <p:nvPr/>
        </p:nvSpPr>
        <p:spPr>
          <a:xfrm>
            <a:off x="1828800" y="3948619"/>
            <a:ext cx="15866165" cy="1633845"/>
          </a:xfrm>
          <a:prstGeom prst="rect">
            <a:avLst/>
          </a:prstGeom>
          <a:noFill/>
        </p:spPr>
        <p:txBody>
          <a:bodyPr wrap="square">
            <a:spAutoFit/>
          </a:bodyPr>
          <a:lstStyle/>
          <a:p>
            <a:pPr marL="80010">
              <a:lnSpc>
                <a:spcPct val="115000"/>
              </a:lnSpc>
              <a:spcBef>
                <a:spcPts val="600"/>
              </a:spcBef>
              <a:spcAft>
                <a:spcPts val="600"/>
              </a:spcAft>
            </a:pPr>
            <a:r>
              <a:rPr lang="en-GB" sz="4500" b="1" noProof="0" dirty="0">
                <a:solidFill>
                  <a:srgbClr val="569938"/>
                </a:solidFill>
                <a:effectLst/>
                <a:latin typeface="Calibri" panose="020F0502020204030204" pitchFamily="34" charset="0"/>
                <a:ea typeface="Times New Roman" panose="02020603050405020304" pitchFamily="18" charset="0"/>
              </a:rPr>
              <a:t>Spot the Risk: Identifying and Responding to Digital Safety Challenges in the Performing Arts </a:t>
            </a:r>
            <a:endParaRPr lang="en-GB" sz="4500" noProof="0" dirty="0">
              <a:solidFill>
                <a:srgbClr val="569938"/>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8764399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081D7-ECC1-F4A1-B4AA-7B490A0F97B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10A7473-58DB-F0FC-7B71-70920A0AA52A}"/>
              </a:ext>
            </a:extLst>
          </p:cNvPr>
          <p:cNvSpPr txBox="1"/>
          <p:nvPr/>
        </p:nvSpPr>
        <p:spPr>
          <a:xfrm>
            <a:off x="7467600" y="647700"/>
            <a:ext cx="10210800" cy="861774"/>
          </a:xfrm>
          <a:prstGeom prst="rect">
            <a:avLst/>
          </a:prstGeom>
          <a:noFill/>
        </p:spPr>
        <p:txBody>
          <a:bodyPr wrap="square">
            <a:spAutoFit/>
          </a:bodyPr>
          <a:lstStyle/>
          <a:p>
            <a:pPr lvl="0"/>
            <a:r>
              <a:rPr lang="en-GB" sz="5000" b="1" noProof="0" dirty="0"/>
              <a:t>What Is Digital Safety?</a:t>
            </a:r>
          </a:p>
        </p:txBody>
      </p:sp>
      <p:pic>
        <p:nvPicPr>
          <p:cNvPr id="6" name="Εικόνα 5" descr="Εικόνα που περιέχει άτομο, νερό, νύχι, χέρι&#10;&#10;Το περιεχόμενο που δημιουργείται από AI ενδέχεται να είναι εσφαλμένο.">
            <a:extLst>
              <a:ext uri="{FF2B5EF4-FFF2-40B4-BE49-F238E27FC236}">
                <a16:creationId xmlns:a16="http://schemas.microsoft.com/office/drawing/2014/main" id="{34C17D26-9F7A-5591-9C38-359476C59D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78" y="0"/>
            <a:ext cx="7200490" cy="10287000"/>
          </a:xfrm>
          <a:prstGeom prst="rect">
            <a:avLst/>
          </a:prstGeom>
        </p:spPr>
      </p:pic>
      <p:sp>
        <p:nvSpPr>
          <p:cNvPr id="8" name="TextBox 7">
            <a:extLst>
              <a:ext uri="{FF2B5EF4-FFF2-40B4-BE49-F238E27FC236}">
                <a16:creationId xmlns:a16="http://schemas.microsoft.com/office/drawing/2014/main" id="{62BC6E83-0444-29FD-EBDE-30A72327740E}"/>
              </a:ext>
            </a:extLst>
          </p:cNvPr>
          <p:cNvSpPr txBox="1"/>
          <p:nvPr/>
        </p:nvSpPr>
        <p:spPr>
          <a:xfrm>
            <a:off x="7484165" y="2019300"/>
            <a:ext cx="10668000" cy="8056052"/>
          </a:xfrm>
          <a:prstGeom prst="rect">
            <a:avLst/>
          </a:prstGeom>
          <a:noFill/>
        </p:spPr>
        <p:txBody>
          <a:bodyPr wrap="square">
            <a:spAutoFit/>
          </a:bodyPr>
          <a:lstStyle/>
          <a:p>
            <a:r>
              <a:rPr lang="en-GB" sz="3500" kern="0" noProof="0" dirty="0">
                <a:effectLst/>
                <a:latin typeface="+mj-lt"/>
                <a:ea typeface="Arial" panose="020B0604020202020204" pitchFamily="34" charset="0"/>
                <a:cs typeface="Aptos Display" panose="020B0004020202020204" pitchFamily="34" charset="0"/>
              </a:rPr>
              <a:t>Digital safety involves protecting </a:t>
            </a:r>
            <a:r>
              <a:rPr lang="en-GB" sz="3500" b="1" kern="0" noProof="0" dirty="0">
                <a:solidFill>
                  <a:srgbClr val="3F6031"/>
                </a:solidFill>
                <a:effectLst/>
                <a:latin typeface="+mj-lt"/>
                <a:ea typeface="Arial" panose="020B0604020202020204" pitchFamily="34" charset="0"/>
                <a:cs typeface="Aptos Display" panose="020B0004020202020204" pitchFamily="34" charset="0"/>
              </a:rPr>
              <a:t>personal</a:t>
            </a:r>
            <a:r>
              <a:rPr lang="en-GB" sz="3500" kern="0" noProof="0" dirty="0">
                <a:effectLst/>
                <a:latin typeface="+mj-lt"/>
                <a:ea typeface="Arial" panose="020B0604020202020204" pitchFamily="34" charset="0"/>
                <a:cs typeface="Aptos Display" panose="020B0004020202020204" pitchFamily="34" charset="0"/>
              </a:rPr>
              <a:t> and </a:t>
            </a:r>
            <a:r>
              <a:rPr lang="en-GB" sz="3500" b="1" kern="0" noProof="0" dirty="0">
                <a:solidFill>
                  <a:srgbClr val="3F6031"/>
                </a:solidFill>
                <a:effectLst/>
                <a:latin typeface="+mj-lt"/>
                <a:ea typeface="Arial" panose="020B0604020202020204" pitchFamily="34" charset="0"/>
                <a:cs typeface="Aptos Display" panose="020B0004020202020204" pitchFamily="34" charset="0"/>
              </a:rPr>
              <a:t>organisational data</a:t>
            </a:r>
            <a:r>
              <a:rPr lang="en-GB" sz="3500" kern="0" noProof="0" dirty="0">
                <a:effectLst/>
                <a:latin typeface="+mj-lt"/>
                <a:ea typeface="Arial" panose="020B0604020202020204" pitchFamily="34" charset="0"/>
                <a:cs typeface="Aptos Display" panose="020B0004020202020204" pitchFamily="34" charset="0"/>
              </a:rPr>
              <a:t>, </a:t>
            </a:r>
            <a:r>
              <a:rPr lang="en-GB" sz="3500" b="1" kern="0" noProof="0" dirty="0">
                <a:solidFill>
                  <a:srgbClr val="3F6031"/>
                </a:solidFill>
                <a:effectLst/>
                <a:latin typeface="+mj-lt"/>
                <a:ea typeface="Arial" panose="020B0604020202020204" pitchFamily="34" charset="0"/>
                <a:cs typeface="Aptos Display" panose="020B0004020202020204" pitchFamily="34" charset="0"/>
              </a:rPr>
              <a:t>communication systems</a:t>
            </a:r>
            <a:r>
              <a:rPr lang="en-GB" sz="3500" kern="0" noProof="0" dirty="0">
                <a:effectLst/>
                <a:latin typeface="+mj-lt"/>
                <a:ea typeface="Arial" panose="020B0604020202020204" pitchFamily="34" charset="0"/>
                <a:cs typeface="Aptos Display" panose="020B0004020202020204" pitchFamily="34" charset="0"/>
              </a:rPr>
              <a:t>, and </a:t>
            </a:r>
            <a:r>
              <a:rPr lang="en-GB" sz="3500" b="1" kern="0" noProof="0" dirty="0">
                <a:solidFill>
                  <a:srgbClr val="3F6031"/>
                </a:solidFill>
                <a:effectLst/>
                <a:latin typeface="+mj-lt"/>
                <a:ea typeface="Arial" panose="020B0604020202020204" pitchFamily="34" charset="0"/>
                <a:cs typeface="Aptos Display" panose="020B0004020202020204" pitchFamily="34" charset="0"/>
              </a:rPr>
              <a:t>mental well-being </a:t>
            </a:r>
            <a:r>
              <a:rPr lang="en-GB" sz="3500" kern="0" noProof="0" dirty="0">
                <a:effectLst/>
                <a:latin typeface="+mj-lt"/>
                <a:ea typeface="Arial" panose="020B0604020202020204" pitchFamily="34" charset="0"/>
                <a:cs typeface="Aptos Display" panose="020B0004020202020204" pitchFamily="34" charset="0"/>
              </a:rPr>
              <a:t>in digital spaces. </a:t>
            </a:r>
          </a:p>
          <a:p>
            <a:endParaRPr lang="en-GB" sz="3500" kern="0" noProof="0" dirty="0">
              <a:latin typeface="+mj-lt"/>
              <a:ea typeface="Arial" panose="020B0604020202020204" pitchFamily="34" charset="0"/>
              <a:cs typeface="Aptos Display" panose="020B0004020202020204" pitchFamily="34" charset="0"/>
            </a:endParaRPr>
          </a:p>
          <a:p>
            <a:r>
              <a:rPr lang="en-GB" sz="3500" kern="0" noProof="0" dirty="0">
                <a:effectLst/>
                <a:latin typeface="+mj-lt"/>
                <a:ea typeface="Arial" panose="020B0604020202020204" pitchFamily="34" charset="0"/>
                <a:cs typeface="Aptos Display" panose="020B0004020202020204" pitchFamily="34" charset="0"/>
              </a:rPr>
              <a:t>It includes practices like:</a:t>
            </a:r>
          </a:p>
          <a:p>
            <a:pPr marL="457200" indent="-457200">
              <a:spcBef>
                <a:spcPts val="300"/>
              </a:spcBef>
              <a:spcAft>
                <a:spcPts val="300"/>
              </a:spcAft>
              <a:buClr>
                <a:srgbClr val="3F6031"/>
              </a:buClr>
              <a:buFont typeface="Arial" panose="020B0604020202020204" pitchFamily="34" charset="0"/>
              <a:buChar char="•"/>
            </a:pPr>
            <a:r>
              <a:rPr lang="en-GB" sz="3500" kern="0" noProof="0" dirty="0">
                <a:effectLst/>
                <a:latin typeface="+mj-lt"/>
                <a:ea typeface="Arial" panose="020B0604020202020204" pitchFamily="34" charset="0"/>
                <a:cs typeface="Aptos Display" panose="020B0004020202020204" pitchFamily="34" charset="0"/>
              </a:rPr>
              <a:t>strong password management</a:t>
            </a:r>
          </a:p>
          <a:p>
            <a:pPr marL="457200" indent="-457200">
              <a:spcBef>
                <a:spcPts val="300"/>
              </a:spcBef>
              <a:spcAft>
                <a:spcPts val="300"/>
              </a:spcAft>
              <a:buClr>
                <a:srgbClr val="3F6031"/>
              </a:buClr>
              <a:buFont typeface="Arial" panose="020B0604020202020204" pitchFamily="34" charset="0"/>
              <a:buChar char="•"/>
            </a:pPr>
            <a:r>
              <a:rPr lang="en-GB" sz="3500" kern="0" noProof="0" dirty="0">
                <a:effectLst/>
                <a:latin typeface="+mj-lt"/>
                <a:ea typeface="Arial" panose="020B0604020202020204" pitchFamily="34" charset="0"/>
                <a:cs typeface="Aptos Display" panose="020B0004020202020204" pitchFamily="34" charset="0"/>
              </a:rPr>
              <a:t>secure file sharing</a:t>
            </a:r>
          </a:p>
          <a:p>
            <a:pPr marL="457200" indent="-457200">
              <a:spcBef>
                <a:spcPts val="300"/>
              </a:spcBef>
              <a:spcAft>
                <a:spcPts val="300"/>
              </a:spcAft>
              <a:buClr>
                <a:srgbClr val="3F6031"/>
              </a:buClr>
              <a:buFont typeface="Arial" panose="020B0604020202020204" pitchFamily="34" charset="0"/>
              <a:buChar char="•"/>
            </a:pPr>
            <a:r>
              <a:rPr lang="en-GB" sz="3500" kern="0" noProof="0" dirty="0">
                <a:effectLst/>
                <a:latin typeface="+mj-lt"/>
                <a:ea typeface="Arial" panose="020B0604020202020204" pitchFamily="34" charset="0"/>
                <a:cs typeface="Aptos Display" panose="020B0004020202020204" pitchFamily="34" charset="0"/>
              </a:rPr>
              <a:t>managing digital fatigue</a:t>
            </a:r>
          </a:p>
          <a:p>
            <a:pPr marL="457200" indent="-457200">
              <a:spcBef>
                <a:spcPts val="300"/>
              </a:spcBef>
              <a:spcAft>
                <a:spcPts val="300"/>
              </a:spcAft>
              <a:buClr>
                <a:srgbClr val="3F6031"/>
              </a:buClr>
              <a:buFont typeface="Arial" panose="020B0604020202020204" pitchFamily="34" charset="0"/>
              <a:buChar char="•"/>
            </a:pPr>
            <a:r>
              <a:rPr lang="en-GB" sz="3500" kern="0" noProof="0" dirty="0">
                <a:effectLst/>
                <a:latin typeface="+mj-lt"/>
                <a:ea typeface="Arial" panose="020B0604020202020204" pitchFamily="34" charset="0"/>
                <a:cs typeface="Aptos Display" panose="020B0004020202020204" pitchFamily="34" charset="0"/>
              </a:rPr>
              <a:t>recognising online threats such as phishing, malware, or social engineering </a:t>
            </a:r>
          </a:p>
          <a:p>
            <a:pPr marL="457200" indent="-457200">
              <a:spcBef>
                <a:spcPts val="300"/>
              </a:spcBef>
              <a:spcAft>
                <a:spcPts val="300"/>
              </a:spcAft>
              <a:buClr>
                <a:srgbClr val="3F6031"/>
              </a:buClr>
              <a:buFont typeface="Arial" panose="020B0604020202020204" pitchFamily="34" charset="0"/>
              <a:buChar char="•"/>
            </a:pPr>
            <a:endParaRPr lang="en-GB" sz="3500" kern="0" noProof="0" dirty="0">
              <a:latin typeface="+mj-lt"/>
            </a:endParaRPr>
          </a:p>
          <a:p>
            <a:r>
              <a:rPr lang="en-GB" sz="3500" noProof="0" dirty="0"/>
              <a:t>It applies </a:t>
            </a:r>
            <a:r>
              <a:rPr lang="en-GB" sz="3500" b="1" noProof="0" dirty="0">
                <a:solidFill>
                  <a:srgbClr val="3F6031"/>
                </a:solidFill>
              </a:rPr>
              <a:t>across roles</a:t>
            </a:r>
            <a:r>
              <a:rPr lang="en-GB" sz="3500" noProof="0" dirty="0"/>
              <a:t>, such as technicians, directors, designers and enables </a:t>
            </a:r>
            <a:r>
              <a:rPr lang="en-GB" sz="3500" b="1" noProof="0" dirty="0">
                <a:solidFill>
                  <a:srgbClr val="3F6031"/>
                </a:solidFill>
              </a:rPr>
              <a:t>creative freedom </a:t>
            </a:r>
            <a:r>
              <a:rPr lang="en-GB" sz="3500" noProof="0" dirty="0"/>
              <a:t>and </a:t>
            </a:r>
            <a:r>
              <a:rPr lang="en-GB" sz="3500" b="1" noProof="0" dirty="0">
                <a:solidFill>
                  <a:srgbClr val="3F6031"/>
                </a:solidFill>
              </a:rPr>
              <a:t>trust</a:t>
            </a:r>
            <a:r>
              <a:rPr lang="en-GB" sz="3500" noProof="0" dirty="0"/>
              <a:t>.</a:t>
            </a:r>
          </a:p>
          <a:p>
            <a:pPr>
              <a:spcBef>
                <a:spcPts val="300"/>
              </a:spcBef>
              <a:spcAft>
                <a:spcPts val="300"/>
              </a:spcAft>
              <a:buClr>
                <a:srgbClr val="3F6031"/>
              </a:buClr>
            </a:pPr>
            <a:endParaRPr lang="en-GB" sz="3500" kern="0" noProof="0" dirty="0">
              <a:latin typeface="+mj-lt"/>
            </a:endParaRPr>
          </a:p>
        </p:txBody>
      </p:sp>
    </p:spTree>
    <p:extLst>
      <p:ext uri="{BB962C8B-B14F-4D97-AF65-F5344CB8AC3E}">
        <p14:creationId xmlns:p14="http://schemas.microsoft.com/office/powerpoint/2010/main" val="618294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8FF80-ADF2-30E3-9802-512BD8BDB95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0DDC1AE-3269-E8D1-D2CE-8552F07C21DE}"/>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2CEA7121-4724-870C-F695-DCD33855C98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2AB81EA4-2A79-4617-23F7-B2981A22896B}"/>
              </a:ext>
            </a:extLst>
          </p:cNvPr>
          <p:cNvSpPr txBox="1"/>
          <p:nvPr/>
        </p:nvSpPr>
        <p:spPr>
          <a:xfrm>
            <a:off x="1021517" y="978263"/>
            <a:ext cx="15697200" cy="923330"/>
          </a:xfrm>
          <a:prstGeom prst="rect">
            <a:avLst/>
          </a:prstGeom>
          <a:noFill/>
        </p:spPr>
        <p:txBody>
          <a:bodyPr wrap="square">
            <a:spAutoFit/>
          </a:bodyPr>
          <a:lstStyle/>
          <a:p>
            <a:pPr lvl="0" algn="r"/>
            <a:r>
              <a:rPr lang="en-GB" sz="5400" b="1" noProof="0" dirty="0"/>
              <a:t>Core Topics for Building Digital Safety in Practice</a:t>
            </a:r>
            <a:endParaRPr lang="en-GB" sz="5000" b="1" noProof="0" dirty="0"/>
          </a:p>
        </p:txBody>
      </p:sp>
      <p:sp>
        <p:nvSpPr>
          <p:cNvPr id="10" name="Freeform 219">
            <a:extLst>
              <a:ext uri="{FF2B5EF4-FFF2-40B4-BE49-F238E27FC236}">
                <a16:creationId xmlns:a16="http://schemas.microsoft.com/office/drawing/2014/main" id="{EFA247FC-25BD-5E80-6921-42E2B983B02E}"/>
              </a:ext>
            </a:extLst>
          </p:cNvPr>
          <p:cNvSpPr/>
          <p:nvPr/>
        </p:nvSpPr>
        <p:spPr>
          <a:xfrm rot="5400000">
            <a:off x="12975890" y="3954748"/>
            <a:ext cx="6420565" cy="3153448"/>
          </a:xfrm>
          <a:custGeom>
            <a:avLst/>
            <a:gdLst>
              <a:gd name="connsiteX0" fmla="*/ 0 w 3471899"/>
              <a:gd name="connsiteY0" fmla="*/ 852607 h 1705214"/>
              <a:gd name="connsiteX1" fmla="*/ 852607 w 3471899"/>
              <a:gd name="connsiteY1" fmla="*/ 0 h 1705214"/>
              <a:gd name="connsiteX2" fmla="*/ 3471899 w 3471899"/>
              <a:gd name="connsiteY2" fmla="*/ 0 h 1705214"/>
              <a:gd name="connsiteX3" fmla="*/ 2619292 w 3471899"/>
              <a:gd name="connsiteY3" fmla="*/ 852607 h 1705214"/>
              <a:gd name="connsiteX4" fmla="*/ 2619292 w 3471899"/>
              <a:gd name="connsiteY4" fmla="*/ 1705214 h 1705214"/>
              <a:gd name="connsiteX5" fmla="*/ 852607 w 3471899"/>
              <a:gd name="connsiteY5" fmla="*/ 1705214 h 1705214"/>
              <a:gd name="connsiteX6" fmla="*/ 0 w 3471899"/>
              <a:gd name="connsiteY6" fmla="*/ 852607 h 170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1899" h="1705214">
                <a:moveTo>
                  <a:pt x="0" y="852607"/>
                </a:moveTo>
                <a:cubicBezTo>
                  <a:pt x="0" y="381725"/>
                  <a:pt x="381725" y="0"/>
                  <a:pt x="852607" y="0"/>
                </a:cubicBezTo>
                <a:lnTo>
                  <a:pt x="3471899" y="0"/>
                </a:lnTo>
                <a:cubicBezTo>
                  <a:pt x="3001017" y="0"/>
                  <a:pt x="2619292" y="381725"/>
                  <a:pt x="2619292" y="852607"/>
                </a:cubicBezTo>
                <a:lnTo>
                  <a:pt x="2619292" y="1705214"/>
                </a:lnTo>
                <a:lnTo>
                  <a:pt x="852607" y="1705214"/>
                </a:lnTo>
                <a:cubicBezTo>
                  <a:pt x="381725" y="1705214"/>
                  <a:pt x="0" y="1323489"/>
                  <a:pt x="0" y="852607"/>
                </a:cubicBezTo>
                <a:close/>
              </a:path>
            </a:pathLst>
          </a:custGeom>
          <a:solidFill>
            <a:srgbClr val="04A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noProof="0" dirty="0">
              <a:ln w="0"/>
              <a:solidFill>
                <a:schemeClr val="accent1"/>
              </a:solidFill>
              <a:effectLst>
                <a:outerShdw blurRad="38100" dist="25400" dir="5400000" algn="ctr" rotWithShape="0">
                  <a:srgbClr val="6E747A">
                    <a:alpha val="43000"/>
                  </a:srgbClr>
                </a:outerShdw>
              </a:effectLst>
            </a:endParaRPr>
          </a:p>
        </p:txBody>
      </p:sp>
      <p:sp>
        <p:nvSpPr>
          <p:cNvPr id="11" name="Freeform 220">
            <a:extLst>
              <a:ext uri="{FF2B5EF4-FFF2-40B4-BE49-F238E27FC236}">
                <a16:creationId xmlns:a16="http://schemas.microsoft.com/office/drawing/2014/main" id="{4BDEE533-5C71-3AD6-E123-9A1542B5B672}"/>
              </a:ext>
            </a:extLst>
          </p:cNvPr>
          <p:cNvSpPr/>
          <p:nvPr/>
        </p:nvSpPr>
        <p:spPr>
          <a:xfrm>
            <a:off x="9757300" y="7165032"/>
            <a:ext cx="7997299" cy="3153442"/>
          </a:xfrm>
          <a:custGeom>
            <a:avLst/>
            <a:gdLst>
              <a:gd name="connsiteX0" fmla="*/ 1 w 4324506"/>
              <a:gd name="connsiteY0" fmla="*/ 852602 h 1705214"/>
              <a:gd name="connsiteX1" fmla="*/ 1 w 4324506"/>
              <a:gd name="connsiteY1" fmla="*/ 852608 h 1705214"/>
              <a:gd name="connsiteX2" fmla="*/ 145613 w 4324506"/>
              <a:gd name="connsiteY2" fmla="*/ 1329309 h 1705214"/>
              <a:gd name="connsiteX3" fmla="*/ 249723 w 4324506"/>
              <a:gd name="connsiteY3" fmla="*/ 1455492 h 1705214"/>
              <a:gd name="connsiteX4" fmla="*/ 249723 w 4324506"/>
              <a:gd name="connsiteY4" fmla="*/ 1455492 h 1705214"/>
              <a:gd name="connsiteX5" fmla="*/ 0 w 4324506"/>
              <a:gd name="connsiteY5" fmla="*/ 852607 h 1705214"/>
              <a:gd name="connsiteX6" fmla="*/ 1705215 w 4324506"/>
              <a:gd name="connsiteY6" fmla="*/ 0 h 1705214"/>
              <a:gd name="connsiteX7" fmla="*/ 3471899 w 4324506"/>
              <a:gd name="connsiteY7" fmla="*/ 0 h 1705214"/>
              <a:gd name="connsiteX8" fmla="*/ 4324506 w 4324506"/>
              <a:gd name="connsiteY8" fmla="*/ 852607 h 1705214"/>
              <a:gd name="connsiteX9" fmla="*/ 3471899 w 4324506"/>
              <a:gd name="connsiteY9" fmla="*/ 1705214 h 1705214"/>
              <a:gd name="connsiteX10" fmla="*/ 852618 w 4324506"/>
              <a:gd name="connsiteY10" fmla="*/ 1705214 h 1705214"/>
              <a:gd name="connsiteX11" fmla="*/ 939782 w 4324506"/>
              <a:gd name="connsiteY11" fmla="*/ 1700813 h 1705214"/>
              <a:gd name="connsiteX12" fmla="*/ 1705215 w 4324506"/>
              <a:gd name="connsiteY12" fmla="*/ 852608 h 170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24506" h="1705214">
                <a:moveTo>
                  <a:pt x="1" y="852602"/>
                </a:moveTo>
                <a:lnTo>
                  <a:pt x="1" y="852608"/>
                </a:lnTo>
                <a:cubicBezTo>
                  <a:pt x="1" y="1029188"/>
                  <a:pt x="53681" y="1193232"/>
                  <a:pt x="145613" y="1329309"/>
                </a:cubicBezTo>
                <a:lnTo>
                  <a:pt x="249723" y="1455492"/>
                </a:lnTo>
                <a:lnTo>
                  <a:pt x="249723" y="1455492"/>
                </a:lnTo>
                <a:cubicBezTo>
                  <a:pt x="95431" y="1301200"/>
                  <a:pt x="0" y="1088048"/>
                  <a:pt x="0" y="852607"/>
                </a:cubicBezTo>
                <a:close/>
                <a:moveTo>
                  <a:pt x="1705215" y="0"/>
                </a:moveTo>
                <a:lnTo>
                  <a:pt x="3471899" y="0"/>
                </a:lnTo>
                <a:cubicBezTo>
                  <a:pt x="3942781" y="0"/>
                  <a:pt x="4324506" y="381725"/>
                  <a:pt x="4324506" y="852607"/>
                </a:cubicBezTo>
                <a:cubicBezTo>
                  <a:pt x="4324506" y="1323489"/>
                  <a:pt x="3942781" y="1705214"/>
                  <a:pt x="3471899" y="1705214"/>
                </a:cubicBezTo>
                <a:lnTo>
                  <a:pt x="852618" y="1705214"/>
                </a:lnTo>
                <a:lnTo>
                  <a:pt x="939782" y="1700813"/>
                </a:lnTo>
                <a:cubicBezTo>
                  <a:pt x="1369714" y="1657151"/>
                  <a:pt x="1705215" y="1294060"/>
                  <a:pt x="1705215" y="852608"/>
                </a:cubicBezTo>
                <a:close/>
              </a:path>
            </a:pathLst>
          </a:custGeom>
          <a:solidFill>
            <a:srgbClr val="56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noProof="0" dirty="0">
              <a:ln w="0"/>
              <a:solidFill>
                <a:schemeClr val="accent1"/>
              </a:solidFill>
              <a:effectLst>
                <a:outerShdw blurRad="38100" dist="25400" dir="5400000" algn="ctr" rotWithShape="0">
                  <a:srgbClr val="6E747A">
                    <a:alpha val="43000"/>
                  </a:srgbClr>
                </a:outerShdw>
              </a:effectLst>
            </a:endParaRPr>
          </a:p>
        </p:txBody>
      </p:sp>
      <p:sp>
        <p:nvSpPr>
          <p:cNvPr id="12" name="Freeform 221">
            <a:extLst>
              <a:ext uri="{FF2B5EF4-FFF2-40B4-BE49-F238E27FC236}">
                <a16:creationId xmlns:a16="http://schemas.microsoft.com/office/drawing/2014/main" id="{F0EDD50D-4D89-BCB5-F42D-E8151FB4A98C}"/>
              </a:ext>
            </a:extLst>
          </p:cNvPr>
          <p:cNvSpPr/>
          <p:nvPr/>
        </p:nvSpPr>
        <p:spPr>
          <a:xfrm>
            <a:off x="14863099" y="7403770"/>
            <a:ext cx="2646153" cy="2646147"/>
          </a:xfrm>
          <a:custGeom>
            <a:avLst/>
            <a:gdLst>
              <a:gd name="connsiteX0" fmla="*/ 0 w 1734343"/>
              <a:gd name="connsiteY0" fmla="*/ 867172 h 1734343"/>
              <a:gd name="connsiteX1" fmla="*/ 867172 w 1734343"/>
              <a:gd name="connsiteY1" fmla="*/ 0 h 1734343"/>
              <a:gd name="connsiteX2" fmla="*/ 1734344 w 1734343"/>
              <a:gd name="connsiteY2" fmla="*/ 867172 h 1734343"/>
              <a:gd name="connsiteX3" fmla="*/ 867172 w 1734343"/>
              <a:gd name="connsiteY3" fmla="*/ 1734344 h 1734343"/>
              <a:gd name="connsiteX4" fmla="*/ 0 w 1734343"/>
              <a:gd name="connsiteY4" fmla="*/ 867172 h 17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4343" h="1734343">
                <a:moveTo>
                  <a:pt x="0" y="867172"/>
                </a:moveTo>
                <a:cubicBezTo>
                  <a:pt x="0" y="388246"/>
                  <a:pt x="388246" y="0"/>
                  <a:pt x="867172" y="0"/>
                </a:cubicBezTo>
                <a:cubicBezTo>
                  <a:pt x="1346098" y="0"/>
                  <a:pt x="1734344" y="388246"/>
                  <a:pt x="1734344" y="867172"/>
                </a:cubicBezTo>
                <a:cubicBezTo>
                  <a:pt x="1734344" y="1346098"/>
                  <a:pt x="1346098" y="1734344"/>
                  <a:pt x="867172" y="1734344"/>
                </a:cubicBezTo>
                <a:cubicBezTo>
                  <a:pt x="388246" y="1734344"/>
                  <a:pt x="0" y="1346098"/>
                  <a:pt x="0" y="86717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7038" tIns="607038" rIns="607038" bIns="607038" numCol="1" spcCol="1270" anchor="ctr" anchorCtr="0">
            <a:noAutofit/>
          </a:bodyPr>
          <a:lstStyle/>
          <a:p>
            <a:pPr algn="ctr" defTabSz="3467013">
              <a:lnSpc>
                <a:spcPct val="90000"/>
              </a:lnSpc>
              <a:spcBef>
                <a:spcPct val="0"/>
              </a:spcBef>
              <a:spcAft>
                <a:spcPct val="35000"/>
              </a:spcAft>
            </a:pPr>
            <a:endParaRPr lang="en-GB" sz="7800" noProof="0" dirty="0">
              <a:ln w="0"/>
              <a:solidFill>
                <a:schemeClr val="accent1"/>
              </a:solidFill>
              <a:effectLst>
                <a:outerShdw blurRad="38100" dist="25400" dir="5400000" algn="ctr" rotWithShape="0">
                  <a:srgbClr val="6E747A">
                    <a:alpha val="43000"/>
                  </a:srgbClr>
                </a:outerShdw>
              </a:effectLst>
            </a:endParaRPr>
          </a:p>
        </p:txBody>
      </p:sp>
      <p:sp>
        <p:nvSpPr>
          <p:cNvPr id="13" name="Freeform 222">
            <a:extLst>
              <a:ext uri="{FF2B5EF4-FFF2-40B4-BE49-F238E27FC236}">
                <a16:creationId xmlns:a16="http://schemas.microsoft.com/office/drawing/2014/main" id="{B46891AE-B04B-DBB4-4654-57656C8E6FCE}"/>
              </a:ext>
            </a:extLst>
          </p:cNvPr>
          <p:cNvSpPr/>
          <p:nvPr/>
        </p:nvSpPr>
        <p:spPr>
          <a:xfrm>
            <a:off x="14855641" y="2582289"/>
            <a:ext cx="2646153" cy="2646145"/>
          </a:xfrm>
          <a:custGeom>
            <a:avLst/>
            <a:gdLst>
              <a:gd name="connsiteX0" fmla="*/ 0 w 1734343"/>
              <a:gd name="connsiteY0" fmla="*/ 867172 h 1734343"/>
              <a:gd name="connsiteX1" fmla="*/ 867172 w 1734343"/>
              <a:gd name="connsiteY1" fmla="*/ 0 h 1734343"/>
              <a:gd name="connsiteX2" fmla="*/ 1734344 w 1734343"/>
              <a:gd name="connsiteY2" fmla="*/ 867172 h 1734343"/>
              <a:gd name="connsiteX3" fmla="*/ 867172 w 1734343"/>
              <a:gd name="connsiteY3" fmla="*/ 1734344 h 1734343"/>
              <a:gd name="connsiteX4" fmla="*/ 0 w 1734343"/>
              <a:gd name="connsiteY4" fmla="*/ 867172 h 17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4343" h="1734343">
                <a:moveTo>
                  <a:pt x="0" y="867172"/>
                </a:moveTo>
                <a:cubicBezTo>
                  <a:pt x="0" y="388246"/>
                  <a:pt x="388246" y="0"/>
                  <a:pt x="867172" y="0"/>
                </a:cubicBezTo>
                <a:cubicBezTo>
                  <a:pt x="1346098" y="0"/>
                  <a:pt x="1734344" y="388246"/>
                  <a:pt x="1734344" y="867172"/>
                </a:cubicBezTo>
                <a:cubicBezTo>
                  <a:pt x="1734344" y="1346098"/>
                  <a:pt x="1346098" y="1734344"/>
                  <a:pt x="867172" y="1734344"/>
                </a:cubicBezTo>
                <a:cubicBezTo>
                  <a:pt x="388246" y="1734344"/>
                  <a:pt x="0" y="1346098"/>
                  <a:pt x="0" y="86717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7038" tIns="607038" rIns="607038" bIns="607038" numCol="1" spcCol="1270" anchor="ctr" anchorCtr="0">
            <a:noAutofit/>
          </a:bodyPr>
          <a:lstStyle/>
          <a:p>
            <a:pPr algn="ctr" defTabSz="3467013">
              <a:lnSpc>
                <a:spcPct val="90000"/>
              </a:lnSpc>
              <a:spcBef>
                <a:spcPct val="0"/>
              </a:spcBef>
              <a:spcAft>
                <a:spcPct val="35000"/>
              </a:spcAft>
            </a:pPr>
            <a:endParaRPr lang="en-GB" sz="7800" noProof="0" dirty="0">
              <a:ln w="0"/>
              <a:solidFill>
                <a:schemeClr val="accent1"/>
              </a:solidFill>
              <a:effectLst>
                <a:outerShdw blurRad="38100" dist="25400" dir="5400000" algn="ctr" rotWithShape="0">
                  <a:srgbClr val="6E747A">
                    <a:alpha val="43000"/>
                  </a:srgbClr>
                </a:outerShdw>
              </a:effectLst>
            </a:endParaRPr>
          </a:p>
        </p:txBody>
      </p:sp>
      <p:sp>
        <p:nvSpPr>
          <p:cNvPr id="14" name="Freeform 223">
            <a:extLst>
              <a:ext uri="{FF2B5EF4-FFF2-40B4-BE49-F238E27FC236}">
                <a16:creationId xmlns:a16="http://schemas.microsoft.com/office/drawing/2014/main" id="{D18BDE1E-1D7A-9150-957E-950EC992E820}"/>
              </a:ext>
            </a:extLst>
          </p:cNvPr>
          <p:cNvSpPr/>
          <p:nvPr/>
        </p:nvSpPr>
        <p:spPr>
          <a:xfrm>
            <a:off x="9765597" y="2321188"/>
            <a:ext cx="7535488" cy="3153442"/>
          </a:xfrm>
          <a:custGeom>
            <a:avLst/>
            <a:gdLst>
              <a:gd name="connsiteX0" fmla="*/ 852607 w 4074784"/>
              <a:gd name="connsiteY0" fmla="*/ 0 h 1705214"/>
              <a:gd name="connsiteX1" fmla="*/ 3471899 w 4074784"/>
              <a:gd name="connsiteY1" fmla="*/ 0 h 1705214"/>
              <a:gd name="connsiteX2" fmla="*/ 4074784 w 4074784"/>
              <a:gd name="connsiteY2" fmla="*/ 249723 h 1705214"/>
              <a:gd name="connsiteX3" fmla="*/ 4074784 w 4074784"/>
              <a:gd name="connsiteY3" fmla="*/ 249723 h 1705214"/>
              <a:gd name="connsiteX4" fmla="*/ 3948601 w 4074784"/>
              <a:gd name="connsiteY4" fmla="*/ 145613 h 1705214"/>
              <a:gd name="connsiteX5" fmla="*/ 3471900 w 4074784"/>
              <a:gd name="connsiteY5" fmla="*/ 1 h 1705214"/>
              <a:gd name="connsiteX6" fmla="*/ 2619293 w 4074784"/>
              <a:gd name="connsiteY6" fmla="*/ 852608 h 1705214"/>
              <a:gd name="connsiteX7" fmla="*/ 2619293 w 4074784"/>
              <a:gd name="connsiteY7" fmla="*/ 1705214 h 1705214"/>
              <a:gd name="connsiteX8" fmla="*/ 852607 w 4074784"/>
              <a:gd name="connsiteY8" fmla="*/ 1705214 h 1705214"/>
              <a:gd name="connsiteX9" fmla="*/ 0 w 4074784"/>
              <a:gd name="connsiteY9" fmla="*/ 852607 h 1705214"/>
              <a:gd name="connsiteX10" fmla="*/ 852607 w 4074784"/>
              <a:gd name="connsiteY10" fmla="*/ 0 h 170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74784" h="1705214">
                <a:moveTo>
                  <a:pt x="852607" y="0"/>
                </a:moveTo>
                <a:lnTo>
                  <a:pt x="3471899" y="0"/>
                </a:lnTo>
                <a:cubicBezTo>
                  <a:pt x="3707340" y="0"/>
                  <a:pt x="3920492" y="95431"/>
                  <a:pt x="4074784" y="249723"/>
                </a:cubicBezTo>
                <a:lnTo>
                  <a:pt x="4074784" y="249723"/>
                </a:lnTo>
                <a:lnTo>
                  <a:pt x="3948601" y="145613"/>
                </a:lnTo>
                <a:cubicBezTo>
                  <a:pt x="3812524" y="53681"/>
                  <a:pt x="3648481" y="1"/>
                  <a:pt x="3471900" y="1"/>
                </a:cubicBezTo>
                <a:cubicBezTo>
                  <a:pt x="3001018" y="1"/>
                  <a:pt x="2619293" y="381726"/>
                  <a:pt x="2619293" y="852608"/>
                </a:cubicBezTo>
                <a:lnTo>
                  <a:pt x="2619293" y="1705214"/>
                </a:lnTo>
                <a:lnTo>
                  <a:pt x="852607" y="1705214"/>
                </a:lnTo>
                <a:cubicBezTo>
                  <a:pt x="381725" y="1705214"/>
                  <a:pt x="0" y="1323489"/>
                  <a:pt x="0" y="852607"/>
                </a:cubicBezTo>
                <a:cubicBezTo>
                  <a:pt x="0" y="381725"/>
                  <a:pt x="381725" y="0"/>
                  <a:pt x="852607" y="0"/>
                </a:cubicBezTo>
                <a:close/>
              </a:path>
            </a:pathLst>
          </a:custGeom>
          <a:solidFill>
            <a:srgbClr val="3F6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noProof="0" dirty="0">
              <a:ln w="0"/>
              <a:solidFill>
                <a:schemeClr val="accent1"/>
              </a:solidFill>
              <a:effectLst>
                <a:outerShdw blurRad="38100" dist="25400" dir="5400000" algn="ctr" rotWithShape="0">
                  <a:srgbClr val="6E747A">
                    <a:alpha val="43000"/>
                  </a:srgbClr>
                </a:outerShdw>
              </a:effectLst>
            </a:endParaRPr>
          </a:p>
        </p:txBody>
      </p:sp>
      <p:sp>
        <p:nvSpPr>
          <p:cNvPr id="15" name="Freeform 224">
            <a:extLst>
              <a:ext uri="{FF2B5EF4-FFF2-40B4-BE49-F238E27FC236}">
                <a16:creationId xmlns:a16="http://schemas.microsoft.com/office/drawing/2014/main" id="{17A99735-9551-68C4-F5E8-4E546B62DFDB}"/>
              </a:ext>
            </a:extLst>
          </p:cNvPr>
          <p:cNvSpPr/>
          <p:nvPr/>
        </p:nvSpPr>
        <p:spPr>
          <a:xfrm>
            <a:off x="10026701" y="2582289"/>
            <a:ext cx="2646153" cy="2646145"/>
          </a:xfrm>
          <a:custGeom>
            <a:avLst/>
            <a:gdLst>
              <a:gd name="connsiteX0" fmla="*/ 0 w 1734343"/>
              <a:gd name="connsiteY0" fmla="*/ 867172 h 1734343"/>
              <a:gd name="connsiteX1" fmla="*/ 867172 w 1734343"/>
              <a:gd name="connsiteY1" fmla="*/ 0 h 1734343"/>
              <a:gd name="connsiteX2" fmla="*/ 1734344 w 1734343"/>
              <a:gd name="connsiteY2" fmla="*/ 867172 h 1734343"/>
              <a:gd name="connsiteX3" fmla="*/ 867172 w 1734343"/>
              <a:gd name="connsiteY3" fmla="*/ 1734344 h 1734343"/>
              <a:gd name="connsiteX4" fmla="*/ 0 w 1734343"/>
              <a:gd name="connsiteY4" fmla="*/ 867172 h 17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4343" h="1734343">
                <a:moveTo>
                  <a:pt x="0" y="867172"/>
                </a:moveTo>
                <a:cubicBezTo>
                  <a:pt x="0" y="388246"/>
                  <a:pt x="388246" y="0"/>
                  <a:pt x="867172" y="0"/>
                </a:cubicBezTo>
                <a:cubicBezTo>
                  <a:pt x="1346098" y="0"/>
                  <a:pt x="1734344" y="388246"/>
                  <a:pt x="1734344" y="867172"/>
                </a:cubicBezTo>
                <a:cubicBezTo>
                  <a:pt x="1734344" y="1346098"/>
                  <a:pt x="1346098" y="1734344"/>
                  <a:pt x="867172" y="1734344"/>
                </a:cubicBezTo>
                <a:cubicBezTo>
                  <a:pt x="388246" y="1734344"/>
                  <a:pt x="0" y="1346098"/>
                  <a:pt x="0" y="86717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7038" tIns="607038" rIns="607038" bIns="607038" numCol="1" spcCol="1270" anchor="ctr" anchorCtr="0">
            <a:noAutofit/>
          </a:bodyPr>
          <a:lstStyle/>
          <a:p>
            <a:pPr algn="ctr" defTabSz="3467013">
              <a:lnSpc>
                <a:spcPct val="90000"/>
              </a:lnSpc>
              <a:spcBef>
                <a:spcPct val="0"/>
              </a:spcBef>
              <a:spcAft>
                <a:spcPct val="35000"/>
              </a:spcAft>
            </a:pPr>
            <a:endParaRPr lang="en-GB" sz="7800" noProof="0" dirty="0">
              <a:ln w="0"/>
              <a:solidFill>
                <a:schemeClr val="accent1"/>
              </a:solidFill>
              <a:effectLst>
                <a:outerShdw blurRad="38100" dist="25400" dir="5400000" algn="ctr" rotWithShape="0">
                  <a:srgbClr val="6E747A">
                    <a:alpha val="43000"/>
                  </a:srgbClr>
                </a:outerShdw>
              </a:effectLst>
            </a:endParaRPr>
          </a:p>
        </p:txBody>
      </p:sp>
      <p:sp>
        <p:nvSpPr>
          <p:cNvPr id="16" name="Freeform 225">
            <a:extLst>
              <a:ext uri="{FF2B5EF4-FFF2-40B4-BE49-F238E27FC236}">
                <a16:creationId xmlns:a16="http://schemas.microsoft.com/office/drawing/2014/main" id="{AB3E1211-B150-C93B-A20E-1F20D163325C}"/>
              </a:ext>
            </a:extLst>
          </p:cNvPr>
          <p:cNvSpPr/>
          <p:nvPr/>
        </p:nvSpPr>
        <p:spPr>
          <a:xfrm rot="5400000">
            <a:off x="8132040" y="5531469"/>
            <a:ext cx="6420565" cy="3153448"/>
          </a:xfrm>
          <a:custGeom>
            <a:avLst/>
            <a:gdLst>
              <a:gd name="connsiteX0" fmla="*/ 0 w 3471899"/>
              <a:gd name="connsiteY0" fmla="*/ 1705214 h 1705214"/>
              <a:gd name="connsiteX1" fmla="*/ 852607 w 3471899"/>
              <a:gd name="connsiteY1" fmla="*/ 852607 h 1705214"/>
              <a:gd name="connsiteX2" fmla="*/ 852607 w 3471899"/>
              <a:gd name="connsiteY2" fmla="*/ 0 h 1705214"/>
              <a:gd name="connsiteX3" fmla="*/ 2619292 w 3471899"/>
              <a:gd name="connsiteY3" fmla="*/ 0 h 1705214"/>
              <a:gd name="connsiteX4" fmla="*/ 3471899 w 3471899"/>
              <a:gd name="connsiteY4" fmla="*/ 852607 h 1705214"/>
              <a:gd name="connsiteX5" fmla="*/ 2619292 w 3471899"/>
              <a:gd name="connsiteY5" fmla="*/ 1705214 h 170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1899" h="1705214">
                <a:moveTo>
                  <a:pt x="0" y="1705214"/>
                </a:moveTo>
                <a:cubicBezTo>
                  <a:pt x="470882" y="1705214"/>
                  <a:pt x="852607" y="1323489"/>
                  <a:pt x="852607" y="852607"/>
                </a:cubicBezTo>
                <a:lnTo>
                  <a:pt x="852607" y="0"/>
                </a:lnTo>
                <a:lnTo>
                  <a:pt x="2619292" y="0"/>
                </a:lnTo>
                <a:cubicBezTo>
                  <a:pt x="3090174" y="0"/>
                  <a:pt x="3471899" y="381725"/>
                  <a:pt x="3471899" y="852607"/>
                </a:cubicBezTo>
                <a:cubicBezTo>
                  <a:pt x="3471899" y="1323489"/>
                  <a:pt x="3090174" y="1705214"/>
                  <a:pt x="2619292" y="170521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noProof="0" dirty="0">
              <a:ln w="0"/>
              <a:solidFill>
                <a:schemeClr val="accent1"/>
              </a:solidFill>
              <a:effectLst>
                <a:outerShdw blurRad="38100" dist="25400" dir="5400000" algn="ctr" rotWithShape="0">
                  <a:srgbClr val="6E747A">
                    <a:alpha val="43000"/>
                  </a:srgbClr>
                </a:outerShdw>
              </a:effectLst>
            </a:endParaRPr>
          </a:p>
        </p:txBody>
      </p:sp>
      <p:sp>
        <p:nvSpPr>
          <p:cNvPr id="17" name="Freeform 226">
            <a:extLst>
              <a:ext uri="{FF2B5EF4-FFF2-40B4-BE49-F238E27FC236}">
                <a16:creationId xmlns:a16="http://schemas.microsoft.com/office/drawing/2014/main" id="{DE945A40-0B56-3660-F61B-4C5CEF6E450B}"/>
              </a:ext>
            </a:extLst>
          </p:cNvPr>
          <p:cNvSpPr/>
          <p:nvPr/>
        </p:nvSpPr>
        <p:spPr>
          <a:xfrm>
            <a:off x="10019246" y="7403770"/>
            <a:ext cx="2646153" cy="2646147"/>
          </a:xfrm>
          <a:custGeom>
            <a:avLst/>
            <a:gdLst>
              <a:gd name="connsiteX0" fmla="*/ 0 w 1734343"/>
              <a:gd name="connsiteY0" fmla="*/ 867172 h 1734343"/>
              <a:gd name="connsiteX1" fmla="*/ 867172 w 1734343"/>
              <a:gd name="connsiteY1" fmla="*/ 0 h 1734343"/>
              <a:gd name="connsiteX2" fmla="*/ 1734344 w 1734343"/>
              <a:gd name="connsiteY2" fmla="*/ 867172 h 1734343"/>
              <a:gd name="connsiteX3" fmla="*/ 867172 w 1734343"/>
              <a:gd name="connsiteY3" fmla="*/ 1734344 h 1734343"/>
              <a:gd name="connsiteX4" fmla="*/ 0 w 1734343"/>
              <a:gd name="connsiteY4" fmla="*/ 867172 h 17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4343" h="1734343">
                <a:moveTo>
                  <a:pt x="0" y="867172"/>
                </a:moveTo>
                <a:cubicBezTo>
                  <a:pt x="0" y="388246"/>
                  <a:pt x="388246" y="0"/>
                  <a:pt x="867172" y="0"/>
                </a:cubicBezTo>
                <a:cubicBezTo>
                  <a:pt x="1346098" y="0"/>
                  <a:pt x="1734344" y="388246"/>
                  <a:pt x="1734344" y="867172"/>
                </a:cubicBezTo>
                <a:cubicBezTo>
                  <a:pt x="1734344" y="1346098"/>
                  <a:pt x="1346098" y="1734344"/>
                  <a:pt x="867172" y="1734344"/>
                </a:cubicBezTo>
                <a:cubicBezTo>
                  <a:pt x="388246" y="1734344"/>
                  <a:pt x="0" y="1346098"/>
                  <a:pt x="0" y="86717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7038" tIns="607038" rIns="607038" bIns="607038" numCol="1" spcCol="1270" anchor="ctr" anchorCtr="0">
            <a:noAutofit/>
          </a:bodyPr>
          <a:lstStyle/>
          <a:p>
            <a:pPr algn="ctr" defTabSz="3467013">
              <a:lnSpc>
                <a:spcPct val="90000"/>
              </a:lnSpc>
              <a:spcBef>
                <a:spcPct val="0"/>
              </a:spcBef>
              <a:spcAft>
                <a:spcPct val="35000"/>
              </a:spcAft>
            </a:pPr>
            <a:endParaRPr lang="en-GB" sz="7800" noProof="0" dirty="0">
              <a:ln w="0"/>
              <a:solidFill>
                <a:schemeClr val="accent1"/>
              </a:solidFill>
              <a:effectLst>
                <a:outerShdw blurRad="38100" dist="25400" dir="5400000" algn="ctr" rotWithShape="0">
                  <a:srgbClr val="6E747A">
                    <a:alpha val="43000"/>
                  </a:srgbClr>
                </a:outerShdw>
              </a:effectLst>
            </a:endParaRPr>
          </a:p>
        </p:txBody>
      </p:sp>
      <p:sp>
        <p:nvSpPr>
          <p:cNvPr id="18" name="Rectangle 38">
            <a:extLst>
              <a:ext uri="{FF2B5EF4-FFF2-40B4-BE49-F238E27FC236}">
                <a16:creationId xmlns:a16="http://schemas.microsoft.com/office/drawing/2014/main" id="{40C912DF-7EAF-9FFF-A885-9AFF89656F59}"/>
              </a:ext>
            </a:extLst>
          </p:cNvPr>
          <p:cNvSpPr/>
          <p:nvPr/>
        </p:nvSpPr>
        <p:spPr>
          <a:xfrm>
            <a:off x="3634740" y="2585839"/>
            <a:ext cx="5509260" cy="1538883"/>
          </a:xfrm>
          <a:prstGeom prst="rect">
            <a:avLst/>
          </a:prstGeom>
        </p:spPr>
        <p:txBody>
          <a:bodyPr wrap="square" lIns="0" tIns="0" rIns="0" bIns="0" anchor="t">
            <a:spAutoFit/>
          </a:bodyPr>
          <a:lstStyle/>
          <a:p>
            <a:r>
              <a:rPr lang="en-GB" sz="4000" b="1" noProof="0" dirty="0">
                <a:latin typeface="+mj-lt"/>
              </a:rPr>
              <a:t>Cybersecurity Basics</a:t>
            </a:r>
          </a:p>
          <a:p>
            <a:r>
              <a:rPr lang="en-GB" sz="3000" noProof="0" dirty="0">
                <a:latin typeface="+mj-lt"/>
              </a:rPr>
              <a:t>Reflect on password use and show a 2FA demo or checklist</a:t>
            </a:r>
          </a:p>
        </p:txBody>
      </p:sp>
      <p:sp>
        <p:nvSpPr>
          <p:cNvPr id="19" name="Rectangle 39">
            <a:extLst>
              <a:ext uri="{FF2B5EF4-FFF2-40B4-BE49-F238E27FC236}">
                <a16:creationId xmlns:a16="http://schemas.microsoft.com/office/drawing/2014/main" id="{480B8969-2CC2-F6AB-B722-3D0CE3472001}"/>
              </a:ext>
            </a:extLst>
          </p:cNvPr>
          <p:cNvSpPr/>
          <p:nvPr/>
        </p:nvSpPr>
        <p:spPr>
          <a:xfrm>
            <a:off x="1463040" y="2470423"/>
            <a:ext cx="1807683" cy="1846659"/>
          </a:xfrm>
          <a:prstGeom prst="rect">
            <a:avLst/>
          </a:prstGeom>
        </p:spPr>
        <p:txBody>
          <a:bodyPr wrap="square" lIns="0" tIns="0" rIns="0" bIns="0" anchor="ctr">
            <a:spAutoFit/>
          </a:bodyPr>
          <a:lstStyle/>
          <a:p>
            <a:r>
              <a:rPr lang="en-GB" sz="12000" b="1" noProof="0" dirty="0">
                <a:solidFill>
                  <a:srgbClr val="3F6031"/>
                </a:solidFill>
                <a:latin typeface="+mj-lt"/>
              </a:rPr>
              <a:t>01</a:t>
            </a:r>
            <a:endParaRPr lang="en-GB" sz="8100" noProof="0" dirty="0">
              <a:solidFill>
                <a:srgbClr val="3F6031"/>
              </a:solidFill>
              <a:latin typeface="+mj-lt"/>
            </a:endParaRPr>
          </a:p>
        </p:txBody>
      </p:sp>
      <p:sp>
        <p:nvSpPr>
          <p:cNvPr id="20" name="Rectangle 42">
            <a:extLst>
              <a:ext uri="{FF2B5EF4-FFF2-40B4-BE49-F238E27FC236}">
                <a16:creationId xmlns:a16="http://schemas.microsoft.com/office/drawing/2014/main" id="{02DBE0CA-3879-7CA8-6154-27E8394B8207}"/>
              </a:ext>
            </a:extLst>
          </p:cNvPr>
          <p:cNvSpPr/>
          <p:nvPr/>
        </p:nvSpPr>
        <p:spPr>
          <a:xfrm>
            <a:off x="3634740" y="4536559"/>
            <a:ext cx="5509260" cy="1538883"/>
          </a:xfrm>
          <a:prstGeom prst="rect">
            <a:avLst/>
          </a:prstGeom>
        </p:spPr>
        <p:txBody>
          <a:bodyPr wrap="square" lIns="0" tIns="0" rIns="0" bIns="0" anchor="t">
            <a:spAutoFit/>
          </a:bodyPr>
          <a:lstStyle/>
          <a:p>
            <a:r>
              <a:rPr lang="en-GB" sz="4000" b="1" noProof="0" dirty="0">
                <a:latin typeface="+mj-lt"/>
              </a:rPr>
              <a:t>Digital Overload</a:t>
            </a:r>
          </a:p>
          <a:p>
            <a:r>
              <a:rPr lang="en-GB" sz="3000" noProof="0" dirty="0">
                <a:latin typeface="+mj-lt"/>
              </a:rPr>
              <a:t>Invite learners to audit their screen time or message habits</a:t>
            </a:r>
          </a:p>
        </p:txBody>
      </p:sp>
      <p:sp>
        <p:nvSpPr>
          <p:cNvPr id="21" name="Rectangle 43">
            <a:extLst>
              <a:ext uri="{FF2B5EF4-FFF2-40B4-BE49-F238E27FC236}">
                <a16:creationId xmlns:a16="http://schemas.microsoft.com/office/drawing/2014/main" id="{0127DF3A-4536-5F1C-F634-8BEC26EF3096}"/>
              </a:ext>
            </a:extLst>
          </p:cNvPr>
          <p:cNvSpPr/>
          <p:nvPr/>
        </p:nvSpPr>
        <p:spPr>
          <a:xfrm>
            <a:off x="1463040" y="4421143"/>
            <a:ext cx="1807683" cy="1846659"/>
          </a:xfrm>
          <a:prstGeom prst="rect">
            <a:avLst/>
          </a:prstGeom>
        </p:spPr>
        <p:txBody>
          <a:bodyPr wrap="square" lIns="0" tIns="0" rIns="0" bIns="0" anchor="ctr">
            <a:spAutoFit/>
          </a:bodyPr>
          <a:lstStyle/>
          <a:p>
            <a:r>
              <a:rPr lang="en-GB" sz="12000" b="1" noProof="0" dirty="0">
                <a:solidFill>
                  <a:srgbClr val="04A6C2"/>
                </a:solidFill>
                <a:latin typeface="+mj-lt"/>
              </a:rPr>
              <a:t>02</a:t>
            </a:r>
            <a:endParaRPr lang="en-GB" sz="8100" noProof="0" dirty="0">
              <a:solidFill>
                <a:srgbClr val="04A6C2"/>
              </a:solidFill>
              <a:latin typeface="+mj-lt"/>
            </a:endParaRPr>
          </a:p>
        </p:txBody>
      </p:sp>
      <p:sp>
        <p:nvSpPr>
          <p:cNvPr id="22" name="Rectangle 45">
            <a:extLst>
              <a:ext uri="{FF2B5EF4-FFF2-40B4-BE49-F238E27FC236}">
                <a16:creationId xmlns:a16="http://schemas.microsoft.com/office/drawing/2014/main" id="{82CC1E35-289B-0191-36DE-906FAAAAC6AB}"/>
              </a:ext>
            </a:extLst>
          </p:cNvPr>
          <p:cNvSpPr/>
          <p:nvPr/>
        </p:nvSpPr>
        <p:spPr>
          <a:xfrm>
            <a:off x="3634740" y="6487279"/>
            <a:ext cx="5509260" cy="1538883"/>
          </a:xfrm>
          <a:prstGeom prst="rect">
            <a:avLst/>
          </a:prstGeom>
        </p:spPr>
        <p:txBody>
          <a:bodyPr wrap="square" lIns="0" tIns="0" rIns="0" bIns="0" anchor="t">
            <a:spAutoFit/>
          </a:bodyPr>
          <a:lstStyle/>
          <a:p>
            <a:r>
              <a:rPr lang="en-GB" sz="4000" b="1" noProof="0" dirty="0">
                <a:latin typeface="+mj-lt"/>
              </a:rPr>
              <a:t>Digital Rights</a:t>
            </a:r>
          </a:p>
          <a:p>
            <a:r>
              <a:rPr lang="en-GB" sz="3000" noProof="0" dirty="0">
                <a:latin typeface="+mj-lt"/>
              </a:rPr>
              <a:t>Discuss real-life boundaries and how to model them as a trainer</a:t>
            </a:r>
          </a:p>
        </p:txBody>
      </p:sp>
      <p:sp>
        <p:nvSpPr>
          <p:cNvPr id="23" name="Rectangle 46">
            <a:extLst>
              <a:ext uri="{FF2B5EF4-FFF2-40B4-BE49-F238E27FC236}">
                <a16:creationId xmlns:a16="http://schemas.microsoft.com/office/drawing/2014/main" id="{53BB142A-AE4B-DA24-2E23-553FC21C609D}"/>
              </a:ext>
            </a:extLst>
          </p:cNvPr>
          <p:cNvSpPr/>
          <p:nvPr/>
        </p:nvSpPr>
        <p:spPr>
          <a:xfrm>
            <a:off x="1463040" y="6371863"/>
            <a:ext cx="1807683" cy="1846659"/>
          </a:xfrm>
          <a:prstGeom prst="rect">
            <a:avLst/>
          </a:prstGeom>
        </p:spPr>
        <p:txBody>
          <a:bodyPr wrap="square" lIns="0" tIns="0" rIns="0" bIns="0" anchor="ctr">
            <a:spAutoFit/>
          </a:bodyPr>
          <a:lstStyle/>
          <a:p>
            <a:r>
              <a:rPr lang="en-GB" sz="12000" b="1" noProof="0" dirty="0">
                <a:solidFill>
                  <a:srgbClr val="569938"/>
                </a:solidFill>
                <a:latin typeface="+mj-lt"/>
              </a:rPr>
              <a:t>03</a:t>
            </a:r>
            <a:endParaRPr lang="en-GB" sz="8100" noProof="0" dirty="0">
              <a:solidFill>
                <a:srgbClr val="569938"/>
              </a:solidFill>
              <a:latin typeface="+mj-lt"/>
            </a:endParaRPr>
          </a:p>
        </p:txBody>
      </p:sp>
      <p:sp>
        <p:nvSpPr>
          <p:cNvPr id="24" name="Rectangle 48">
            <a:extLst>
              <a:ext uri="{FF2B5EF4-FFF2-40B4-BE49-F238E27FC236}">
                <a16:creationId xmlns:a16="http://schemas.microsoft.com/office/drawing/2014/main" id="{F9A37677-D109-AC07-B876-A79E16824736}"/>
              </a:ext>
            </a:extLst>
          </p:cNvPr>
          <p:cNvSpPr/>
          <p:nvPr/>
        </p:nvSpPr>
        <p:spPr>
          <a:xfrm>
            <a:off x="3634740" y="8437999"/>
            <a:ext cx="6091100" cy="1538883"/>
          </a:xfrm>
          <a:prstGeom prst="rect">
            <a:avLst/>
          </a:prstGeom>
        </p:spPr>
        <p:txBody>
          <a:bodyPr wrap="square" lIns="0" tIns="0" rIns="0" bIns="0" anchor="t">
            <a:spAutoFit/>
          </a:bodyPr>
          <a:lstStyle/>
          <a:p>
            <a:r>
              <a:rPr lang="en-GB" sz="4000" b="1" noProof="0" dirty="0">
                <a:latin typeface="+mj-lt"/>
              </a:rPr>
              <a:t>Harassment and Misuse</a:t>
            </a:r>
          </a:p>
          <a:p>
            <a:r>
              <a:rPr lang="en-GB" sz="3000" noProof="0" dirty="0">
                <a:latin typeface="+mj-lt"/>
              </a:rPr>
              <a:t>Co-create a respectful communication agreement</a:t>
            </a:r>
          </a:p>
        </p:txBody>
      </p:sp>
      <p:sp>
        <p:nvSpPr>
          <p:cNvPr id="25" name="Rectangle 49">
            <a:extLst>
              <a:ext uri="{FF2B5EF4-FFF2-40B4-BE49-F238E27FC236}">
                <a16:creationId xmlns:a16="http://schemas.microsoft.com/office/drawing/2014/main" id="{AD0A9A11-FEFA-3569-B6FA-6E6886BFBC4A}"/>
              </a:ext>
            </a:extLst>
          </p:cNvPr>
          <p:cNvSpPr/>
          <p:nvPr/>
        </p:nvSpPr>
        <p:spPr>
          <a:xfrm>
            <a:off x="1463040" y="8322583"/>
            <a:ext cx="1807683" cy="1846659"/>
          </a:xfrm>
          <a:prstGeom prst="rect">
            <a:avLst/>
          </a:prstGeom>
        </p:spPr>
        <p:txBody>
          <a:bodyPr wrap="square" lIns="0" tIns="0" rIns="0" bIns="0" anchor="ctr">
            <a:spAutoFit/>
          </a:bodyPr>
          <a:lstStyle/>
          <a:p>
            <a:r>
              <a:rPr lang="en-GB" sz="12000" b="1" noProof="0" dirty="0">
                <a:solidFill>
                  <a:srgbClr val="FF0000"/>
                </a:solidFill>
                <a:latin typeface="+mj-lt"/>
              </a:rPr>
              <a:t>04</a:t>
            </a:r>
            <a:endParaRPr lang="en-GB" sz="8100" noProof="0" dirty="0">
              <a:solidFill>
                <a:srgbClr val="FF0000"/>
              </a:solidFill>
              <a:latin typeface="+mj-lt"/>
            </a:endParaRPr>
          </a:p>
        </p:txBody>
      </p:sp>
      <p:pic>
        <p:nvPicPr>
          <p:cNvPr id="26" name="Γραφικό 25">
            <a:extLst>
              <a:ext uri="{FF2B5EF4-FFF2-40B4-BE49-F238E27FC236}">
                <a16:creationId xmlns:a16="http://schemas.microsoft.com/office/drawing/2014/main" id="{1308E9BC-9209-3E89-80EA-C34BBEF28343}"/>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0809777" y="3365361"/>
            <a:ext cx="1080000" cy="1080000"/>
          </a:xfrm>
          <a:prstGeom prst="rect">
            <a:avLst/>
          </a:prstGeom>
        </p:spPr>
      </p:pic>
      <p:pic>
        <p:nvPicPr>
          <p:cNvPr id="27" name="Γραφικό 26">
            <a:extLst>
              <a:ext uri="{FF2B5EF4-FFF2-40B4-BE49-F238E27FC236}">
                <a16:creationId xmlns:a16="http://schemas.microsoft.com/office/drawing/2014/main" id="{75BC6C81-1F29-2679-534A-D9CE95411305}"/>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5638717" y="3365361"/>
            <a:ext cx="1080000" cy="1080000"/>
          </a:xfrm>
          <a:prstGeom prst="rect">
            <a:avLst/>
          </a:prstGeom>
        </p:spPr>
      </p:pic>
      <p:pic>
        <p:nvPicPr>
          <p:cNvPr id="28" name="Γραφικό 27">
            <a:extLst>
              <a:ext uri="{FF2B5EF4-FFF2-40B4-BE49-F238E27FC236}">
                <a16:creationId xmlns:a16="http://schemas.microsoft.com/office/drawing/2014/main" id="{1215A1BE-EFE6-CD4F-8D02-24696721A99F}"/>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5646175" y="8186843"/>
            <a:ext cx="1080000" cy="1080000"/>
          </a:xfrm>
          <a:prstGeom prst="rect">
            <a:avLst/>
          </a:prstGeom>
        </p:spPr>
      </p:pic>
      <p:pic>
        <p:nvPicPr>
          <p:cNvPr id="29" name="Γραφικό 28">
            <a:extLst>
              <a:ext uri="{FF2B5EF4-FFF2-40B4-BE49-F238E27FC236}">
                <a16:creationId xmlns:a16="http://schemas.microsoft.com/office/drawing/2014/main" id="{3A88AEF0-00D1-4B21-6ACC-6026B3119085}"/>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10802322" y="8186843"/>
            <a:ext cx="1080000" cy="1080000"/>
          </a:xfrm>
          <a:prstGeom prst="rect">
            <a:avLst/>
          </a:prstGeom>
        </p:spPr>
      </p:pic>
    </p:spTree>
    <p:extLst>
      <p:ext uri="{BB962C8B-B14F-4D97-AF65-F5344CB8AC3E}">
        <p14:creationId xmlns:p14="http://schemas.microsoft.com/office/powerpoint/2010/main" val="37306503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6D873-B9F3-731E-8063-003D553A344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753A04D-A1A1-25F1-91A3-B6DE1FF6B9FE}"/>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0286B6CC-8567-919A-0E5E-C5D3F35EBA7C}"/>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CB76B36D-5817-98A3-7897-F30008B96ED1}"/>
              </a:ext>
            </a:extLst>
          </p:cNvPr>
          <p:cNvSpPr txBox="1"/>
          <p:nvPr/>
        </p:nvSpPr>
        <p:spPr>
          <a:xfrm>
            <a:off x="914400" y="1148176"/>
            <a:ext cx="15697200" cy="923330"/>
          </a:xfrm>
          <a:prstGeom prst="rect">
            <a:avLst/>
          </a:prstGeom>
          <a:noFill/>
        </p:spPr>
        <p:txBody>
          <a:bodyPr wrap="square">
            <a:spAutoFit/>
          </a:bodyPr>
          <a:lstStyle/>
          <a:p>
            <a:pPr lvl="0" algn="r"/>
            <a:r>
              <a:rPr lang="en-GB" sz="5400" b="1" noProof="0" dirty="0"/>
              <a:t>Digital Risks in Performing Arts Work</a:t>
            </a:r>
            <a:endParaRPr lang="en-GB" sz="5000" b="1" noProof="0" dirty="0"/>
          </a:p>
        </p:txBody>
      </p:sp>
      <p:graphicFrame>
        <p:nvGraphicFramePr>
          <p:cNvPr id="4" name="Πίνακας 3">
            <a:extLst>
              <a:ext uri="{FF2B5EF4-FFF2-40B4-BE49-F238E27FC236}">
                <a16:creationId xmlns:a16="http://schemas.microsoft.com/office/drawing/2014/main" id="{9FA9808E-5AF3-AA2A-0AA6-C1B970C9B07A}"/>
              </a:ext>
            </a:extLst>
          </p:cNvPr>
          <p:cNvGraphicFramePr>
            <a:graphicFrameLocks noGrp="1"/>
          </p:cNvGraphicFramePr>
          <p:nvPr>
            <p:extLst>
              <p:ext uri="{D42A27DB-BD31-4B8C-83A1-F6EECF244321}">
                <p14:modId xmlns:p14="http://schemas.microsoft.com/office/powerpoint/2010/main" val="2167327554"/>
              </p:ext>
            </p:extLst>
          </p:nvPr>
        </p:nvGraphicFramePr>
        <p:xfrm>
          <a:off x="1553425" y="3009900"/>
          <a:ext cx="15181149" cy="5044599"/>
        </p:xfrm>
        <a:graphic>
          <a:graphicData uri="http://schemas.openxmlformats.org/drawingml/2006/table">
            <a:tbl>
              <a:tblPr>
                <a:tableStyleId>{5940675A-B579-460E-94D1-54222C63F5DA}</a:tableStyleId>
              </a:tblPr>
              <a:tblGrid>
                <a:gridCol w="5060383">
                  <a:extLst>
                    <a:ext uri="{9D8B030D-6E8A-4147-A177-3AD203B41FA5}">
                      <a16:colId xmlns:a16="http://schemas.microsoft.com/office/drawing/2014/main" val="1131579122"/>
                    </a:ext>
                  </a:extLst>
                </a:gridCol>
                <a:gridCol w="5060383">
                  <a:extLst>
                    <a:ext uri="{9D8B030D-6E8A-4147-A177-3AD203B41FA5}">
                      <a16:colId xmlns:a16="http://schemas.microsoft.com/office/drawing/2014/main" val="1905957654"/>
                    </a:ext>
                  </a:extLst>
                </a:gridCol>
                <a:gridCol w="5060383">
                  <a:extLst>
                    <a:ext uri="{9D8B030D-6E8A-4147-A177-3AD203B41FA5}">
                      <a16:colId xmlns:a16="http://schemas.microsoft.com/office/drawing/2014/main" val="358586642"/>
                    </a:ext>
                  </a:extLst>
                </a:gridCol>
              </a:tblGrid>
              <a:tr h="1062021">
                <a:tc>
                  <a:txBody>
                    <a:bodyPr/>
                    <a:lstStyle/>
                    <a:p>
                      <a:r>
                        <a:rPr lang="en-GB" sz="5000" b="1" noProof="0" dirty="0">
                          <a:solidFill>
                            <a:schemeClr val="bg1"/>
                          </a:solidFill>
                        </a:rPr>
                        <a:t>Digital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tc>
                  <a:txBody>
                    <a:bodyPr/>
                    <a:lstStyle/>
                    <a:p>
                      <a:r>
                        <a:rPr lang="en-GB" sz="5000" b="1" noProof="0" dirty="0">
                          <a:solidFill>
                            <a:schemeClr val="bg1"/>
                          </a:solidFill>
                        </a:rPr>
                        <a:t>Physical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n-GB" sz="5000" b="1" noProof="0" dirty="0">
                          <a:solidFill>
                            <a:schemeClr val="bg1"/>
                          </a:solidFill>
                        </a:rPr>
                        <a:t>Mental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952557939"/>
                  </a:ext>
                </a:extLst>
              </a:tr>
              <a:tr h="1062021">
                <a:tc>
                  <a:txBody>
                    <a:bodyPr/>
                    <a:lstStyle/>
                    <a:p>
                      <a:r>
                        <a:rPr lang="en-GB" sz="3500" b="0" noProof="0" dirty="0">
                          <a:solidFill>
                            <a:schemeClr val="bg1"/>
                          </a:solidFill>
                        </a:rPr>
                        <a:t>Data breaches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tc>
                  <a:txBody>
                    <a:bodyPr/>
                    <a:lstStyle/>
                    <a:p>
                      <a:r>
                        <a:rPr lang="en-GB" sz="3500" b="0" noProof="0" dirty="0">
                          <a:solidFill>
                            <a:schemeClr val="bg1"/>
                          </a:solidFill>
                        </a:rPr>
                        <a:t>Eye strain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n-GB" sz="3500" b="0" noProof="0" dirty="0">
                          <a:solidFill>
                            <a:schemeClr val="bg1"/>
                          </a:solidFill>
                        </a:rPr>
                        <a:t>Burnout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250788608"/>
                  </a:ext>
                </a:extLst>
              </a:tr>
              <a:tr h="1062021">
                <a:tc>
                  <a:txBody>
                    <a:bodyPr/>
                    <a:lstStyle/>
                    <a:p>
                      <a:r>
                        <a:rPr lang="en-GB" sz="3500" b="0" noProof="0" dirty="0">
                          <a:solidFill>
                            <a:schemeClr val="bg1"/>
                          </a:solidFill>
                        </a:rPr>
                        <a:t>Device theft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tc>
                  <a:txBody>
                    <a:bodyPr/>
                    <a:lstStyle/>
                    <a:p>
                      <a:r>
                        <a:rPr lang="en-GB" sz="3500" b="0" noProof="0" dirty="0">
                          <a:solidFill>
                            <a:schemeClr val="bg1"/>
                          </a:solidFill>
                        </a:rPr>
                        <a:t>Poor posture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n-GB" sz="3500" b="0" noProof="0" dirty="0">
                          <a:solidFill>
                            <a:schemeClr val="bg1"/>
                          </a:solidFill>
                        </a:rPr>
                        <a:t>Overload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734895142"/>
                  </a:ext>
                </a:extLst>
              </a:tr>
              <a:tr h="1858536">
                <a:tc>
                  <a:txBody>
                    <a:bodyPr/>
                    <a:lstStyle/>
                    <a:p>
                      <a:r>
                        <a:rPr lang="en-GB" sz="3500" b="0" noProof="0" dirty="0">
                          <a:solidFill>
                            <a:schemeClr val="bg1"/>
                          </a:solidFill>
                        </a:rPr>
                        <a:t>Unsecured networks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tc>
                  <a:txBody>
                    <a:bodyPr/>
                    <a:lstStyle/>
                    <a:p>
                      <a:r>
                        <a:rPr lang="en-GB" sz="3500" b="0" noProof="0" dirty="0">
                          <a:solidFill>
                            <a:schemeClr val="bg1"/>
                          </a:solidFill>
                        </a:rPr>
                        <a:t>Screen fatigue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n-GB" sz="3500" b="0" noProof="0" dirty="0">
                          <a:solidFill>
                            <a:schemeClr val="bg1"/>
                          </a:solidFill>
                        </a:rPr>
                        <a:t>Pressure to be always online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634509410"/>
                  </a:ext>
                </a:extLst>
              </a:tr>
            </a:tbl>
          </a:graphicData>
        </a:graphic>
      </p:graphicFrame>
    </p:spTree>
    <p:extLst>
      <p:ext uri="{BB962C8B-B14F-4D97-AF65-F5344CB8AC3E}">
        <p14:creationId xmlns:p14="http://schemas.microsoft.com/office/powerpoint/2010/main" val="24728588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1C9E1-4875-FA12-5706-E3920ED44F4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1C3D78F-3C88-7B40-1DC8-99ACE616865B}"/>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007F5EA7-7940-7CA9-A68B-49722E5FD4FB}"/>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A546F07E-7584-99E9-7BB6-DC91AE217204}"/>
              </a:ext>
            </a:extLst>
          </p:cNvPr>
          <p:cNvSpPr txBox="1"/>
          <p:nvPr/>
        </p:nvSpPr>
        <p:spPr>
          <a:xfrm>
            <a:off x="914400" y="1148176"/>
            <a:ext cx="15697200" cy="923330"/>
          </a:xfrm>
          <a:prstGeom prst="rect">
            <a:avLst/>
          </a:prstGeom>
          <a:noFill/>
        </p:spPr>
        <p:txBody>
          <a:bodyPr wrap="square">
            <a:spAutoFit/>
          </a:bodyPr>
          <a:lstStyle/>
          <a:p>
            <a:pPr lvl="0" algn="r"/>
            <a:r>
              <a:rPr lang="en-GB" sz="5400" b="1" noProof="0" dirty="0"/>
              <a:t>From Safety to Rights: A Broader Perspective</a:t>
            </a:r>
            <a:endParaRPr lang="en-GB" sz="5000" b="1" noProof="0" dirty="0"/>
          </a:p>
        </p:txBody>
      </p:sp>
      <p:sp>
        <p:nvSpPr>
          <p:cNvPr id="9" name="TextBox 8">
            <a:extLst>
              <a:ext uri="{FF2B5EF4-FFF2-40B4-BE49-F238E27FC236}">
                <a16:creationId xmlns:a16="http://schemas.microsoft.com/office/drawing/2014/main" id="{F0F801D1-813D-81DB-0AFE-B0CA7601E3FB}"/>
              </a:ext>
            </a:extLst>
          </p:cNvPr>
          <p:cNvSpPr txBox="1"/>
          <p:nvPr/>
        </p:nvSpPr>
        <p:spPr>
          <a:xfrm>
            <a:off x="533400" y="2552700"/>
            <a:ext cx="16230600" cy="1708160"/>
          </a:xfrm>
          <a:prstGeom prst="rect">
            <a:avLst/>
          </a:prstGeom>
          <a:noFill/>
        </p:spPr>
        <p:txBody>
          <a:bodyPr wrap="square">
            <a:spAutoFit/>
          </a:bodyPr>
          <a:lstStyle/>
          <a:p>
            <a:r>
              <a:rPr lang="en-GB" sz="3500" b="1" noProof="0" dirty="0">
                <a:solidFill>
                  <a:srgbClr val="3F6031"/>
                </a:solidFill>
              </a:rPr>
              <a:t>The European Declaration on Digital Rights and Principles outlines values such as human-centred design, freedom of choice, inclusion, safety, and sustainability. These frame digital transformation as a matter of ethics and equity.</a:t>
            </a:r>
          </a:p>
        </p:txBody>
      </p:sp>
      <p:sp>
        <p:nvSpPr>
          <p:cNvPr id="12" name="TextBox 11">
            <a:extLst>
              <a:ext uri="{FF2B5EF4-FFF2-40B4-BE49-F238E27FC236}">
                <a16:creationId xmlns:a16="http://schemas.microsoft.com/office/drawing/2014/main" id="{E61F8E3D-8BFF-964A-54D2-F4940E6B734C}"/>
              </a:ext>
            </a:extLst>
          </p:cNvPr>
          <p:cNvSpPr txBox="1"/>
          <p:nvPr/>
        </p:nvSpPr>
        <p:spPr>
          <a:xfrm>
            <a:off x="533400" y="5131904"/>
            <a:ext cx="11237842" cy="3563861"/>
          </a:xfrm>
          <a:prstGeom prst="rect">
            <a:avLst/>
          </a:prstGeom>
          <a:noFill/>
        </p:spPr>
        <p:txBody>
          <a:bodyPr wrap="square">
            <a:spAutoFit/>
          </a:bodyPr>
          <a:lstStyle/>
          <a:p>
            <a:pPr marL="457200" indent="-457200">
              <a:lnSpc>
                <a:spcPct val="107000"/>
              </a:lnSpc>
              <a:spcBef>
                <a:spcPts val="600"/>
              </a:spcBef>
              <a:spcAft>
                <a:spcPts val="600"/>
              </a:spcAft>
              <a:buClr>
                <a:srgbClr val="3F6031"/>
              </a:buClr>
              <a:buFont typeface="Wingdings" panose="05000000000000000000" pitchFamily="2" charset="2"/>
              <a:buChar char="Ø"/>
            </a:pPr>
            <a:r>
              <a:rPr lang="en-GB" sz="3500" kern="100" noProof="0" dirty="0">
                <a:effectLst/>
                <a:latin typeface="+mj-lt"/>
                <a:ea typeface="Aptos" panose="020B0004020202020204" pitchFamily="34" charset="0"/>
                <a:cs typeface="Times New Roman" panose="02020603050405020304" pitchFamily="18" charset="0"/>
              </a:rPr>
              <a:t>Work with secure, inclusive tools</a:t>
            </a:r>
          </a:p>
          <a:p>
            <a:pPr marL="457200" indent="-457200">
              <a:lnSpc>
                <a:spcPct val="107000"/>
              </a:lnSpc>
              <a:spcBef>
                <a:spcPts val="600"/>
              </a:spcBef>
              <a:spcAft>
                <a:spcPts val="600"/>
              </a:spcAft>
              <a:buClr>
                <a:srgbClr val="3F6031"/>
              </a:buClr>
              <a:buFont typeface="Wingdings" panose="05000000000000000000" pitchFamily="2" charset="2"/>
              <a:buChar char="Ø"/>
            </a:pPr>
            <a:r>
              <a:rPr lang="en-GB" sz="3500" kern="100" noProof="0" dirty="0">
                <a:effectLst/>
                <a:latin typeface="+mj-lt"/>
                <a:ea typeface="Aptos" panose="020B0004020202020204" pitchFamily="34" charset="0"/>
                <a:cs typeface="Times New Roman" panose="02020603050405020304" pitchFamily="18" charset="0"/>
              </a:rPr>
              <a:t>Disconnect to prevent burnout</a:t>
            </a:r>
          </a:p>
          <a:p>
            <a:pPr marL="457200" indent="-457200">
              <a:lnSpc>
                <a:spcPct val="107000"/>
              </a:lnSpc>
              <a:spcBef>
                <a:spcPts val="600"/>
              </a:spcBef>
              <a:spcAft>
                <a:spcPts val="600"/>
              </a:spcAft>
              <a:buClr>
                <a:srgbClr val="3F6031"/>
              </a:buClr>
              <a:buFont typeface="Wingdings" panose="05000000000000000000" pitchFamily="2" charset="2"/>
              <a:buChar char="Ø"/>
            </a:pPr>
            <a:r>
              <a:rPr lang="en-GB" sz="3500" kern="100" noProof="0" dirty="0">
                <a:effectLst/>
                <a:latin typeface="+mj-lt"/>
                <a:ea typeface="Aptos" panose="020B0004020202020204" pitchFamily="34" charset="0"/>
                <a:cs typeface="Times New Roman" panose="02020603050405020304" pitchFamily="18" charset="0"/>
              </a:rPr>
              <a:t>Access adapted communication platforms</a:t>
            </a:r>
          </a:p>
          <a:p>
            <a:pPr marL="457200" indent="-457200">
              <a:lnSpc>
                <a:spcPct val="107000"/>
              </a:lnSpc>
              <a:spcBef>
                <a:spcPts val="600"/>
              </a:spcBef>
              <a:spcAft>
                <a:spcPts val="600"/>
              </a:spcAft>
              <a:buClr>
                <a:srgbClr val="3F6031"/>
              </a:buClr>
              <a:buFont typeface="Wingdings" panose="05000000000000000000" pitchFamily="2" charset="2"/>
              <a:buChar char="Ø"/>
            </a:pPr>
            <a:r>
              <a:rPr lang="en-GB" sz="3500" kern="100" noProof="0" dirty="0">
                <a:effectLst/>
                <a:latin typeface="+mj-lt"/>
                <a:ea typeface="Aptos" panose="020B0004020202020204" pitchFamily="34" charset="0"/>
                <a:cs typeface="Times New Roman" panose="02020603050405020304" pitchFamily="18" charset="0"/>
              </a:rPr>
              <a:t>Be free from digital harassment or coercion</a:t>
            </a:r>
          </a:p>
          <a:p>
            <a:pPr marL="457200" indent="-457200">
              <a:lnSpc>
                <a:spcPct val="107000"/>
              </a:lnSpc>
              <a:spcBef>
                <a:spcPts val="600"/>
              </a:spcBef>
              <a:spcAft>
                <a:spcPts val="600"/>
              </a:spcAft>
              <a:buClr>
                <a:srgbClr val="3F6031"/>
              </a:buClr>
              <a:buFont typeface="Wingdings" panose="05000000000000000000" pitchFamily="2" charset="2"/>
              <a:buChar char="Ø"/>
            </a:pPr>
            <a:r>
              <a:rPr lang="en-GB" sz="3500" kern="100" noProof="0" dirty="0">
                <a:effectLst/>
                <a:latin typeface="+mj-lt"/>
                <a:ea typeface="Aptos" panose="020B0004020202020204" pitchFamily="34" charset="0"/>
                <a:cs typeface="Times New Roman" panose="02020603050405020304" pitchFamily="18" charset="0"/>
              </a:rPr>
              <a:t>Review and co-shape internal digital policies</a:t>
            </a:r>
          </a:p>
        </p:txBody>
      </p:sp>
      <p:pic>
        <p:nvPicPr>
          <p:cNvPr id="13" name="Γραφικό 12">
            <a:extLst>
              <a:ext uri="{FF2B5EF4-FFF2-40B4-BE49-F238E27FC236}">
                <a16:creationId xmlns:a16="http://schemas.microsoft.com/office/drawing/2014/main" id="{2336B5D7-CB35-EEB0-760F-21752DD78830}"/>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1483009" y="4105734"/>
            <a:ext cx="5867400" cy="5607039"/>
          </a:xfrm>
          <a:prstGeom prst="rect">
            <a:avLst/>
          </a:prstGeom>
        </p:spPr>
      </p:pic>
    </p:spTree>
    <p:extLst>
      <p:ext uri="{BB962C8B-B14F-4D97-AF65-F5344CB8AC3E}">
        <p14:creationId xmlns:p14="http://schemas.microsoft.com/office/powerpoint/2010/main" val="15503315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15A0F-7EFB-6531-B4A7-FAF3D9CDAA7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CBEFF9C-A5CF-230D-8857-07CAD3B205F9}"/>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84CC6B41-3434-0B3B-B6B4-BE9E6C530806}"/>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A7281E0B-C6D4-3538-7509-B20973FA7CA7}"/>
              </a:ext>
            </a:extLst>
          </p:cNvPr>
          <p:cNvSpPr txBox="1"/>
          <p:nvPr/>
        </p:nvSpPr>
        <p:spPr>
          <a:xfrm>
            <a:off x="-76200" y="1148176"/>
            <a:ext cx="16687800" cy="923330"/>
          </a:xfrm>
          <a:prstGeom prst="rect">
            <a:avLst/>
          </a:prstGeom>
          <a:noFill/>
        </p:spPr>
        <p:txBody>
          <a:bodyPr wrap="square">
            <a:spAutoFit/>
          </a:bodyPr>
          <a:lstStyle/>
          <a:p>
            <a:pPr lvl="0" algn="r"/>
            <a:r>
              <a:rPr lang="en-GB" sz="5400" b="1" noProof="0" dirty="0"/>
              <a:t>Fostering Inclusive and Respectful Digital Communication</a:t>
            </a:r>
            <a:endParaRPr lang="en-GB" sz="5000" b="1" noProof="0" dirty="0"/>
          </a:p>
        </p:txBody>
      </p:sp>
      <p:sp>
        <p:nvSpPr>
          <p:cNvPr id="6" name="TextBox 5">
            <a:extLst>
              <a:ext uri="{FF2B5EF4-FFF2-40B4-BE49-F238E27FC236}">
                <a16:creationId xmlns:a16="http://schemas.microsoft.com/office/drawing/2014/main" id="{0A81AFD8-00DA-0F8E-0BCD-9A7CED82597D}"/>
              </a:ext>
            </a:extLst>
          </p:cNvPr>
          <p:cNvSpPr txBox="1"/>
          <p:nvPr/>
        </p:nvSpPr>
        <p:spPr>
          <a:xfrm>
            <a:off x="838200" y="4495563"/>
            <a:ext cx="6172200" cy="2942793"/>
          </a:xfrm>
          <a:prstGeom prst="rect">
            <a:avLst/>
          </a:prstGeom>
          <a:noFill/>
        </p:spPr>
        <p:txBody>
          <a:bodyPr wrap="square">
            <a:spAutoFit/>
          </a:bodyPr>
          <a:lstStyle/>
          <a:p>
            <a:pPr>
              <a:lnSpc>
                <a:spcPct val="107000"/>
              </a:lnSpc>
              <a:spcAft>
                <a:spcPts val="800"/>
              </a:spcAft>
              <a:buNone/>
            </a:pPr>
            <a:r>
              <a:rPr lang="en-GB" sz="3500" i="1" noProof="0" dirty="0">
                <a:solidFill>
                  <a:srgbClr val="3F6031"/>
                </a:solidFill>
              </a:rPr>
              <a:t>Digital communication shapes both </a:t>
            </a:r>
            <a:r>
              <a:rPr lang="en-GB" sz="3500" b="1" i="1" noProof="0" dirty="0">
                <a:solidFill>
                  <a:srgbClr val="3F6031"/>
                </a:solidFill>
              </a:rPr>
              <a:t>productivity</a:t>
            </a:r>
            <a:r>
              <a:rPr lang="en-GB" sz="3500" i="1" noProof="0" dirty="0">
                <a:solidFill>
                  <a:srgbClr val="3F6031"/>
                </a:solidFill>
              </a:rPr>
              <a:t> and </a:t>
            </a:r>
            <a:r>
              <a:rPr lang="en-GB" sz="3500" b="1" i="1" noProof="0" dirty="0">
                <a:solidFill>
                  <a:srgbClr val="3F6031"/>
                </a:solidFill>
              </a:rPr>
              <a:t>inclusion</a:t>
            </a:r>
            <a:r>
              <a:rPr lang="en-GB" sz="3500" i="1" noProof="0" dirty="0">
                <a:solidFill>
                  <a:srgbClr val="3F6031"/>
                </a:solidFill>
              </a:rPr>
              <a:t>. Simple habits can build trust and open access for all team members.</a:t>
            </a:r>
            <a:endParaRPr lang="en-GB" sz="3500"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grpSp>
        <p:nvGrpSpPr>
          <p:cNvPr id="10" name="Group 1">
            <a:extLst>
              <a:ext uri="{FF2B5EF4-FFF2-40B4-BE49-F238E27FC236}">
                <a16:creationId xmlns:a16="http://schemas.microsoft.com/office/drawing/2014/main" id="{673DCF59-2752-CF2C-735A-32B616798841}"/>
              </a:ext>
            </a:extLst>
          </p:cNvPr>
          <p:cNvGrpSpPr/>
          <p:nvPr/>
        </p:nvGrpSpPr>
        <p:grpSpPr>
          <a:xfrm>
            <a:off x="8734246" y="2062435"/>
            <a:ext cx="8214811" cy="8039100"/>
            <a:chOff x="1316784" y="1092050"/>
            <a:chExt cx="4673916" cy="4673908"/>
          </a:xfrm>
        </p:grpSpPr>
        <p:grpSp>
          <p:nvGrpSpPr>
            <p:cNvPr id="11" name="Group 2">
              <a:extLst>
                <a:ext uri="{FF2B5EF4-FFF2-40B4-BE49-F238E27FC236}">
                  <a16:creationId xmlns:a16="http://schemas.microsoft.com/office/drawing/2014/main" id="{A7D2A326-105B-DD8F-A2A3-DEEBE488BFC2}"/>
                </a:ext>
              </a:extLst>
            </p:cNvPr>
            <p:cNvGrpSpPr/>
            <p:nvPr/>
          </p:nvGrpSpPr>
          <p:grpSpPr>
            <a:xfrm>
              <a:off x="1316784" y="1092050"/>
              <a:ext cx="4673916" cy="4673908"/>
              <a:chOff x="5043805" y="859156"/>
              <a:chExt cx="1869440" cy="1869440"/>
            </a:xfrm>
          </p:grpSpPr>
          <p:sp>
            <p:nvSpPr>
              <p:cNvPr id="19" name="Freeform 13">
                <a:extLst>
                  <a:ext uri="{FF2B5EF4-FFF2-40B4-BE49-F238E27FC236}">
                    <a16:creationId xmlns:a16="http://schemas.microsoft.com/office/drawing/2014/main" id="{0C7ADBC1-163D-BADA-0342-C40A60346C23}"/>
                  </a:ext>
                </a:extLst>
              </p:cNvPr>
              <p:cNvSpPr>
                <a:spLocks/>
              </p:cNvSpPr>
              <p:nvPr/>
            </p:nvSpPr>
            <p:spPr bwMode="auto">
              <a:xfrm>
                <a:off x="5231049" y="2355606"/>
                <a:ext cx="1494953" cy="372990"/>
              </a:xfrm>
              <a:custGeom>
                <a:avLst/>
                <a:gdLst>
                  <a:gd name="T0" fmla="*/ 1475 w 2949"/>
                  <a:gd name="T1" fmla="*/ 737 h 737"/>
                  <a:gd name="T2" fmla="*/ 2949 w 2949"/>
                  <a:gd name="T3" fmla="*/ 0 h 737"/>
                  <a:gd name="T4" fmla="*/ 0 w 2949"/>
                  <a:gd name="T5" fmla="*/ 0 h 737"/>
                  <a:gd name="T6" fmla="*/ 1475 w 2949"/>
                  <a:gd name="T7" fmla="*/ 737 h 737"/>
                </a:gdLst>
                <a:ahLst/>
                <a:cxnLst>
                  <a:cxn ang="0">
                    <a:pos x="T0" y="T1"/>
                  </a:cxn>
                  <a:cxn ang="0">
                    <a:pos x="T2" y="T3"/>
                  </a:cxn>
                  <a:cxn ang="0">
                    <a:pos x="T4" y="T5"/>
                  </a:cxn>
                  <a:cxn ang="0">
                    <a:pos x="T6" y="T7"/>
                  </a:cxn>
                </a:cxnLst>
                <a:rect l="0" t="0" r="r" b="b"/>
                <a:pathLst>
                  <a:path w="2949" h="737">
                    <a:moveTo>
                      <a:pt x="1475" y="737"/>
                    </a:moveTo>
                    <a:cubicBezTo>
                      <a:pt x="2078" y="737"/>
                      <a:pt x="2613" y="448"/>
                      <a:pt x="2949" y="0"/>
                    </a:cubicBezTo>
                    <a:cubicBezTo>
                      <a:pt x="0" y="0"/>
                      <a:pt x="0" y="0"/>
                      <a:pt x="0" y="0"/>
                    </a:cubicBezTo>
                    <a:cubicBezTo>
                      <a:pt x="337" y="448"/>
                      <a:pt x="872" y="737"/>
                      <a:pt x="1475" y="737"/>
                    </a:cubicBezTo>
                    <a:close/>
                  </a:path>
                </a:pathLst>
              </a:custGeom>
              <a:solidFill>
                <a:srgbClr val="EAF1DD"/>
              </a:solidFill>
              <a:ln>
                <a:noFill/>
              </a:ln>
              <a:effectLst>
                <a:outerShdw blurRad="50800" dist="38100" dir="5400000" algn="t" rotWithShape="0">
                  <a:prstClr val="black">
                    <a:alpha val="40000"/>
                  </a:prstClr>
                </a:outerShdw>
              </a:effectLst>
            </p:spPr>
            <p:txBody>
              <a:bodyPr vert="horz" wrap="square" lIns="137160" tIns="68580" rIns="137160" bIns="68580" numCol="1" anchor="t" anchorCtr="0" compatLnSpc="1">
                <a:prstTxWarp prst="textNoShape">
                  <a:avLst/>
                </a:prstTxWarp>
              </a:bodyPr>
              <a:lstStyle/>
              <a:p>
                <a:endParaRPr lang="en-GB" sz="2700" noProof="0" dirty="0"/>
              </a:p>
            </p:txBody>
          </p:sp>
          <p:sp>
            <p:nvSpPr>
              <p:cNvPr id="20" name="Freeform 12">
                <a:extLst>
                  <a:ext uri="{FF2B5EF4-FFF2-40B4-BE49-F238E27FC236}">
                    <a16:creationId xmlns:a16="http://schemas.microsoft.com/office/drawing/2014/main" id="{46481A2E-37FF-39FA-E6BE-6750FD08F108}"/>
                  </a:ext>
                </a:extLst>
              </p:cNvPr>
              <p:cNvSpPr>
                <a:spLocks/>
              </p:cNvSpPr>
              <p:nvPr/>
            </p:nvSpPr>
            <p:spPr bwMode="auto">
              <a:xfrm>
                <a:off x="5063279" y="1981119"/>
                <a:ext cx="1831992" cy="374487"/>
              </a:xfrm>
              <a:custGeom>
                <a:avLst/>
                <a:gdLst>
                  <a:gd name="T0" fmla="*/ 332 w 3613"/>
                  <a:gd name="T1" fmla="*/ 738 h 738"/>
                  <a:gd name="T2" fmla="*/ 3281 w 3613"/>
                  <a:gd name="T3" fmla="*/ 738 h 738"/>
                  <a:gd name="T4" fmla="*/ 3613 w 3613"/>
                  <a:gd name="T5" fmla="*/ 0 h 738"/>
                  <a:gd name="T6" fmla="*/ 0 w 3613"/>
                  <a:gd name="T7" fmla="*/ 0 h 738"/>
                  <a:gd name="T8" fmla="*/ 332 w 3613"/>
                  <a:gd name="T9" fmla="*/ 738 h 738"/>
                </a:gdLst>
                <a:ahLst/>
                <a:cxnLst>
                  <a:cxn ang="0">
                    <a:pos x="T0" y="T1"/>
                  </a:cxn>
                  <a:cxn ang="0">
                    <a:pos x="T2" y="T3"/>
                  </a:cxn>
                  <a:cxn ang="0">
                    <a:pos x="T4" y="T5"/>
                  </a:cxn>
                  <a:cxn ang="0">
                    <a:pos x="T6" y="T7"/>
                  </a:cxn>
                  <a:cxn ang="0">
                    <a:pos x="T8" y="T9"/>
                  </a:cxn>
                </a:cxnLst>
                <a:rect l="0" t="0" r="r" b="b"/>
                <a:pathLst>
                  <a:path w="3613" h="738">
                    <a:moveTo>
                      <a:pt x="332" y="738"/>
                    </a:moveTo>
                    <a:cubicBezTo>
                      <a:pt x="3281" y="738"/>
                      <a:pt x="3281" y="738"/>
                      <a:pt x="3281" y="738"/>
                    </a:cubicBezTo>
                    <a:cubicBezTo>
                      <a:pt x="3443" y="524"/>
                      <a:pt x="3558" y="273"/>
                      <a:pt x="3613" y="0"/>
                    </a:cubicBezTo>
                    <a:cubicBezTo>
                      <a:pt x="0" y="0"/>
                      <a:pt x="0" y="0"/>
                      <a:pt x="0" y="0"/>
                    </a:cubicBezTo>
                    <a:cubicBezTo>
                      <a:pt x="56" y="273"/>
                      <a:pt x="171" y="524"/>
                      <a:pt x="332" y="738"/>
                    </a:cubicBezTo>
                    <a:close/>
                  </a:path>
                </a:pathLst>
              </a:custGeom>
              <a:solidFill>
                <a:srgbClr val="EAF1DD"/>
              </a:solidFill>
              <a:ln>
                <a:noFill/>
              </a:ln>
              <a:effectLst>
                <a:outerShdw blurRad="50800" dist="38100" dir="5400000" algn="t" rotWithShape="0">
                  <a:prstClr val="black">
                    <a:alpha val="40000"/>
                  </a:prstClr>
                </a:outerShdw>
              </a:effectLst>
            </p:spPr>
            <p:txBody>
              <a:bodyPr vert="horz" wrap="square" lIns="137160" tIns="68580" rIns="137160" bIns="68580" numCol="1" anchor="t" anchorCtr="0" compatLnSpc="1">
                <a:prstTxWarp prst="textNoShape">
                  <a:avLst/>
                </a:prstTxWarp>
              </a:bodyPr>
              <a:lstStyle/>
              <a:p>
                <a:endParaRPr lang="en-GB" sz="2700" noProof="0" dirty="0"/>
              </a:p>
            </p:txBody>
          </p:sp>
          <p:sp>
            <p:nvSpPr>
              <p:cNvPr id="21" name="Freeform 11">
                <a:extLst>
                  <a:ext uri="{FF2B5EF4-FFF2-40B4-BE49-F238E27FC236}">
                    <a16:creationId xmlns:a16="http://schemas.microsoft.com/office/drawing/2014/main" id="{71E2FD60-B178-2540-2CBB-95CD59973396}"/>
                  </a:ext>
                </a:extLst>
              </p:cNvPr>
              <p:cNvSpPr>
                <a:spLocks/>
              </p:cNvSpPr>
              <p:nvPr/>
            </p:nvSpPr>
            <p:spPr bwMode="auto">
              <a:xfrm>
                <a:off x="5043805" y="1606633"/>
                <a:ext cx="1869440" cy="374487"/>
              </a:xfrm>
              <a:custGeom>
                <a:avLst/>
                <a:gdLst>
                  <a:gd name="T0" fmla="*/ 0 w 3687"/>
                  <a:gd name="T1" fmla="*/ 369 h 737"/>
                  <a:gd name="T2" fmla="*/ 37 w 3687"/>
                  <a:gd name="T3" fmla="*/ 737 h 737"/>
                  <a:gd name="T4" fmla="*/ 3650 w 3687"/>
                  <a:gd name="T5" fmla="*/ 737 h 737"/>
                  <a:gd name="T6" fmla="*/ 3687 w 3687"/>
                  <a:gd name="T7" fmla="*/ 369 h 737"/>
                  <a:gd name="T8" fmla="*/ 3650 w 3687"/>
                  <a:gd name="T9" fmla="*/ 0 h 737"/>
                  <a:gd name="T10" fmla="*/ 37 w 3687"/>
                  <a:gd name="T11" fmla="*/ 0 h 737"/>
                  <a:gd name="T12" fmla="*/ 0 w 3687"/>
                  <a:gd name="T13" fmla="*/ 369 h 737"/>
                </a:gdLst>
                <a:ahLst/>
                <a:cxnLst>
                  <a:cxn ang="0">
                    <a:pos x="T0" y="T1"/>
                  </a:cxn>
                  <a:cxn ang="0">
                    <a:pos x="T2" y="T3"/>
                  </a:cxn>
                  <a:cxn ang="0">
                    <a:pos x="T4" y="T5"/>
                  </a:cxn>
                  <a:cxn ang="0">
                    <a:pos x="T6" y="T7"/>
                  </a:cxn>
                  <a:cxn ang="0">
                    <a:pos x="T8" y="T9"/>
                  </a:cxn>
                  <a:cxn ang="0">
                    <a:pos x="T10" y="T11"/>
                  </a:cxn>
                  <a:cxn ang="0">
                    <a:pos x="T12" y="T13"/>
                  </a:cxn>
                </a:cxnLst>
                <a:rect l="0" t="0" r="r" b="b"/>
                <a:pathLst>
                  <a:path w="3687" h="737">
                    <a:moveTo>
                      <a:pt x="0" y="369"/>
                    </a:moveTo>
                    <a:cubicBezTo>
                      <a:pt x="0" y="495"/>
                      <a:pt x="13" y="618"/>
                      <a:pt x="37" y="737"/>
                    </a:cubicBezTo>
                    <a:cubicBezTo>
                      <a:pt x="3650" y="737"/>
                      <a:pt x="3650" y="737"/>
                      <a:pt x="3650" y="737"/>
                    </a:cubicBezTo>
                    <a:cubicBezTo>
                      <a:pt x="3675" y="618"/>
                      <a:pt x="3687" y="495"/>
                      <a:pt x="3687" y="369"/>
                    </a:cubicBezTo>
                    <a:cubicBezTo>
                      <a:pt x="3687" y="243"/>
                      <a:pt x="3675" y="119"/>
                      <a:pt x="3650" y="0"/>
                    </a:cubicBezTo>
                    <a:cubicBezTo>
                      <a:pt x="37" y="0"/>
                      <a:pt x="37" y="0"/>
                      <a:pt x="37" y="0"/>
                    </a:cubicBezTo>
                    <a:cubicBezTo>
                      <a:pt x="13" y="119"/>
                      <a:pt x="0" y="243"/>
                      <a:pt x="0" y="369"/>
                    </a:cubicBezTo>
                    <a:close/>
                  </a:path>
                </a:pathLst>
              </a:custGeom>
              <a:solidFill>
                <a:srgbClr val="EAF1DD"/>
              </a:solidFill>
              <a:ln>
                <a:noFill/>
              </a:ln>
              <a:effectLst>
                <a:outerShdw blurRad="50800" dist="38100" dir="5400000" algn="t" rotWithShape="0">
                  <a:prstClr val="black">
                    <a:alpha val="40000"/>
                  </a:prstClr>
                </a:outerShdw>
              </a:effectLst>
            </p:spPr>
            <p:txBody>
              <a:bodyPr vert="horz" wrap="square" lIns="137160" tIns="68580" rIns="137160" bIns="68580" numCol="1" anchor="t" anchorCtr="0" compatLnSpc="1">
                <a:prstTxWarp prst="textNoShape">
                  <a:avLst/>
                </a:prstTxWarp>
              </a:bodyPr>
              <a:lstStyle/>
              <a:p>
                <a:endParaRPr lang="en-GB" sz="2700" noProof="0" dirty="0"/>
              </a:p>
            </p:txBody>
          </p:sp>
          <p:sp>
            <p:nvSpPr>
              <p:cNvPr id="22" name="Freeform 10">
                <a:extLst>
                  <a:ext uri="{FF2B5EF4-FFF2-40B4-BE49-F238E27FC236}">
                    <a16:creationId xmlns:a16="http://schemas.microsoft.com/office/drawing/2014/main" id="{58A7643C-A2A5-C876-4459-0DC1BB15D1FD}"/>
                  </a:ext>
                </a:extLst>
              </p:cNvPr>
              <p:cNvSpPr>
                <a:spLocks/>
              </p:cNvSpPr>
              <p:nvPr/>
            </p:nvSpPr>
            <p:spPr bwMode="auto">
              <a:xfrm>
                <a:off x="5063279" y="1233643"/>
                <a:ext cx="1831992" cy="372990"/>
              </a:xfrm>
              <a:custGeom>
                <a:avLst/>
                <a:gdLst>
                  <a:gd name="T0" fmla="*/ 0 w 3613"/>
                  <a:gd name="T1" fmla="*/ 736 h 736"/>
                  <a:gd name="T2" fmla="*/ 3613 w 3613"/>
                  <a:gd name="T3" fmla="*/ 736 h 736"/>
                  <a:gd name="T4" fmla="*/ 3282 w 3613"/>
                  <a:gd name="T5" fmla="*/ 0 h 736"/>
                  <a:gd name="T6" fmla="*/ 331 w 3613"/>
                  <a:gd name="T7" fmla="*/ 0 h 736"/>
                  <a:gd name="T8" fmla="*/ 0 w 3613"/>
                  <a:gd name="T9" fmla="*/ 736 h 736"/>
                </a:gdLst>
                <a:ahLst/>
                <a:cxnLst>
                  <a:cxn ang="0">
                    <a:pos x="T0" y="T1"/>
                  </a:cxn>
                  <a:cxn ang="0">
                    <a:pos x="T2" y="T3"/>
                  </a:cxn>
                  <a:cxn ang="0">
                    <a:pos x="T4" y="T5"/>
                  </a:cxn>
                  <a:cxn ang="0">
                    <a:pos x="T6" y="T7"/>
                  </a:cxn>
                  <a:cxn ang="0">
                    <a:pos x="T8" y="T9"/>
                  </a:cxn>
                </a:cxnLst>
                <a:rect l="0" t="0" r="r" b="b"/>
                <a:pathLst>
                  <a:path w="3613" h="736">
                    <a:moveTo>
                      <a:pt x="0" y="736"/>
                    </a:moveTo>
                    <a:cubicBezTo>
                      <a:pt x="3613" y="736"/>
                      <a:pt x="3613" y="736"/>
                      <a:pt x="3613" y="736"/>
                    </a:cubicBezTo>
                    <a:cubicBezTo>
                      <a:pt x="3558" y="464"/>
                      <a:pt x="3443" y="214"/>
                      <a:pt x="3282" y="0"/>
                    </a:cubicBezTo>
                    <a:cubicBezTo>
                      <a:pt x="331" y="0"/>
                      <a:pt x="331" y="0"/>
                      <a:pt x="331" y="0"/>
                    </a:cubicBezTo>
                    <a:cubicBezTo>
                      <a:pt x="171" y="214"/>
                      <a:pt x="55" y="464"/>
                      <a:pt x="0" y="736"/>
                    </a:cubicBezTo>
                    <a:close/>
                  </a:path>
                </a:pathLst>
              </a:custGeom>
              <a:solidFill>
                <a:srgbClr val="EAF1DD"/>
              </a:solidFill>
              <a:ln>
                <a:noFill/>
              </a:ln>
              <a:effectLst>
                <a:outerShdw blurRad="50800" dist="38100" dir="5400000" algn="t" rotWithShape="0">
                  <a:prstClr val="black">
                    <a:alpha val="40000"/>
                  </a:prstClr>
                </a:outerShdw>
              </a:effectLst>
            </p:spPr>
            <p:txBody>
              <a:bodyPr vert="horz" wrap="square" lIns="137160" tIns="68580" rIns="137160" bIns="68580" numCol="1" anchor="t" anchorCtr="0" compatLnSpc="1">
                <a:prstTxWarp prst="textNoShape">
                  <a:avLst/>
                </a:prstTxWarp>
              </a:bodyPr>
              <a:lstStyle/>
              <a:p>
                <a:endParaRPr lang="en-GB" sz="2700" noProof="0" dirty="0"/>
              </a:p>
            </p:txBody>
          </p:sp>
          <p:sp>
            <p:nvSpPr>
              <p:cNvPr id="23" name="Freeform 9">
                <a:extLst>
                  <a:ext uri="{FF2B5EF4-FFF2-40B4-BE49-F238E27FC236}">
                    <a16:creationId xmlns:a16="http://schemas.microsoft.com/office/drawing/2014/main" id="{6A9C3E5A-B796-1B71-A057-9BA05BB73B42}"/>
                  </a:ext>
                </a:extLst>
              </p:cNvPr>
              <p:cNvSpPr>
                <a:spLocks/>
              </p:cNvSpPr>
              <p:nvPr/>
            </p:nvSpPr>
            <p:spPr bwMode="auto">
              <a:xfrm>
                <a:off x="5231049" y="859156"/>
                <a:ext cx="1496451" cy="374487"/>
              </a:xfrm>
              <a:custGeom>
                <a:avLst/>
                <a:gdLst>
                  <a:gd name="T0" fmla="*/ 0 w 2951"/>
                  <a:gd name="T1" fmla="*/ 739 h 739"/>
                  <a:gd name="T2" fmla="*/ 2951 w 2951"/>
                  <a:gd name="T3" fmla="*/ 739 h 739"/>
                  <a:gd name="T4" fmla="*/ 1476 w 2951"/>
                  <a:gd name="T5" fmla="*/ 0 h 739"/>
                  <a:gd name="T6" fmla="*/ 0 w 2951"/>
                  <a:gd name="T7" fmla="*/ 739 h 739"/>
                </a:gdLst>
                <a:ahLst/>
                <a:cxnLst>
                  <a:cxn ang="0">
                    <a:pos x="T0" y="T1"/>
                  </a:cxn>
                  <a:cxn ang="0">
                    <a:pos x="T2" y="T3"/>
                  </a:cxn>
                  <a:cxn ang="0">
                    <a:pos x="T4" y="T5"/>
                  </a:cxn>
                  <a:cxn ang="0">
                    <a:pos x="T6" y="T7"/>
                  </a:cxn>
                </a:cxnLst>
                <a:rect l="0" t="0" r="r" b="b"/>
                <a:pathLst>
                  <a:path w="2951" h="739">
                    <a:moveTo>
                      <a:pt x="0" y="739"/>
                    </a:moveTo>
                    <a:cubicBezTo>
                      <a:pt x="2951" y="739"/>
                      <a:pt x="2951" y="739"/>
                      <a:pt x="2951" y="739"/>
                    </a:cubicBezTo>
                    <a:cubicBezTo>
                      <a:pt x="2615" y="290"/>
                      <a:pt x="2079" y="0"/>
                      <a:pt x="1476" y="0"/>
                    </a:cubicBezTo>
                    <a:cubicBezTo>
                      <a:pt x="872" y="0"/>
                      <a:pt x="337" y="290"/>
                      <a:pt x="0" y="739"/>
                    </a:cubicBezTo>
                    <a:close/>
                  </a:path>
                </a:pathLst>
              </a:custGeom>
              <a:solidFill>
                <a:srgbClr val="EAF1DD"/>
              </a:solidFill>
              <a:ln>
                <a:noFill/>
              </a:ln>
              <a:effectLst>
                <a:outerShdw blurRad="50800" dist="38100" dir="5400000" algn="t" rotWithShape="0">
                  <a:prstClr val="black">
                    <a:alpha val="40000"/>
                  </a:prstClr>
                </a:outerShdw>
              </a:effectLst>
            </p:spPr>
            <p:txBody>
              <a:bodyPr vert="horz" wrap="square" lIns="137160" tIns="68580" rIns="137160" bIns="68580" numCol="1" anchor="t" anchorCtr="0" compatLnSpc="1">
                <a:prstTxWarp prst="textNoShape">
                  <a:avLst/>
                </a:prstTxWarp>
              </a:bodyPr>
              <a:lstStyle/>
              <a:p>
                <a:endParaRPr lang="en-GB" sz="2700" noProof="0" dirty="0"/>
              </a:p>
            </p:txBody>
          </p:sp>
        </p:grpSp>
        <p:sp>
          <p:nvSpPr>
            <p:cNvPr id="14" name="Rectangle 3">
              <a:extLst>
                <a:ext uri="{FF2B5EF4-FFF2-40B4-BE49-F238E27FC236}">
                  <a16:creationId xmlns:a16="http://schemas.microsoft.com/office/drawing/2014/main" id="{DDD64E18-D432-FEDD-4174-2AD3890B62A7}"/>
                </a:ext>
              </a:extLst>
            </p:cNvPr>
            <p:cNvSpPr/>
            <p:nvPr/>
          </p:nvSpPr>
          <p:spPr>
            <a:xfrm flipH="1">
              <a:off x="2265415" y="1482958"/>
              <a:ext cx="2766519" cy="429348"/>
            </a:xfrm>
            <a:prstGeom prst="rect">
              <a:avLst/>
            </a:prstGeom>
          </p:spPr>
          <p:txBody>
            <a:bodyPr wrap="square" lIns="0" tIns="0" rIns="0" bIns="0" anchor="ctr">
              <a:spAutoFit/>
            </a:bodyPr>
            <a:lstStyle/>
            <a:p>
              <a:pPr algn="ctr">
                <a:lnSpc>
                  <a:spcPct val="107000"/>
                </a:lnSpc>
                <a:spcBef>
                  <a:spcPts val="600"/>
                </a:spcBef>
                <a:spcAft>
                  <a:spcPts val="600"/>
                </a:spcAft>
                <a:buClr>
                  <a:srgbClr val="3F6031"/>
                </a:buClr>
              </a:pPr>
              <a:r>
                <a:rPr lang="en-GB" sz="2300" b="1" kern="100" noProof="0" dirty="0">
                  <a:ea typeface="Aptos" panose="020B0004020202020204" pitchFamily="34" charset="0"/>
                  <a:cs typeface="Times New Roman" panose="02020603050405020304" pitchFamily="18" charset="0"/>
                </a:rPr>
                <a:t>Use CC and BCC responsibly. Avoid overload, protect privacy</a:t>
              </a:r>
            </a:p>
          </p:txBody>
        </p:sp>
        <p:sp>
          <p:nvSpPr>
            <p:cNvPr id="15" name="Rectangle 4">
              <a:extLst>
                <a:ext uri="{FF2B5EF4-FFF2-40B4-BE49-F238E27FC236}">
                  <a16:creationId xmlns:a16="http://schemas.microsoft.com/office/drawing/2014/main" id="{4456D1FD-17D6-1E45-74ED-4A34529498B6}"/>
                </a:ext>
              </a:extLst>
            </p:cNvPr>
            <p:cNvSpPr/>
            <p:nvPr/>
          </p:nvSpPr>
          <p:spPr>
            <a:xfrm flipH="1">
              <a:off x="2176193" y="2316204"/>
              <a:ext cx="2944963" cy="429348"/>
            </a:xfrm>
            <a:prstGeom prst="rect">
              <a:avLst/>
            </a:prstGeom>
          </p:spPr>
          <p:txBody>
            <a:bodyPr wrap="square" lIns="0" tIns="0" rIns="0" bIns="0" anchor="ctr">
              <a:spAutoFit/>
            </a:bodyPr>
            <a:lstStyle/>
            <a:p>
              <a:pPr algn="ctr">
                <a:lnSpc>
                  <a:spcPct val="107000"/>
                </a:lnSpc>
                <a:spcBef>
                  <a:spcPts val="600"/>
                </a:spcBef>
                <a:spcAft>
                  <a:spcPts val="600"/>
                </a:spcAft>
                <a:buClr>
                  <a:srgbClr val="3F6031"/>
                </a:buClr>
              </a:pPr>
              <a:r>
                <a:rPr lang="en-GB" sz="2300" b="1" kern="100" noProof="0" dirty="0">
                  <a:ea typeface="Aptos" panose="020B0004020202020204" pitchFamily="34" charset="0"/>
                  <a:cs typeface="Times New Roman" panose="02020603050405020304" pitchFamily="18" charset="0"/>
                </a:rPr>
                <a:t>Write clear, jargon-free messages. Support all levels of digital literacy</a:t>
              </a:r>
            </a:p>
          </p:txBody>
        </p:sp>
        <p:sp>
          <p:nvSpPr>
            <p:cNvPr id="16" name="Rectangle 5">
              <a:extLst>
                <a:ext uri="{FF2B5EF4-FFF2-40B4-BE49-F238E27FC236}">
                  <a16:creationId xmlns:a16="http://schemas.microsoft.com/office/drawing/2014/main" id="{03D37A0F-972F-ED81-A6E7-6B25F04D2C3B}"/>
                </a:ext>
              </a:extLst>
            </p:cNvPr>
            <p:cNvSpPr/>
            <p:nvPr/>
          </p:nvSpPr>
          <p:spPr>
            <a:xfrm flipH="1">
              <a:off x="2176193" y="3254300"/>
              <a:ext cx="2944963" cy="429348"/>
            </a:xfrm>
            <a:prstGeom prst="rect">
              <a:avLst/>
            </a:prstGeom>
          </p:spPr>
          <p:txBody>
            <a:bodyPr wrap="square" lIns="0" tIns="0" rIns="0" bIns="0" anchor="ctr">
              <a:spAutoFit/>
            </a:bodyPr>
            <a:lstStyle/>
            <a:p>
              <a:pPr algn="ctr">
                <a:lnSpc>
                  <a:spcPct val="107000"/>
                </a:lnSpc>
                <a:spcBef>
                  <a:spcPts val="600"/>
                </a:spcBef>
                <a:spcAft>
                  <a:spcPts val="600"/>
                </a:spcAft>
                <a:buClr>
                  <a:srgbClr val="3F6031"/>
                </a:buClr>
              </a:pPr>
              <a:r>
                <a:rPr lang="en-GB" sz="2300" b="1" kern="100" noProof="0" dirty="0">
                  <a:ea typeface="Aptos" panose="020B0004020202020204" pitchFamily="34" charset="0"/>
                  <a:cs typeface="Times New Roman" panose="02020603050405020304" pitchFamily="18" charset="0"/>
                </a:rPr>
                <a:t>Respect time zones and boundaries. Support the right to disconnect</a:t>
              </a:r>
            </a:p>
          </p:txBody>
        </p:sp>
        <p:sp>
          <p:nvSpPr>
            <p:cNvPr id="17" name="Rectangle 6">
              <a:extLst>
                <a:ext uri="{FF2B5EF4-FFF2-40B4-BE49-F238E27FC236}">
                  <a16:creationId xmlns:a16="http://schemas.microsoft.com/office/drawing/2014/main" id="{8851E962-F7B8-5715-4DD2-0B0DF0880C38}"/>
                </a:ext>
              </a:extLst>
            </p:cNvPr>
            <p:cNvSpPr/>
            <p:nvPr/>
          </p:nvSpPr>
          <p:spPr>
            <a:xfrm flipH="1">
              <a:off x="2176193" y="4161644"/>
              <a:ext cx="2944963" cy="429348"/>
            </a:xfrm>
            <a:prstGeom prst="rect">
              <a:avLst/>
            </a:prstGeom>
          </p:spPr>
          <p:txBody>
            <a:bodyPr wrap="square" lIns="0" tIns="0" rIns="0" bIns="0" anchor="ctr">
              <a:spAutoFit/>
            </a:bodyPr>
            <a:lstStyle/>
            <a:p>
              <a:pPr algn="ctr">
                <a:lnSpc>
                  <a:spcPct val="107000"/>
                </a:lnSpc>
                <a:spcBef>
                  <a:spcPts val="600"/>
                </a:spcBef>
                <a:spcAft>
                  <a:spcPts val="600"/>
                </a:spcAft>
                <a:buClr>
                  <a:srgbClr val="3F6031"/>
                </a:buClr>
              </a:pPr>
              <a:r>
                <a:rPr lang="en-GB" sz="2300" b="1" kern="100" noProof="0" dirty="0">
                  <a:ea typeface="Aptos" panose="020B0004020202020204" pitchFamily="34" charset="0"/>
                  <a:cs typeface="Times New Roman" panose="02020603050405020304" pitchFamily="18" charset="0"/>
                </a:rPr>
                <a:t>Ask for consent before sharing photos, recordings, or personal data</a:t>
              </a:r>
            </a:p>
          </p:txBody>
        </p:sp>
        <p:sp>
          <p:nvSpPr>
            <p:cNvPr id="18" name="Rectangle 7">
              <a:extLst>
                <a:ext uri="{FF2B5EF4-FFF2-40B4-BE49-F238E27FC236}">
                  <a16:creationId xmlns:a16="http://schemas.microsoft.com/office/drawing/2014/main" id="{A1FDD411-3AC5-E0F7-8BED-8764C0694FC2}"/>
                </a:ext>
              </a:extLst>
            </p:cNvPr>
            <p:cNvSpPr/>
            <p:nvPr/>
          </p:nvSpPr>
          <p:spPr>
            <a:xfrm flipH="1">
              <a:off x="2176193" y="4895527"/>
              <a:ext cx="2944963" cy="696041"/>
            </a:xfrm>
            <a:prstGeom prst="rect">
              <a:avLst/>
            </a:prstGeom>
          </p:spPr>
          <p:txBody>
            <a:bodyPr wrap="square" lIns="0" tIns="0" rIns="0" bIns="0" anchor="ctr">
              <a:spAutoFit/>
            </a:bodyPr>
            <a:lstStyle/>
            <a:p>
              <a:pPr lvl="0" algn="ctr">
                <a:lnSpc>
                  <a:spcPct val="115000"/>
                </a:lnSpc>
                <a:spcBef>
                  <a:spcPts val="600"/>
                </a:spcBef>
                <a:spcAft>
                  <a:spcPts val="600"/>
                </a:spcAft>
                <a:buClr>
                  <a:srgbClr val="3F6031"/>
                </a:buClr>
                <a:buSzPts val="1000"/>
                <a:tabLst>
                  <a:tab pos="457200" algn="l"/>
                </a:tabLst>
              </a:pPr>
              <a:r>
                <a:rPr lang="en-GB" sz="2300" b="1" kern="100" dirty="0">
                  <a:cs typeface="Times New Roman" panose="02020603050405020304" pitchFamily="18" charset="0"/>
                </a:rPr>
                <a:t>Follow etiquette in virtual meetings (e.g., camera use, mute/unmute, inclusive language)</a:t>
              </a:r>
              <a:endParaRPr lang="el-GR" sz="2300" b="1" kern="100" dirty="0">
                <a:cs typeface="Times New Roman" panose="02020603050405020304" pitchFamily="18" charset="0"/>
              </a:endParaRPr>
            </a:p>
          </p:txBody>
        </p:sp>
      </p:grpSp>
    </p:spTree>
    <p:extLst>
      <p:ext uri="{BB962C8B-B14F-4D97-AF65-F5344CB8AC3E}">
        <p14:creationId xmlns:p14="http://schemas.microsoft.com/office/powerpoint/2010/main" val="3439276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D2737-2CAD-A21B-3F00-26D01371064F}"/>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7A516E94-E69A-C330-B233-EC7D31947E72}"/>
              </a:ext>
            </a:extLst>
          </p:cNvPr>
          <p:cNvSpPr>
            <a:spLocks noGrp="1"/>
          </p:cNvSpPr>
          <p:nvPr>
            <p:ph type="title"/>
          </p:nvPr>
        </p:nvSpPr>
        <p:spPr>
          <a:xfrm>
            <a:off x="1493157" y="914400"/>
            <a:ext cx="15011400" cy="1143000"/>
          </a:xfrm>
        </p:spPr>
        <p:txBody>
          <a:bodyPr>
            <a:normAutofit/>
          </a:bodyPr>
          <a:lstStyle/>
          <a:p>
            <a:pPr algn="r"/>
            <a:r>
              <a:rPr lang="en-GB" sz="5500" b="1" noProof="0" dirty="0">
                <a:latin typeface="+mn-lt"/>
                <a:ea typeface="+mn-ea"/>
                <a:cs typeface="+mn-cs"/>
              </a:rPr>
              <a:t>Goals of INSPIRE</a:t>
            </a:r>
          </a:p>
        </p:txBody>
      </p:sp>
      <p:sp>
        <p:nvSpPr>
          <p:cNvPr id="5" name="Inhaltsplatzhalter 4">
            <a:extLst>
              <a:ext uri="{FF2B5EF4-FFF2-40B4-BE49-F238E27FC236}">
                <a16:creationId xmlns:a16="http://schemas.microsoft.com/office/drawing/2014/main" id="{243468B5-D820-6133-5C94-FAA8748B9F02}"/>
              </a:ext>
            </a:extLst>
          </p:cNvPr>
          <p:cNvSpPr>
            <a:spLocks noGrp="1"/>
          </p:cNvSpPr>
          <p:nvPr>
            <p:ph idx="1"/>
          </p:nvPr>
        </p:nvSpPr>
        <p:spPr>
          <a:xfrm>
            <a:off x="1888972" y="3974032"/>
            <a:ext cx="15011400" cy="3733800"/>
          </a:xfrm>
        </p:spPr>
        <p:txBody>
          <a:bodyPr/>
          <a:lstStyle/>
          <a:p>
            <a:pPr marL="804863" indent="-804863">
              <a:buFont typeface="Wingdings" panose="05000000000000000000" pitchFamily="2" charset="2"/>
              <a:buChar char="Ø"/>
            </a:pPr>
            <a:r>
              <a:rPr lang="en-GB" sz="4400" noProof="0" dirty="0"/>
              <a:t>Cultivate sustainability-minded, digitally competent, entrepreneurial, and resilient professionals.</a:t>
            </a:r>
          </a:p>
          <a:p>
            <a:pPr marL="804863" indent="-804863">
              <a:buFont typeface="Wingdings" panose="05000000000000000000" pitchFamily="2" charset="2"/>
              <a:buChar char="Ø"/>
            </a:pPr>
            <a:r>
              <a:rPr lang="en-GB" sz="4400" noProof="0" dirty="0"/>
              <a:t>Flexible, modular training rooted in real-world needs.</a:t>
            </a:r>
          </a:p>
          <a:p>
            <a:pPr marL="804863" indent="-804863">
              <a:buFont typeface="Wingdings" panose="05000000000000000000" pitchFamily="2" charset="2"/>
              <a:buChar char="Ø"/>
            </a:pPr>
            <a:r>
              <a:rPr lang="en-GB" sz="4400" noProof="0" dirty="0"/>
              <a:t>Empowers participants to lead meaningful change.</a:t>
            </a:r>
          </a:p>
        </p:txBody>
      </p:sp>
      <p:sp>
        <p:nvSpPr>
          <p:cNvPr id="6" name="Freeform 2">
            <a:extLst>
              <a:ext uri="{FF2B5EF4-FFF2-40B4-BE49-F238E27FC236}">
                <a16:creationId xmlns:a16="http://schemas.microsoft.com/office/drawing/2014/main" id="{FA880CFC-72E9-BB4D-D09E-BAA09B8E431B}"/>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7" name="Freeform 3">
            <a:extLst>
              <a:ext uri="{FF2B5EF4-FFF2-40B4-BE49-F238E27FC236}">
                <a16:creationId xmlns:a16="http://schemas.microsoft.com/office/drawing/2014/main" id="{3C52F620-54FD-D68A-8AC8-3277AAD0EC0F}"/>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Tree>
    <p:extLst>
      <p:ext uri="{BB962C8B-B14F-4D97-AF65-F5344CB8AC3E}">
        <p14:creationId xmlns:p14="http://schemas.microsoft.com/office/powerpoint/2010/main" val="37471963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FA33E-AB18-2238-0164-40B365AE22F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C756088-1C3F-98E0-B203-B151F4810A1E}"/>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D7AD0122-36CE-F35D-A752-7262017253BD}"/>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18A955A4-BE79-B3C7-CA1C-0F7507FA6D16}"/>
              </a:ext>
            </a:extLst>
          </p:cNvPr>
          <p:cNvSpPr txBox="1"/>
          <p:nvPr/>
        </p:nvSpPr>
        <p:spPr>
          <a:xfrm>
            <a:off x="1828800" y="3009900"/>
            <a:ext cx="8534400" cy="1015663"/>
          </a:xfrm>
          <a:prstGeom prst="rect">
            <a:avLst/>
          </a:prstGeom>
          <a:noFill/>
        </p:spPr>
        <p:txBody>
          <a:bodyPr wrap="square">
            <a:spAutoFit/>
          </a:bodyPr>
          <a:lstStyle/>
          <a:p>
            <a:pPr lvl="0"/>
            <a:r>
              <a:rPr lang="en-GB" sz="6000" b="1" noProof="0" dirty="0">
                <a:solidFill>
                  <a:srgbClr val="3F6031"/>
                </a:solidFill>
                <a:effectLst/>
                <a:latin typeface="+mn-lt"/>
              </a:rPr>
              <a:t>Activity C4.A6</a:t>
            </a:r>
            <a:endParaRPr lang="en-GB" sz="6000" noProof="0" dirty="0">
              <a:solidFill>
                <a:srgbClr val="3F6031"/>
              </a:solidFill>
            </a:endParaRPr>
          </a:p>
        </p:txBody>
      </p:sp>
      <p:sp>
        <p:nvSpPr>
          <p:cNvPr id="7" name="TextBox 6">
            <a:extLst>
              <a:ext uri="{FF2B5EF4-FFF2-40B4-BE49-F238E27FC236}">
                <a16:creationId xmlns:a16="http://schemas.microsoft.com/office/drawing/2014/main" id="{9751BF3C-1FAD-501C-39B2-385C845E8C71}"/>
              </a:ext>
            </a:extLst>
          </p:cNvPr>
          <p:cNvSpPr txBox="1"/>
          <p:nvPr/>
        </p:nvSpPr>
        <p:spPr>
          <a:xfrm>
            <a:off x="1828800" y="3948619"/>
            <a:ext cx="15866165" cy="841962"/>
          </a:xfrm>
          <a:prstGeom prst="rect">
            <a:avLst/>
          </a:prstGeom>
          <a:noFill/>
        </p:spPr>
        <p:txBody>
          <a:bodyPr wrap="square">
            <a:spAutoFit/>
          </a:bodyPr>
          <a:lstStyle/>
          <a:p>
            <a:pPr marL="80010">
              <a:lnSpc>
                <a:spcPct val="115000"/>
              </a:lnSpc>
              <a:spcBef>
                <a:spcPts val="600"/>
              </a:spcBef>
              <a:spcAft>
                <a:spcPts val="600"/>
              </a:spcAft>
            </a:pPr>
            <a:r>
              <a:rPr lang="en-GB" sz="4500" b="1" noProof="0" dirty="0">
                <a:solidFill>
                  <a:srgbClr val="569938"/>
                </a:solidFill>
                <a:latin typeface="Calibri" panose="020F0502020204030204" pitchFamily="34" charset="0"/>
              </a:rPr>
              <a:t>Digital Dos &amp; Don’ts: Role Play and Reflection</a:t>
            </a:r>
          </a:p>
        </p:txBody>
      </p:sp>
    </p:spTree>
    <p:extLst>
      <p:ext uri="{BB962C8B-B14F-4D97-AF65-F5344CB8AC3E}">
        <p14:creationId xmlns:p14="http://schemas.microsoft.com/office/powerpoint/2010/main" val="33227292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15CD5-A9C0-1731-6803-B8357A96A11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4175052-5DCF-B29B-176F-703226CEA1C8}"/>
              </a:ext>
            </a:extLst>
          </p:cNvPr>
          <p:cNvSpPr txBox="1"/>
          <p:nvPr/>
        </p:nvSpPr>
        <p:spPr>
          <a:xfrm>
            <a:off x="7467600" y="647700"/>
            <a:ext cx="10210800" cy="861774"/>
          </a:xfrm>
          <a:prstGeom prst="rect">
            <a:avLst/>
          </a:prstGeom>
          <a:noFill/>
        </p:spPr>
        <p:txBody>
          <a:bodyPr wrap="square">
            <a:spAutoFit/>
          </a:bodyPr>
          <a:lstStyle/>
          <a:p>
            <a:pPr lvl="0"/>
            <a:r>
              <a:rPr lang="en-GB" sz="5000" b="1" noProof="0" dirty="0"/>
              <a:t>What Is Digital Sustainability?</a:t>
            </a:r>
          </a:p>
        </p:txBody>
      </p:sp>
      <p:sp>
        <p:nvSpPr>
          <p:cNvPr id="8" name="TextBox 7">
            <a:extLst>
              <a:ext uri="{FF2B5EF4-FFF2-40B4-BE49-F238E27FC236}">
                <a16:creationId xmlns:a16="http://schemas.microsoft.com/office/drawing/2014/main" id="{0365AA58-4329-6C2F-F9D3-545EDEB3AF89}"/>
              </a:ext>
            </a:extLst>
          </p:cNvPr>
          <p:cNvSpPr txBox="1"/>
          <p:nvPr/>
        </p:nvSpPr>
        <p:spPr>
          <a:xfrm>
            <a:off x="7484165" y="2019300"/>
            <a:ext cx="10668000" cy="7502054"/>
          </a:xfrm>
          <a:prstGeom prst="rect">
            <a:avLst/>
          </a:prstGeom>
          <a:noFill/>
        </p:spPr>
        <p:txBody>
          <a:bodyPr wrap="square">
            <a:spAutoFit/>
          </a:bodyPr>
          <a:lstStyle/>
          <a:p>
            <a:r>
              <a:rPr lang="en-GB" sz="3600" noProof="0" dirty="0"/>
              <a:t>Digital sustainability is the </a:t>
            </a:r>
            <a:r>
              <a:rPr lang="en-GB" sz="3600" b="1" noProof="0" dirty="0">
                <a:solidFill>
                  <a:srgbClr val="3F6031"/>
                </a:solidFill>
              </a:rPr>
              <a:t>intentional, ethical, </a:t>
            </a:r>
            <a:r>
              <a:rPr lang="en-GB" sz="3600" noProof="0" dirty="0"/>
              <a:t>and </a:t>
            </a:r>
            <a:r>
              <a:rPr lang="en-GB" sz="3600" b="1" noProof="0" dirty="0">
                <a:solidFill>
                  <a:srgbClr val="3F6031"/>
                </a:solidFill>
              </a:rPr>
              <a:t>efficient </a:t>
            </a:r>
            <a:r>
              <a:rPr lang="en-GB" sz="3600" noProof="0" dirty="0"/>
              <a:t>use of digital tools and systems that can support people, processes, and creative work over time,  without causing overload, exclusion, or waste.</a:t>
            </a:r>
          </a:p>
          <a:p>
            <a:endParaRPr lang="en-GB" sz="3500" kern="0" noProof="0" dirty="0">
              <a:latin typeface="+mj-lt"/>
              <a:ea typeface="Arial" panose="020B0604020202020204" pitchFamily="34" charset="0"/>
              <a:cs typeface="Aptos Display" panose="020B0004020202020204" pitchFamily="34" charset="0"/>
            </a:endParaRPr>
          </a:p>
          <a:p>
            <a:pPr marL="457200" indent="-457200">
              <a:spcBef>
                <a:spcPts val="300"/>
              </a:spcBef>
              <a:spcAft>
                <a:spcPts val="300"/>
              </a:spcAft>
              <a:buClr>
                <a:srgbClr val="3F6031"/>
              </a:buClr>
              <a:buFont typeface="Arial" panose="020B0604020202020204" pitchFamily="34" charset="0"/>
              <a:buChar char="•"/>
            </a:pPr>
            <a:r>
              <a:rPr lang="en-GB" sz="3500" kern="0" noProof="0" dirty="0">
                <a:latin typeface="+mj-lt"/>
              </a:rPr>
              <a:t>Supports clarity and continuity across projects and teams</a:t>
            </a:r>
          </a:p>
          <a:p>
            <a:pPr marL="457200" indent="-457200">
              <a:spcBef>
                <a:spcPts val="300"/>
              </a:spcBef>
              <a:spcAft>
                <a:spcPts val="300"/>
              </a:spcAft>
              <a:buClr>
                <a:srgbClr val="3F6031"/>
              </a:buClr>
              <a:buFont typeface="Arial" panose="020B0604020202020204" pitchFamily="34" charset="0"/>
              <a:buChar char="•"/>
            </a:pPr>
            <a:r>
              <a:rPr lang="en-GB" sz="3500" kern="0" noProof="0" dirty="0">
                <a:latin typeface="+mj-lt"/>
              </a:rPr>
              <a:t>Reduces stress, overload, and digital fatigue</a:t>
            </a:r>
          </a:p>
          <a:p>
            <a:pPr marL="457200" indent="-457200">
              <a:spcBef>
                <a:spcPts val="300"/>
              </a:spcBef>
              <a:spcAft>
                <a:spcPts val="300"/>
              </a:spcAft>
              <a:buClr>
                <a:srgbClr val="3F6031"/>
              </a:buClr>
              <a:buFont typeface="Arial" panose="020B0604020202020204" pitchFamily="34" charset="0"/>
              <a:buChar char="•"/>
            </a:pPr>
            <a:r>
              <a:rPr lang="en-GB" sz="3500" kern="0" noProof="0" dirty="0">
                <a:latin typeface="+mj-lt"/>
              </a:rPr>
              <a:t>Builds habits that protect creativity and focus</a:t>
            </a:r>
          </a:p>
          <a:p>
            <a:pPr marL="457200" indent="-457200">
              <a:spcBef>
                <a:spcPts val="300"/>
              </a:spcBef>
              <a:spcAft>
                <a:spcPts val="300"/>
              </a:spcAft>
              <a:buClr>
                <a:srgbClr val="3F6031"/>
              </a:buClr>
              <a:buFont typeface="Arial" panose="020B0604020202020204" pitchFamily="34" charset="0"/>
              <a:buChar char="•"/>
            </a:pPr>
            <a:r>
              <a:rPr lang="en-GB" sz="3500" kern="0" noProof="0" dirty="0">
                <a:latin typeface="+mj-lt"/>
              </a:rPr>
              <a:t>Makes important information easier to find, use, and preserve</a:t>
            </a:r>
          </a:p>
          <a:p>
            <a:pPr marL="457200" indent="-457200">
              <a:spcBef>
                <a:spcPts val="300"/>
              </a:spcBef>
              <a:spcAft>
                <a:spcPts val="300"/>
              </a:spcAft>
              <a:buClr>
                <a:srgbClr val="3F6031"/>
              </a:buClr>
              <a:buFont typeface="Arial" panose="020B0604020202020204" pitchFamily="34" charset="0"/>
              <a:buChar char="•"/>
            </a:pPr>
            <a:r>
              <a:rPr lang="en-GB" sz="3500" kern="0" noProof="0" dirty="0">
                <a:latin typeface="+mj-lt"/>
              </a:rPr>
              <a:t>Encourages intentional use of tools instead of chasing trends</a:t>
            </a:r>
          </a:p>
        </p:txBody>
      </p:sp>
      <p:pic>
        <p:nvPicPr>
          <p:cNvPr id="3" name="Εικόνα 2" descr="Εικόνα που περιέχει τακούνια, δέντρο, παπούτσια&#10;&#10;Το περιεχόμενο που δημιουργείται από AI ενδέχεται να είναι εσφαλμένο.">
            <a:extLst>
              <a:ext uri="{FF2B5EF4-FFF2-40B4-BE49-F238E27FC236}">
                <a16:creationId xmlns:a16="http://schemas.microsoft.com/office/drawing/2014/main" id="{DEDED8B5-8A22-2709-DB71-09B152D6E59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14037"/>
            <a:ext cx="7220368" cy="10287000"/>
          </a:xfrm>
          <a:prstGeom prst="rect">
            <a:avLst/>
          </a:prstGeom>
        </p:spPr>
      </p:pic>
    </p:spTree>
    <p:extLst>
      <p:ext uri="{BB962C8B-B14F-4D97-AF65-F5344CB8AC3E}">
        <p14:creationId xmlns:p14="http://schemas.microsoft.com/office/powerpoint/2010/main" val="25150132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E7956-6ECD-D90E-CA54-779D7F309FD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541767B-4DC6-2919-8634-2C46C6799291}"/>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84F86070-CA15-BA97-E140-E2EE58D3753E}"/>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9221736A-6F16-864A-EEE9-B0F137354AE5}"/>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Mapping Information Flows</a:t>
            </a:r>
            <a:endParaRPr lang="en-GB" sz="5000" b="1" noProof="0" dirty="0"/>
          </a:p>
        </p:txBody>
      </p:sp>
      <p:sp>
        <p:nvSpPr>
          <p:cNvPr id="6" name="TextBox 5">
            <a:extLst>
              <a:ext uri="{FF2B5EF4-FFF2-40B4-BE49-F238E27FC236}">
                <a16:creationId xmlns:a16="http://schemas.microsoft.com/office/drawing/2014/main" id="{CBB8D420-DEEA-EA19-E017-F678AADEEE3B}"/>
              </a:ext>
            </a:extLst>
          </p:cNvPr>
          <p:cNvSpPr txBox="1"/>
          <p:nvPr/>
        </p:nvSpPr>
        <p:spPr>
          <a:xfrm>
            <a:off x="1066800" y="2552700"/>
            <a:ext cx="11734800" cy="1036438"/>
          </a:xfrm>
          <a:prstGeom prst="rect">
            <a:avLst/>
          </a:prstGeom>
          <a:noFill/>
        </p:spPr>
        <p:txBody>
          <a:bodyPr wrap="square">
            <a:spAutoFit/>
          </a:bodyPr>
          <a:lstStyle/>
          <a:p>
            <a:pPr>
              <a:lnSpc>
                <a:spcPct val="107000"/>
              </a:lnSpc>
              <a:spcAft>
                <a:spcPts val="800"/>
              </a:spcAft>
              <a:buNone/>
            </a:pPr>
            <a:r>
              <a:rPr lang="en-GB" sz="4500" b="1" noProof="0" dirty="0">
                <a:solidFill>
                  <a:srgbClr val="3F6031"/>
                </a:solidFill>
              </a:rPr>
              <a:t>Mapping </a:t>
            </a:r>
            <a:r>
              <a:rPr lang="en-GB" sz="4500" noProof="0" dirty="0"/>
              <a:t> </a:t>
            </a:r>
            <a:r>
              <a:rPr lang="en-GB" sz="6000" b="1" noProof="0" dirty="0">
                <a:solidFill>
                  <a:srgbClr val="FF0000"/>
                </a:solidFill>
              </a:rPr>
              <a:t>=</a:t>
            </a:r>
            <a:r>
              <a:rPr lang="en-GB" sz="4500" noProof="0" dirty="0"/>
              <a:t>  </a:t>
            </a:r>
            <a:r>
              <a:rPr lang="en-GB" sz="4500" b="1" noProof="0" dirty="0">
                <a:solidFill>
                  <a:srgbClr val="3F6031"/>
                </a:solidFill>
              </a:rPr>
              <a:t>Who</a:t>
            </a:r>
            <a:r>
              <a:rPr lang="en-GB" sz="4500" noProof="0" dirty="0"/>
              <a:t> needs </a:t>
            </a:r>
            <a:r>
              <a:rPr lang="en-GB" sz="4500" b="1" noProof="0" dirty="0">
                <a:solidFill>
                  <a:srgbClr val="3F6031"/>
                </a:solidFill>
              </a:rPr>
              <a:t>what</a:t>
            </a:r>
            <a:r>
              <a:rPr lang="en-GB" sz="4500" noProof="0" dirty="0"/>
              <a:t>, </a:t>
            </a:r>
            <a:r>
              <a:rPr lang="en-GB" sz="4500" b="1" noProof="0" dirty="0">
                <a:solidFill>
                  <a:srgbClr val="3F6031"/>
                </a:solidFill>
              </a:rPr>
              <a:t>when</a:t>
            </a:r>
            <a:r>
              <a:rPr lang="en-GB" sz="4500" noProof="0" dirty="0"/>
              <a:t>, and </a:t>
            </a:r>
            <a:r>
              <a:rPr lang="en-GB" sz="4500" b="1" noProof="0" dirty="0">
                <a:solidFill>
                  <a:srgbClr val="3F6031"/>
                </a:solidFill>
              </a:rPr>
              <a:t>how</a:t>
            </a:r>
            <a:endParaRPr lang="en-GB" sz="4500" b="1"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sp>
        <p:nvSpPr>
          <p:cNvPr id="7" name="Freeform: Shape 5">
            <a:extLst>
              <a:ext uri="{FF2B5EF4-FFF2-40B4-BE49-F238E27FC236}">
                <a16:creationId xmlns:a16="http://schemas.microsoft.com/office/drawing/2014/main" id="{6A6EEFA2-DD86-6F50-CA98-388E17897A61}"/>
              </a:ext>
            </a:extLst>
          </p:cNvPr>
          <p:cNvSpPr/>
          <p:nvPr/>
        </p:nvSpPr>
        <p:spPr>
          <a:xfrm>
            <a:off x="3140917" y="4294182"/>
            <a:ext cx="6862818" cy="1944516"/>
          </a:xfrm>
          <a:custGeom>
            <a:avLst/>
            <a:gdLst>
              <a:gd name="connsiteX0" fmla="*/ -205 w 5981700"/>
              <a:gd name="connsiteY0" fmla="*/ 1124804 h 1694860"/>
              <a:gd name="connsiteX1" fmla="*/ -205 w 5981700"/>
              <a:gd name="connsiteY1" fmla="*/ 569687 h 1694860"/>
              <a:gd name="connsiteX2" fmla="*/ 569695 w 5981700"/>
              <a:gd name="connsiteY2" fmla="*/ -175 h 1694860"/>
              <a:gd name="connsiteX3" fmla="*/ 602347 w 5981700"/>
              <a:gd name="connsiteY3" fmla="*/ 758 h 1694860"/>
              <a:gd name="connsiteX4" fmla="*/ 5444190 w 5981700"/>
              <a:gd name="connsiteY4" fmla="*/ 278317 h 1694860"/>
              <a:gd name="connsiteX5" fmla="*/ 5981495 w 5981700"/>
              <a:gd name="connsiteY5" fmla="*/ 847245 h 1694860"/>
              <a:gd name="connsiteX6" fmla="*/ 5981495 w 5981700"/>
              <a:gd name="connsiteY6" fmla="*/ 847245 h 1694860"/>
              <a:gd name="connsiteX7" fmla="*/ 5444190 w 5981700"/>
              <a:gd name="connsiteY7" fmla="*/ 1416174 h 1694860"/>
              <a:gd name="connsiteX8" fmla="*/ 602347 w 5981700"/>
              <a:gd name="connsiteY8" fmla="*/ 1693732 h 1694860"/>
              <a:gd name="connsiteX9" fmla="*/ 729 w 5981700"/>
              <a:gd name="connsiteY9" fmla="*/ 1157455 h 1694860"/>
              <a:gd name="connsiteX10" fmla="*/ -205 w 5981700"/>
              <a:gd name="connsiteY10" fmla="*/ 1124804 h 16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1700" h="1694860">
                <a:moveTo>
                  <a:pt x="-205" y="1124804"/>
                </a:moveTo>
                <a:lnTo>
                  <a:pt x="-205" y="569687"/>
                </a:lnTo>
                <a:cubicBezTo>
                  <a:pt x="-195" y="254952"/>
                  <a:pt x="254951" y="-184"/>
                  <a:pt x="569695" y="-175"/>
                </a:cubicBezTo>
                <a:cubicBezTo>
                  <a:pt x="580582" y="-175"/>
                  <a:pt x="591469" y="130"/>
                  <a:pt x="602347" y="758"/>
                </a:cubicBezTo>
                <a:lnTo>
                  <a:pt x="5444190" y="278317"/>
                </a:lnTo>
                <a:cubicBezTo>
                  <a:pt x="5745771" y="295586"/>
                  <a:pt x="5981486" y="545169"/>
                  <a:pt x="5981495" y="847245"/>
                </a:cubicBezTo>
                <a:lnTo>
                  <a:pt x="5981495" y="847245"/>
                </a:lnTo>
                <a:cubicBezTo>
                  <a:pt x="5981486" y="1149321"/>
                  <a:pt x="5745771" y="1398905"/>
                  <a:pt x="5444190" y="1416174"/>
                </a:cubicBezTo>
                <a:lnTo>
                  <a:pt x="602347" y="1693732"/>
                </a:lnTo>
                <a:cubicBezTo>
                  <a:pt x="288126" y="1711772"/>
                  <a:pt x="18778" y="1471676"/>
                  <a:pt x="729" y="1157455"/>
                </a:cubicBezTo>
                <a:cubicBezTo>
                  <a:pt x="109" y="1146587"/>
                  <a:pt x="-205" y="1135700"/>
                  <a:pt x="-205" y="1124804"/>
                </a:cubicBezTo>
                <a:close/>
              </a:path>
            </a:pathLst>
          </a:custGeom>
          <a:solidFill>
            <a:srgbClr val="3F6031"/>
          </a:solidFill>
          <a:ln w="9525" cap="flat">
            <a:noFill/>
            <a:prstDash val="solid"/>
            <a:miter/>
          </a:ln>
        </p:spPr>
        <p:txBody>
          <a:bodyPr rtlCol="0" anchor="ctr"/>
          <a:lstStyle/>
          <a:p>
            <a:endParaRPr lang="en-GB" sz="3500" noProof="0" dirty="0">
              <a:solidFill>
                <a:schemeClr val="bg1"/>
              </a:solidFill>
              <a:latin typeface="+mj-lt"/>
            </a:endParaRPr>
          </a:p>
        </p:txBody>
      </p:sp>
      <p:sp>
        <p:nvSpPr>
          <p:cNvPr id="8" name="Freeform: Shape 6">
            <a:extLst>
              <a:ext uri="{FF2B5EF4-FFF2-40B4-BE49-F238E27FC236}">
                <a16:creationId xmlns:a16="http://schemas.microsoft.com/office/drawing/2014/main" id="{1D9F003D-DD91-A9A6-6685-FFA95217C1D8}"/>
              </a:ext>
            </a:extLst>
          </p:cNvPr>
          <p:cNvSpPr/>
          <p:nvPr/>
        </p:nvSpPr>
        <p:spPr>
          <a:xfrm>
            <a:off x="9144000" y="5789784"/>
            <a:ext cx="6862818" cy="1944516"/>
          </a:xfrm>
          <a:custGeom>
            <a:avLst/>
            <a:gdLst>
              <a:gd name="connsiteX0" fmla="*/ 5981495 w 5981700"/>
              <a:gd name="connsiteY0" fmla="*/ 1124804 h 1694860"/>
              <a:gd name="connsiteX1" fmla="*/ 5981495 w 5981700"/>
              <a:gd name="connsiteY1" fmla="*/ 569686 h 1694860"/>
              <a:gd name="connsiteX2" fmla="*/ 5411596 w 5981700"/>
              <a:gd name="connsiteY2" fmla="*/ -175 h 1694860"/>
              <a:gd name="connsiteX3" fmla="*/ 5378944 w 5981700"/>
              <a:gd name="connsiteY3" fmla="*/ 758 h 1694860"/>
              <a:gd name="connsiteX4" fmla="*/ 537100 w 5981700"/>
              <a:gd name="connsiteY4" fmla="*/ 278317 h 1694860"/>
              <a:gd name="connsiteX5" fmla="*/ -205 w 5981700"/>
              <a:gd name="connsiteY5" fmla="*/ 847245 h 1694860"/>
              <a:gd name="connsiteX6" fmla="*/ -205 w 5981700"/>
              <a:gd name="connsiteY6" fmla="*/ 847245 h 1694860"/>
              <a:gd name="connsiteX7" fmla="*/ 537100 w 5981700"/>
              <a:gd name="connsiteY7" fmla="*/ 1416173 h 1694860"/>
              <a:gd name="connsiteX8" fmla="*/ 5378944 w 5981700"/>
              <a:gd name="connsiteY8" fmla="*/ 1693732 h 1694860"/>
              <a:gd name="connsiteX9" fmla="*/ 5980562 w 5981700"/>
              <a:gd name="connsiteY9" fmla="*/ 1157455 h 1694860"/>
              <a:gd name="connsiteX10" fmla="*/ 5981495 w 5981700"/>
              <a:gd name="connsiteY10" fmla="*/ 1124804 h 16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1700" h="1694860">
                <a:moveTo>
                  <a:pt x="5981495" y="1124804"/>
                </a:moveTo>
                <a:lnTo>
                  <a:pt x="5981495" y="569686"/>
                </a:lnTo>
                <a:cubicBezTo>
                  <a:pt x="5981486" y="254952"/>
                  <a:pt x="5726339" y="-185"/>
                  <a:pt x="5411596" y="-175"/>
                </a:cubicBezTo>
                <a:cubicBezTo>
                  <a:pt x="5400709" y="-175"/>
                  <a:pt x="5389821" y="130"/>
                  <a:pt x="5378944" y="758"/>
                </a:cubicBezTo>
                <a:lnTo>
                  <a:pt x="537100" y="278317"/>
                </a:lnTo>
                <a:cubicBezTo>
                  <a:pt x="235520" y="295586"/>
                  <a:pt x="-195" y="545169"/>
                  <a:pt x="-205" y="847245"/>
                </a:cubicBezTo>
                <a:lnTo>
                  <a:pt x="-205" y="847245"/>
                </a:lnTo>
                <a:cubicBezTo>
                  <a:pt x="-195" y="1149321"/>
                  <a:pt x="235520" y="1398904"/>
                  <a:pt x="537100" y="1416173"/>
                </a:cubicBezTo>
                <a:lnTo>
                  <a:pt x="5378944" y="1693732"/>
                </a:lnTo>
                <a:cubicBezTo>
                  <a:pt x="5693164" y="1711772"/>
                  <a:pt x="5962512" y="1471676"/>
                  <a:pt x="5980562" y="1157455"/>
                </a:cubicBezTo>
                <a:cubicBezTo>
                  <a:pt x="5981181" y="1146587"/>
                  <a:pt x="5981495" y="1135700"/>
                  <a:pt x="5981495" y="1124804"/>
                </a:cubicBezTo>
                <a:close/>
              </a:path>
            </a:pathLst>
          </a:custGeom>
          <a:solidFill>
            <a:srgbClr val="3F6031"/>
          </a:solidFill>
          <a:ln w="9525" cap="flat">
            <a:noFill/>
            <a:prstDash val="solid"/>
            <a:miter/>
          </a:ln>
        </p:spPr>
        <p:txBody>
          <a:bodyPr rtlCol="0" anchor="ctr"/>
          <a:lstStyle/>
          <a:p>
            <a:endParaRPr lang="en-GB" sz="3500" noProof="0" dirty="0">
              <a:solidFill>
                <a:schemeClr val="bg1"/>
              </a:solidFill>
              <a:latin typeface="+mj-lt"/>
            </a:endParaRPr>
          </a:p>
        </p:txBody>
      </p:sp>
      <p:sp>
        <p:nvSpPr>
          <p:cNvPr id="9" name="Freeform: Shape 7">
            <a:extLst>
              <a:ext uri="{FF2B5EF4-FFF2-40B4-BE49-F238E27FC236}">
                <a16:creationId xmlns:a16="http://schemas.microsoft.com/office/drawing/2014/main" id="{219E52C5-3904-6C27-1CF8-9B9AE45A431B}"/>
              </a:ext>
            </a:extLst>
          </p:cNvPr>
          <p:cNvSpPr/>
          <p:nvPr/>
        </p:nvSpPr>
        <p:spPr>
          <a:xfrm>
            <a:off x="4047034" y="7675137"/>
            <a:ext cx="6862818" cy="1944516"/>
          </a:xfrm>
          <a:custGeom>
            <a:avLst/>
            <a:gdLst>
              <a:gd name="connsiteX0" fmla="*/ -205 w 5981700"/>
              <a:gd name="connsiteY0" fmla="*/ 1124804 h 1694860"/>
              <a:gd name="connsiteX1" fmla="*/ -205 w 5981700"/>
              <a:gd name="connsiteY1" fmla="*/ 569686 h 1694860"/>
              <a:gd name="connsiteX2" fmla="*/ 569695 w 5981700"/>
              <a:gd name="connsiteY2" fmla="*/ -175 h 1694860"/>
              <a:gd name="connsiteX3" fmla="*/ 602347 w 5981700"/>
              <a:gd name="connsiteY3" fmla="*/ 758 h 1694860"/>
              <a:gd name="connsiteX4" fmla="*/ 5444190 w 5981700"/>
              <a:gd name="connsiteY4" fmla="*/ 278317 h 1694860"/>
              <a:gd name="connsiteX5" fmla="*/ 5981495 w 5981700"/>
              <a:gd name="connsiteY5" fmla="*/ 847245 h 1694860"/>
              <a:gd name="connsiteX6" fmla="*/ 5981495 w 5981700"/>
              <a:gd name="connsiteY6" fmla="*/ 847245 h 1694860"/>
              <a:gd name="connsiteX7" fmla="*/ 5444190 w 5981700"/>
              <a:gd name="connsiteY7" fmla="*/ 1416173 h 1694860"/>
              <a:gd name="connsiteX8" fmla="*/ 602347 w 5981700"/>
              <a:gd name="connsiteY8" fmla="*/ 1693732 h 1694860"/>
              <a:gd name="connsiteX9" fmla="*/ 729 w 5981700"/>
              <a:gd name="connsiteY9" fmla="*/ 1157455 h 1694860"/>
              <a:gd name="connsiteX10" fmla="*/ -205 w 5981700"/>
              <a:gd name="connsiteY10" fmla="*/ 1124804 h 16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1700" h="1694860">
                <a:moveTo>
                  <a:pt x="-205" y="1124804"/>
                </a:moveTo>
                <a:lnTo>
                  <a:pt x="-205" y="569686"/>
                </a:lnTo>
                <a:cubicBezTo>
                  <a:pt x="-195" y="254952"/>
                  <a:pt x="254951" y="-185"/>
                  <a:pt x="569695" y="-175"/>
                </a:cubicBezTo>
                <a:cubicBezTo>
                  <a:pt x="580582" y="-175"/>
                  <a:pt x="591469" y="130"/>
                  <a:pt x="602347" y="758"/>
                </a:cubicBezTo>
                <a:lnTo>
                  <a:pt x="5444190" y="278317"/>
                </a:lnTo>
                <a:cubicBezTo>
                  <a:pt x="5745771" y="295586"/>
                  <a:pt x="5981486" y="545169"/>
                  <a:pt x="5981495" y="847245"/>
                </a:cubicBezTo>
                <a:lnTo>
                  <a:pt x="5981495" y="847245"/>
                </a:lnTo>
                <a:cubicBezTo>
                  <a:pt x="5981486" y="1149321"/>
                  <a:pt x="5745771" y="1398904"/>
                  <a:pt x="5444190" y="1416173"/>
                </a:cubicBezTo>
                <a:lnTo>
                  <a:pt x="602347" y="1693732"/>
                </a:lnTo>
                <a:cubicBezTo>
                  <a:pt x="288126" y="1711772"/>
                  <a:pt x="18778" y="1471676"/>
                  <a:pt x="729" y="1157455"/>
                </a:cubicBezTo>
                <a:cubicBezTo>
                  <a:pt x="109" y="1146587"/>
                  <a:pt x="-205" y="1135700"/>
                  <a:pt x="-205" y="1124804"/>
                </a:cubicBezTo>
                <a:close/>
              </a:path>
            </a:pathLst>
          </a:custGeom>
          <a:solidFill>
            <a:srgbClr val="3F6031"/>
          </a:solidFill>
          <a:ln w="9525" cap="flat">
            <a:noFill/>
            <a:prstDash val="solid"/>
            <a:miter/>
          </a:ln>
        </p:spPr>
        <p:txBody>
          <a:bodyPr rtlCol="0" anchor="ctr"/>
          <a:lstStyle/>
          <a:p>
            <a:endParaRPr lang="en-GB" sz="3500" noProof="0" dirty="0">
              <a:solidFill>
                <a:schemeClr val="bg1"/>
              </a:solidFill>
              <a:latin typeface="+mj-lt"/>
            </a:endParaRPr>
          </a:p>
        </p:txBody>
      </p:sp>
      <p:sp>
        <p:nvSpPr>
          <p:cNvPr id="12" name="TextBox 11">
            <a:extLst>
              <a:ext uri="{FF2B5EF4-FFF2-40B4-BE49-F238E27FC236}">
                <a16:creationId xmlns:a16="http://schemas.microsoft.com/office/drawing/2014/main" id="{862972A2-BC6B-565E-35E2-962104DDD903}"/>
              </a:ext>
            </a:extLst>
          </p:cNvPr>
          <p:cNvSpPr txBox="1"/>
          <p:nvPr/>
        </p:nvSpPr>
        <p:spPr>
          <a:xfrm>
            <a:off x="3563200" y="4595487"/>
            <a:ext cx="4983480" cy="1341906"/>
          </a:xfrm>
          <a:prstGeom prst="rect">
            <a:avLst/>
          </a:prstGeom>
          <a:noFill/>
        </p:spPr>
        <p:txBody>
          <a:bodyPr wrap="square" lIns="0" rIns="0" anchor="ctr">
            <a:spAutoFit/>
          </a:bodyPr>
          <a:lstStyle/>
          <a:p>
            <a:pPr algn="r">
              <a:lnSpc>
                <a:spcPct val="120000"/>
              </a:lnSpc>
              <a:spcBef>
                <a:spcPts val="450"/>
              </a:spcBef>
            </a:pPr>
            <a:r>
              <a:rPr lang="en-GB" sz="3500" b="1" kern="100" noProof="0" dirty="0">
                <a:solidFill>
                  <a:schemeClr val="bg1"/>
                </a:solidFill>
                <a:latin typeface="+mj-lt"/>
                <a:ea typeface="Aptos" panose="020B0004020202020204" pitchFamily="34" charset="0"/>
                <a:cs typeface="Times New Roman" panose="02020603050405020304" pitchFamily="18" charset="0"/>
              </a:rPr>
              <a:t>Avoids information gaps and version confusion</a:t>
            </a:r>
            <a:endParaRPr lang="en-GB" sz="3500" b="1" noProof="0" dirty="0">
              <a:solidFill>
                <a:schemeClr val="bg1"/>
              </a:solidFill>
              <a:latin typeface="+mj-lt"/>
            </a:endParaRPr>
          </a:p>
        </p:txBody>
      </p:sp>
      <p:sp>
        <p:nvSpPr>
          <p:cNvPr id="13" name="TextBox 12">
            <a:extLst>
              <a:ext uri="{FF2B5EF4-FFF2-40B4-BE49-F238E27FC236}">
                <a16:creationId xmlns:a16="http://schemas.microsoft.com/office/drawing/2014/main" id="{20240FBB-82A6-0FE1-F269-494DBC247D46}"/>
              </a:ext>
            </a:extLst>
          </p:cNvPr>
          <p:cNvSpPr txBox="1"/>
          <p:nvPr/>
        </p:nvSpPr>
        <p:spPr>
          <a:xfrm>
            <a:off x="4469317" y="7976442"/>
            <a:ext cx="4983480" cy="1341906"/>
          </a:xfrm>
          <a:prstGeom prst="rect">
            <a:avLst/>
          </a:prstGeom>
          <a:noFill/>
        </p:spPr>
        <p:txBody>
          <a:bodyPr wrap="square" lIns="0" rIns="0" anchor="ctr">
            <a:spAutoFit/>
          </a:bodyPr>
          <a:lstStyle/>
          <a:p>
            <a:pPr algn="r">
              <a:lnSpc>
                <a:spcPct val="120000"/>
              </a:lnSpc>
              <a:spcBef>
                <a:spcPts val="450"/>
              </a:spcBef>
            </a:pPr>
            <a:r>
              <a:rPr lang="en-GB" sz="3500" b="1" kern="100" noProof="0" dirty="0">
                <a:solidFill>
                  <a:schemeClr val="bg1"/>
                </a:solidFill>
                <a:latin typeface="+mj-lt"/>
                <a:ea typeface="Aptos" panose="020B0004020202020204" pitchFamily="34" charset="0"/>
                <a:cs typeface="Times New Roman" panose="02020603050405020304" pitchFamily="18" charset="0"/>
              </a:rPr>
              <a:t>Encourages shared responsibility for clarity</a:t>
            </a:r>
            <a:endParaRPr lang="en-GB" sz="3500" b="1" noProof="0" dirty="0">
              <a:solidFill>
                <a:schemeClr val="bg1"/>
              </a:solidFill>
              <a:latin typeface="+mj-lt"/>
            </a:endParaRPr>
          </a:p>
        </p:txBody>
      </p:sp>
      <p:sp>
        <p:nvSpPr>
          <p:cNvPr id="24" name="TextBox 23">
            <a:extLst>
              <a:ext uri="{FF2B5EF4-FFF2-40B4-BE49-F238E27FC236}">
                <a16:creationId xmlns:a16="http://schemas.microsoft.com/office/drawing/2014/main" id="{11579B1B-1320-BBC0-FF0F-13FB91BD22B5}"/>
              </a:ext>
            </a:extLst>
          </p:cNvPr>
          <p:cNvSpPr txBox="1"/>
          <p:nvPr/>
        </p:nvSpPr>
        <p:spPr>
          <a:xfrm>
            <a:off x="10425204" y="6091089"/>
            <a:ext cx="5551797" cy="1341906"/>
          </a:xfrm>
          <a:prstGeom prst="rect">
            <a:avLst/>
          </a:prstGeom>
          <a:noFill/>
        </p:spPr>
        <p:txBody>
          <a:bodyPr wrap="square" lIns="0" rIns="0" anchor="ctr">
            <a:spAutoFit/>
          </a:bodyPr>
          <a:lstStyle/>
          <a:p>
            <a:pPr>
              <a:lnSpc>
                <a:spcPct val="120000"/>
              </a:lnSpc>
              <a:spcBef>
                <a:spcPts val="450"/>
              </a:spcBef>
            </a:pPr>
            <a:r>
              <a:rPr lang="en-GB" sz="3500" b="1" kern="100" noProof="0" dirty="0">
                <a:solidFill>
                  <a:schemeClr val="bg1"/>
                </a:solidFill>
                <a:latin typeface="+mj-lt"/>
                <a:ea typeface="Aptos" panose="020B0004020202020204" pitchFamily="34" charset="0"/>
                <a:cs typeface="Times New Roman" panose="02020603050405020304" pitchFamily="18" charset="0"/>
              </a:rPr>
              <a:t>Supports smoother collaboration and scheduling</a:t>
            </a:r>
            <a:endParaRPr lang="en-GB" sz="3500" b="1" noProof="0" dirty="0">
              <a:solidFill>
                <a:schemeClr val="bg1"/>
              </a:solidFill>
              <a:latin typeface="+mj-lt"/>
            </a:endParaRPr>
          </a:p>
        </p:txBody>
      </p:sp>
    </p:spTree>
    <p:extLst>
      <p:ext uri="{BB962C8B-B14F-4D97-AF65-F5344CB8AC3E}">
        <p14:creationId xmlns:p14="http://schemas.microsoft.com/office/powerpoint/2010/main" val="850105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5072EE-67D0-C715-C7B8-5A87F099AD3E}"/>
              </a:ext>
            </a:extLst>
          </p:cNvPr>
          <p:cNvSpPr txBox="1"/>
          <p:nvPr/>
        </p:nvSpPr>
        <p:spPr>
          <a:xfrm>
            <a:off x="695739" y="4838700"/>
            <a:ext cx="14706600" cy="4708981"/>
          </a:xfrm>
          <a:prstGeom prst="rect">
            <a:avLst/>
          </a:prstGeom>
          <a:noFill/>
        </p:spPr>
        <p:txBody>
          <a:bodyPr wrap="square">
            <a:spAutoFit/>
          </a:bodyPr>
          <a:lstStyle/>
          <a:p>
            <a:r>
              <a:rPr lang="en-GB" sz="6000" b="1" i="1" noProof="0" dirty="0">
                <a:solidFill>
                  <a:srgbClr val="FF0000"/>
                </a:solidFill>
                <a:effectLst/>
                <a:latin typeface="Calibri" panose="020F0502020204030204" pitchFamily="34" charset="0"/>
                <a:ea typeface="Times New Roman" panose="02020603050405020304" pitchFamily="18" charset="0"/>
              </a:rPr>
              <a:t>Think about one digital process in your own work, for example, scheduling, budgeting, or file sharing. Who needs access? What do they need? Is that flow currently smooth or chaotic?</a:t>
            </a:r>
            <a:endParaRPr lang="en-GB" sz="6000" b="1" noProof="0" dirty="0">
              <a:solidFill>
                <a:srgbClr val="FF0000"/>
              </a:solidFill>
            </a:endParaRPr>
          </a:p>
        </p:txBody>
      </p:sp>
      <p:pic>
        <p:nvPicPr>
          <p:cNvPr id="6" name="Γραφικό 5">
            <a:extLst>
              <a:ext uri="{FF2B5EF4-FFF2-40B4-BE49-F238E27FC236}">
                <a16:creationId xmlns:a16="http://schemas.microsoft.com/office/drawing/2014/main" id="{5F3DB2F4-B0A7-8581-E898-0A7A2987D5CB}"/>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Tree>
    <p:extLst>
      <p:ext uri="{BB962C8B-B14F-4D97-AF65-F5344CB8AC3E}">
        <p14:creationId xmlns:p14="http://schemas.microsoft.com/office/powerpoint/2010/main" val="29020473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CF629-A09D-4BF6-7A36-4D2EA82B4D1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0168CD3-B077-DD2B-2480-C698EE4CBF1B}"/>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6ADF8E73-25CE-F2C2-DC42-6B362D5E8D67}"/>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AC3F647C-4CF9-B551-C3AE-9E54805186F2}"/>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Archiving as Strategy, Not Storage</a:t>
            </a:r>
            <a:endParaRPr lang="en-GB" sz="5000" b="1" noProof="0" dirty="0"/>
          </a:p>
        </p:txBody>
      </p:sp>
      <p:sp>
        <p:nvSpPr>
          <p:cNvPr id="6" name="TextBox 5">
            <a:extLst>
              <a:ext uri="{FF2B5EF4-FFF2-40B4-BE49-F238E27FC236}">
                <a16:creationId xmlns:a16="http://schemas.microsoft.com/office/drawing/2014/main" id="{8DE932A5-71F2-358C-095A-D7691E70452D}"/>
              </a:ext>
            </a:extLst>
          </p:cNvPr>
          <p:cNvSpPr txBox="1"/>
          <p:nvPr/>
        </p:nvSpPr>
        <p:spPr>
          <a:xfrm>
            <a:off x="5946913" y="3383947"/>
            <a:ext cx="11734800" cy="3519105"/>
          </a:xfrm>
          <a:prstGeom prst="rect">
            <a:avLst/>
          </a:prstGeom>
          <a:noFill/>
        </p:spPr>
        <p:txBody>
          <a:bodyPr wrap="square">
            <a:spAutoFit/>
          </a:bodyPr>
          <a:lstStyle/>
          <a:p>
            <a:pPr>
              <a:lnSpc>
                <a:spcPct val="107000"/>
              </a:lnSpc>
              <a:spcAft>
                <a:spcPts val="800"/>
              </a:spcAft>
              <a:buNone/>
            </a:pPr>
            <a:r>
              <a:rPr lang="en-GB" sz="3500" b="1" noProof="0" dirty="0"/>
              <a:t>Archiving</a:t>
            </a:r>
            <a:r>
              <a:rPr lang="en-GB" sz="3500" noProof="0" dirty="0"/>
              <a:t> is one of the most tangible ways in which digital sustainability manifests in practice. Rather than being viewed as an end-of-project task, archiving should be understood as an ongoing process of care, selection, and preparation. This includes choosing what to keep, in what format, and with what supporting information </a:t>
            </a:r>
            <a:endParaRPr lang="en-GB" sz="3500" b="1"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pic>
        <p:nvPicPr>
          <p:cNvPr id="4" name="Γραφικό 3">
            <a:extLst>
              <a:ext uri="{FF2B5EF4-FFF2-40B4-BE49-F238E27FC236}">
                <a16:creationId xmlns:a16="http://schemas.microsoft.com/office/drawing/2014/main" id="{7046B0E0-C045-078D-4236-B8B9E68BF2AC}"/>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762000" y="3707401"/>
            <a:ext cx="4572000" cy="4724400"/>
          </a:xfrm>
          <a:prstGeom prst="rect">
            <a:avLst/>
          </a:prstGeom>
        </p:spPr>
      </p:pic>
      <p:sp>
        <p:nvSpPr>
          <p:cNvPr id="11" name="TextBox 10">
            <a:extLst>
              <a:ext uri="{FF2B5EF4-FFF2-40B4-BE49-F238E27FC236}">
                <a16:creationId xmlns:a16="http://schemas.microsoft.com/office/drawing/2014/main" id="{E9C1994F-3D74-11B3-5C74-E7292EC3AFD5}"/>
              </a:ext>
            </a:extLst>
          </p:cNvPr>
          <p:cNvSpPr txBox="1"/>
          <p:nvPr/>
        </p:nvSpPr>
        <p:spPr>
          <a:xfrm>
            <a:off x="5963478" y="7409832"/>
            <a:ext cx="11237842" cy="2000869"/>
          </a:xfrm>
          <a:prstGeom prst="rect">
            <a:avLst/>
          </a:prstGeom>
          <a:noFill/>
        </p:spPr>
        <p:txBody>
          <a:bodyPr wrap="square">
            <a:spAutoFit/>
          </a:bodyPr>
          <a:lstStyle/>
          <a:p>
            <a:pPr marL="542925" indent="-542925">
              <a:lnSpc>
                <a:spcPct val="107000"/>
              </a:lnSpc>
              <a:spcAft>
                <a:spcPts val="800"/>
              </a:spcAft>
              <a:buClr>
                <a:srgbClr val="3F6031"/>
              </a:buClr>
              <a:buFont typeface="Wingdings" panose="05000000000000000000" pitchFamily="2" charset="2"/>
              <a:buChar char="ü"/>
            </a:pPr>
            <a:r>
              <a:rPr lang="en-GB" sz="3500" kern="100" noProof="0" dirty="0">
                <a:effectLst/>
                <a:latin typeface="+mj-lt"/>
                <a:ea typeface="Aptos" panose="020B0004020202020204" pitchFamily="34" charset="0"/>
                <a:cs typeface="Times New Roman" panose="02020603050405020304" pitchFamily="18" charset="0"/>
              </a:rPr>
              <a:t>Use long-lasting file formats (PDF/A, TIFF)</a:t>
            </a:r>
          </a:p>
          <a:p>
            <a:pPr marL="542925" indent="-542925">
              <a:lnSpc>
                <a:spcPct val="107000"/>
              </a:lnSpc>
              <a:spcAft>
                <a:spcPts val="800"/>
              </a:spcAft>
              <a:buClr>
                <a:srgbClr val="3F6031"/>
              </a:buClr>
              <a:buFont typeface="Wingdings" panose="05000000000000000000" pitchFamily="2" charset="2"/>
              <a:buChar char="ü"/>
            </a:pPr>
            <a:r>
              <a:rPr lang="en-GB" sz="3500" kern="100" noProof="0" dirty="0">
                <a:effectLst/>
                <a:latin typeface="+mj-lt"/>
                <a:ea typeface="Aptos" panose="020B0004020202020204" pitchFamily="34" charset="0"/>
                <a:cs typeface="Times New Roman" panose="02020603050405020304" pitchFamily="18" charset="0"/>
              </a:rPr>
              <a:t>Add basic metadata (dates, roles, version)</a:t>
            </a:r>
          </a:p>
          <a:p>
            <a:pPr marL="542925" indent="-542925">
              <a:lnSpc>
                <a:spcPct val="107000"/>
              </a:lnSpc>
              <a:spcAft>
                <a:spcPts val="800"/>
              </a:spcAft>
              <a:buClr>
                <a:srgbClr val="3F6031"/>
              </a:buClr>
              <a:buFont typeface="Wingdings" panose="05000000000000000000" pitchFamily="2" charset="2"/>
              <a:buChar char="ü"/>
            </a:pPr>
            <a:r>
              <a:rPr lang="en-GB" sz="3500" kern="100" noProof="0" dirty="0">
                <a:effectLst/>
                <a:latin typeface="+mj-lt"/>
                <a:ea typeface="Aptos" panose="020B0004020202020204" pitchFamily="34" charset="0"/>
                <a:cs typeface="Times New Roman" panose="02020603050405020304" pitchFamily="18" charset="0"/>
              </a:rPr>
              <a:t>Store files in structured folders</a:t>
            </a:r>
          </a:p>
        </p:txBody>
      </p:sp>
    </p:spTree>
    <p:extLst>
      <p:ext uri="{BB962C8B-B14F-4D97-AF65-F5344CB8AC3E}">
        <p14:creationId xmlns:p14="http://schemas.microsoft.com/office/powerpoint/2010/main" val="16846810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765AF-4529-AF62-35C8-E620CC7F2E5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6A18835-148E-3731-CC7E-A51F3804A4B5}"/>
              </a:ext>
            </a:extLst>
          </p:cNvPr>
          <p:cNvSpPr txBox="1"/>
          <p:nvPr/>
        </p:nvSpPr>
        <p:spPr>
          <a:xfrm>
            <a:off x="685800" y="5600700"/>
            <a:ext cx="14706600" cy="2862322"/>
          </a:xfrm>
          <a:prstGeom prst="rect">
            <a:avLst/>
          </a:prstGeom>
          <a:noFill/>
        </p:spPr>
        <p:txBody>
          <a:bodyPr wrap="square">
            <a:spAutoFit/>
          </a:bodyPr>
          <a:lstStyle/>
          <a:p>
            <a:r>
              <a:rPr lang="en-GB" sz="6000" b="1" i="1" noProof="0" dirty="0">
                <a:solidFill>
                  <a:srgbClr val="FF0000"/>
                </a:solidFill>
              </a:rPr>
              <a:t>What digital content do your learners or teams create that could be valuable later, but may be getting lost or scattered right now?</a:t>
            </a:r>
            <a:endParaRPr lang="en-GB" sz="6000" b="1" noProof="0" dirty="0">
              <a:solidFill>
                <a:srgbClr val="FF0000"/>
              </a:solidFill>
            </a:endParaRPr>
          </a:p>
        </p:txBody>
      </p:sp>
      <p:pic>
        <p:nvPicPr>
          <p:cNvPr id="6" name="Γραφικό 5">
            <a:extLst>
              <a:ext uri="{FF2B5EF4-FFF2-40B4-BE49-F238E27FC236}">
                <a16:creationId xmlns:a16="http://schemas.microsoft.com/office/drawing/2014/main" id="{87E17F69-AF34-CB09-22D3-BDE9F448FDB2}"/>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Tree>
    <p:extLst>
      <p:ext uri="{BB962C8B-B14F-4D97-AF65-F5344CB8AC3E}">
        <p14:creationId xmlns:p14="http://schemas.microsoft.com/office/powerpoint/2010/main" val="40699980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CA168-358B-D66F-D6C8-B9F3D9E8BCF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EFD6811-DB10-D7F8-23D4-D72C24CA8EBB}"/>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EE2EDF95-B29A-D68A-9E24-1BB6F3BA5B84}"/>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CF2AA45A-C733-F7F7-764E-83C9F0BC1654}"/>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Ensuring Information Quality</a:t>
            </a:r>
            <a:endParaRPr lang="en-GB" sz="5000" b="1" noProof="0" dirty="0"/>
          </a:p>
        </p:txBody>
      </p:sp>
      <p:sp>
        <p:nvSpPr>
          <p:cNvPr id="11" name="TextBox 10">
            <a:extLst>
              <a:ext uri="{FF2B5EF4-FFF2-40B4-BE49-F238E27FC236}">
                <a16:creationId xmlns:a16="http://schemas.microsoft.com/office/drawing/2014/main" id="{CCDB395C-4651-D17F-4812-A484448F1FD4}"/>
              </a:ext>
            </a:extLst>
          </p:cNvPr>
          <p:cNvSpPr txBox="1"/>
          <p:nvPr/>
        </p:nvSpPr>
        <p:spPr>
          <a:xfrm>
            <a:off x="858080" y="3901350"/>
            <a:ext cx="11237842" cy="3170099"/>
          </a:xfrm>
          <a:prstGeom prst="rect">
            <a:avLst/>
          </a:prstGeom>
          <a:noFill/>
        </p:spPr>
        <p:txBody>
          <a:bodyPr wrap="square">
            <a:spAutoFit/>
          </a:bodyPr>
          <a:lstStyle/>
          <a:p>
            <a:pPr marL="542925" indent="-542925">
              <a:spcBef>
                <a:spcPts val="1200"/>
              </a:spcBef>
              <a:spcAft>
                <a:spcPts val="1200"/>
              </a:spcAft>
              <a:buClr>
                <a:srgbClr val="3F6031"/>
              </a:buClr>
              <a:buFont typeface="Wingdings" panose="05000000000000000000" pitchFamily="2" charset="2"/>
              <a:buChar char="ü"/>
            </a:pPr>
            <a:r>
              <a:rPr lang="en-GB" sz="3500" noProof="0" dirty="0"/>
              <a:t>Use clear, accurate, and consistent language</a:t>
            </a:r>
          </a:p>
          <a:p>
            <a:pPr marL="542925" indent="-542925">
              <a:spcBef>
                <a:spcPts val="1200"/>
              </a:spcBef>
              <a:spcAft>
                <a:spcPts val="1200"/>
              </a:spcAft>
              <a:buClr>
                <a:srgbClr val="3F6031"/>
              </a:buClr>
              <a:buFont typeface="Wingdings" panose="05000000000000000000" pitchFamily="2" charset="2"/>
              <a:buChar char="ü"/>
            </a:pPr>
            <a:r>
              <a:rPr lang="en-GB" sz="3500" noProof="0" dirty="0"/>
              <a:t>Apply version control and metadata tagging</a:t>
            </a:r>
          </a:p>
          <a:p>
            <a:pPr marL="542925" indent="-542925">
              <a:spcBef>
                <a:spcPts val="1200"/>
              </a:spcBef>
              <a:spcAft>
                <a:spcPts val="1200"/>
              </a:spcAft>
              <a:buClr>
                <a:srgbClr val="3F6031"/>
              </a:buClr>
              <a:buFont typeface="Wingdings" panose="05000000000000000000" pitchFamily="2" charset="2"/>
              <a:buChar char="ü"/>
            </a:pPr>
            <a:r>
              <a:rPr lang="en-GB" sz="3500" noProof="0" dirty="0"/>
              <a:t>Store files so they are retrievable and reusable</a:t>
            </a:r>
          </a:p>
          <a:p>
            <a:pPr marL="542925" indent="-542925">
              <a:spcBef>
                <a:spcPts val="1200"/>
              </a:spcBef>
              <a:spcAft>
                <a:spcPts val="1200"/>
              </a:spcAft>
              <a:buClr>
                <a:srgbClr val="3F6031"/>
              </a:buClr>
              <a:buFont typeface="Wingdings" panose="05000000000000000000" pitchFamily="2" charset="2"/>
              <a:buChar char="ü"/>
            </a:pPr>
            <a:r>
              <a:rPr lang="en-GB" sz="3500" noProof="0" dirty="0"/>
              <a:t>Respect data ethics: privacy, licensing, attribution</a:t>
            </a:r>
          </a:p>
        </p:txBody>
      </p:sp>
      <p:pic>
        <p:nvPicPr>
          <p:cNvPr id="7" name="Γραφικό 6">
            <a:extLst>
              <a:ext uri="{FF2B5EF4-FFF2-40B4-BE49-F238E27FC236}">
                <a16:creationId xmlns:a16="http://schemas.microsoft.com/office/drawing/2014/main" id="{8E9B72A8-4831-0EEC-738C-986A51B4D2FE}"/>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1811000" y="2933700"/>
            <a:ext cx="5257800" cy="5105400"/>
          </a:xfrm>
          <a:prstGeom prst="rect">
            <a:avLst/>
          </a:prstGeom>
        </p:spPr>
      </p:pic>
    </p:spTree>
    <p:extLst>
      <p:ext uri="{BB962C8B-B14F-4D97-AF65-F5344CB8AC3E}">
        <p14:creationId xmlns:p14="http://schemas.microsoft.com/office/powerpoint/2010/main" val="28783894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A52E3-ACA9-8CD6-1910-B20336B128A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E03ADE2-E285-DE11-B60D-27CFCFBA8327}"/>
              </a:ext>
            </a:extLst>
          </p:cNvPr>
          <p:cNvSpPr txBox="1"/>
          <p:nvPr/>
        </p:nvSpPr>
        <p:spPr>
          <a:xfrm>
            <a:off x="699052" y="5143500"/>
            <a:ext cx="14706600" cy="4708981"/>
          </a:xfrm>
          <a:prstGeom prst="rect">
            <a:avLst/>
          </a:prstGeom>
          <a:noFill/>
        </p:spPr>
        <p:txBody>
          <a:bodyPr wrap="square">
            <a:spAutoFit/>
          </a:bodyPr>
          <a:lstStyle/>
          <a:p>
            <a:r>
              <a:rPr lang="en-GB" sz="6000" b="1" i="1" noProof="0" dirty="0">
                <a:solidFill>
                  <a:srgbClr val="FF0000"/>
                </a:solidFill>
              </a:rPr>
              <a:t>Have you ever learned something digital through a quick tip from a colleague, not in a formal session? What made that moment stick, and how could you replicate it in your training?</a:t>
            </a:r>
            <a:endParaRPr lang="en-GB" sz="6000" b="1" noProof="0" dirty="0">
              <a:solidFill>
                <a:srgbClr val="FF0000"/>
              </a:solidFill>
            </a:endParaRPr>
          </a:p>
        </p:txBody>
      </p:sp>
      <p:pic>
        <p:nvPicPr>
          <p:cNvPr id="6" name="Γραφικό 5">
            <a:extLst>
              <a:ext uri="{FF2B5EF4-FFF2-40B4-BE49-F238E27FC236}">
                <a16:creationId xmlns:a16="http://schemas.microsoft.com/office/drawing/2014/main" id="{C6295D86-3651-EC76-49FA-D29FE53206BB}"/>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Tree>
    <p:extLst>
      <p:ext uri="{BB962C8B-B14F-4D97-AF65-F5344CB8AC3E}">
        <p14:creationId xmlns:p14="http://schemas.microsoft.com/office/powerpoint/2010/main" val="40361893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65F1D-54B8-39E7-48D6-E0EAFD77D14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335731D-D29D-EDEC-D063-D910025E9BA9}"/>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D1685BAD-486C-83EE-B08C-6B898F8482FA}"/>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AF885E30-880A-05DA-F87E-6C2D08C7F53B}"/>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Supporting Ongoing Digital Learning</a:t>
            </a:r>
            <a:endParaRPr lang="en-GB" sz="5000" b="1" noProof="0" dirty="0"/>
          </a:p>
        </p:txBody>
      </p:sp>
      <p:sp>
        <p:nvSpPr>
          <p:cNvPr id="4" name="TextBox 3">
            <a:extLst>
              <a:ext uri="{FF2B5EF4-FFF2-40B4-BE49-F238E27FC236}">
                <a16:creationId xmlns:a16="http://schemas.microsoft.com/office/drawing/2014/main" id="{D5F235D8-EB58-0676-A5FB-ECDEB748DD85}"/>
              </a:ext>
            </a:extLst>
          </p:cNvPr>
          <p:cNvSpPr txBox="1"/>
          <p:nvPr/>
        </p:nvSpPr>
        <p:spPr>
          <a:xfrm>
            <a:off x="1066800" y="2552700"/>
            <a:ext cx="11734800" cy="1036438"/>
          </a:xfrm>
          <a:prstGeom prst="rect">
            <a:avLst/>
          </a:prstGeom>
          <a:noFill/>
        </p:spPr>
        <p:txBody>
          <a:bodyPr wrap="square">
            <a:spAutoFit/>
          </a:bodyPr>
          <a:lstStyle/>
          <a:p>
            <a:pPr>
              <a:lnSpc>
                <a:spcPct val="107000"/>
              </a:lnSpc>
              <a:spcAft>
                <a:spcPts val="800"/>
              </a:spcAft>
              <a:buNone/>
            </a:pPr>
            <a:r>
              <a:rPr lang="en-GB" sz="4800" b="1" noProof="0" dirty="0">
                <a:solidFill>
                  <a:srgbClr val="3F6031"/>
                </a:solidFill>
              </a:rPr>
              <a:t>Micro-learning </a:t>
            </a:r>
            <a:r>
              <a:rPr lang="en-GB" sz="4800" noProof="0" dirty="0"/>
              <a:t> </a:t>
            </a:r>
            <a:r>
              <a:rPr lang="en-GB" sz="6000" b="1" noProof="0" dirty="0">
                <a:solidFill>
                  <a:srgbClr val="FF0000"/>
                </a:solidFill>
              </a:rPr>
              <a:t>=</a:t>
            </a:r>
            <a:r>
              <a:rPr lang="en-GB" sz="4500" noProof="0" dirty="0"/>
              <a:t>  </a:t>
            </a:r>
            <a:r>
              <a:rPr lang="en-GB" sz="4800" b="1" noProof="0" dirty="0">
                <a:solidFill>
                  <a:srgbClr val="3F6031"/>
                </a:solidFill>
              </a:rPr>
              <a:t>short, informal learning</a:t>
            </a:r>
            <a:endParaRPr lang="en-GB" sz="4500" b="1"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8C30669-FBE3-5342-11EB-51D4335EB89E}"/>
              </a:ext>
            </a:extLst>
          </p:cNvPr>
          <p:cNvSpPr txBox="1"/>
          <p:nvPr/>
        </p:nvSpPr>
        <p:spPr>
          <a:xfrm>
            <a:off x="1066800" y="4381500"/>
            <a:ext cx="11237842" cy="2411238"/>
          </a:xfrm>
          <a:prstGeom prst="rect">
            <a:avLst/>
          </a:prstGeom>
          <a:noFill/>
        </p:spPr>
        <p:txBody>
          <a:bodyPr wrap="square">
            <a:spAutoFit/>
          </a:bodyPr>
          <a:lstStyle/>
          <a:p>
            <a:pPr marL="542925" indent="-542925">
              <a:lnSpc>
                <a:spcPct val="107000"/>
              </a:lnSpc>
              <a:spcBef>
                <a:spcPts val="1200"/>
              </a:spcBef>
              <a:spcAft>
                <a:spcPts val="1200"/>
              </a:spcAft>
              <a:buClr>
                <a:srgbClr val="3F6031"/>
              </a:buClr>
              <a:buFont typeface="Wingdings" panose="05000000000000000000" pitchFamily="2" charset="2"/>
              <a:buChar char="ü"/>
            </a:pPr>
            <a:r>
              <a:rPr lang="en-GB" sz="3500" noProof="0" dirty="0"/>
              <a:t>Builds confidence through real-time support</a:t>
            </a:r>
          </a:p>
          <a:p>
            <a:pPr marL="542925" indent="-542925">
              <a:lnSpc>
                <a:spcPct val="107000"/>
              </a:lnSpc>
              <a:spcBef>
                <a:spcPts val="1200"/>
              </a:spcBef>
              <a:spcAft>
                <a:spcPts val="1200"/>
              </a:spcAft>
              <a:buClr>
                <a:srgbClr val="3F6031"/>
              </a:buClr>
              <a:buFont typeface="Wingdings" panose="05000000000000000000" pitchFamily="2" charset="2"/>
              <a:buChar char="ü"/>
            </a:pPr>
            <a:r>
              <a:rPr lang="en-GB" sz="3500" noProof="0" dirty="0"/>
              <a:t>Encourages knowledge-sharing between peers</a:t>
            </a:r>
          </a:p>
          <a:p>
            <a:pPr marL="542925" indent="-542925">
              <a:lnSpc>
                <a:spcPct val="107000"/>
              </a:lnSpc>
              <a:spcBef>
                <a:spcPts val="1200"/>
              </a:spcBef>
              <a:spcAft>
                <a:spcPts val="1200"/>
              </a:spcAft>
              <a:buClr>
                <a:srgbClr val="3F6031"/>
              </a:buClr>
              <a:buFont typeface="Wingdings" panose="05000000000000000000" pitchFamily="2" charset="2"/>
              <a:buChar char="ü"/>
            </a:pPr>
            <a:r>
              <a:rPr lang="en-GB" sz="3500" noProof="0" dirty="0"/>
              <a:t>Can happen during rehearsals, meetings, or backstage</a:t>
            </a:r>
          </a:p>
        </p:txBody>
      </p:sp>
      <p:pic>
        <p:nvPicPr>
          <p:cNvPr id="9" name="Γραφικό 8">
            <a:extLst>
              <a:ext uri="{FF2B5EF4-FFF2-40B4-BE49-F238E27FC236}">
                <a16:creationId xmlns:a16="http://schemas.microsoft.com/office/drawing/2014/main" id="{668A105F-A5B3-5DBE-EA52-E473C212AEE2}"/>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3716000" y="6210300"/>
            <a:ext cx="3260035" cy="2927075"/>
          </a:xfrm>
          <a:prstGeom prst="rect">
            <a:avLst/>
          </a:prstGeom>
        </p:spPr>
      </p:pic>
      <p:sp>
        <p:nvSpPr>
          <p:cNvPr id="12" name="TextBox 11">
            <a:extLst>
              <a:ext uri="{FF2B5EF4-FFF2-40B4-BE49-F238E27FC236}">
                <a16:creationId xmlns:a16="http://schemas.microsoft.com/office/drawing/2014/main" id="{41E7CF07-E124-6548-2DC3-1C6D52921CDD}"/>
              </a:ext>
            </a:extLst>
          </p:cNvPr>
          <p:cNvSpPr txBox="1"/>
          <p:nvPr/>
        </p:nvSpPr>
        <p:spPr>
          <a:xfrm>
            <a:off x="2724979" y="8191500"/>
            <a:ext cx="11237842" cy="630942"/>
          </a:xfrm>
          <a:prstGeom prst="rect">
            <a:avLst/>
          </a:prstGeom>
          <a:noFill/>
        </p:spPr>
        <p:txBody>
          <a:bodyPr wrap="square">
            <a:spAutoFit/>
          </a:bodyPr>
          <a:lstStyle/>
          <a:p>
            <a:pPr algn="r"/>
            <a:r>
              <a:rPr lang="en-GB" sz="3500" b="1" noProof="0" dirty="0">
                <a:solidFill>
                  <a:srgbClr val="04A6C2"/>
                </a:solidFill>
              </a:rPr>
              <a:t>Tip-swaps, shared FAQs, walkthroughs</a:t>
            </a:r>
          </a:p>
        </p:txBody>
      </p:sp>
    </p:spTree>
    <p:extLst>
      <p:ext uri="{BB962C8B-B14F-4D97-AF65-F5344CB8AC3E}">
        <p14:creationId xmlns:p14="http://schemas.microsoft.com/office/powerpoint/2010/main" val="17471725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B9AFF-EBD0-1DDA-8765-35F4830537C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31374B7-042E-3444-C891-DA3C80126F2B}"/>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82696913-9C49-D3CA-2762-A6409F777861}"/>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B172ED72-FBFB-9A60-27F5-CF7499836A75}"/>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What Does Leading Digital Transformation Mean?</a:t>
            </a:r>
            <a:endParaRPr lang="en-GB" sz="5000" b="1" noProof="0" dirty="0"/>
          </a:p>
        </p:txBody>
      </p:sp>
      <p:sp>
        <p:nvSpPr>
          <p:cNvPr id="6" name="TextBox 5">
            <a:extLst>
              <a:ext uri="{FF2B5EF4-FFF2-40B4-BE49-F238E27FC236}">
                <a16:creationId xmlns:a16="http://schemas.microsoft.com/office/drawing/2014/main" id="{329069F5-24D2-DF1F-BC8C-7368258F48DC}"/>
              </a:ext>
            </a:extLst>
          </p:cNvPr>
          <p:cNvSpPr txBox="1"/>
          <p:nvPr/>
        </p:nvSpPr>
        <p:spPr>
          <a:xfrm>
            <a:off x="5753491" y="3470811"/>
            <a:ext cx="11734800" cy="1838708"/>
          </a:xfrm>
          <a:prstGeom prst="rect">
            <a:avLst/>
          </a:prstGeom>
          <a:noFill/>
        </p:spPr>
        <p:txBody>
          <a:bodyPr wrap="square">
            <a:spAutoFit/>
          </a:bodyPr>
          <a:lstStyle/>
          <a:p>
            <a:pPr>
              <a:lnSpc>
                <a:spcPct val="107000"/>
              </a:lnSpc>
              <a:spcAft>
                <a:spcPts val="800"/>
              </a:spcAft>
              <a:buNone/>
            </a:pPr>
            <a:r>
              <a:rPr lang="en-GB" sz="3600" noProof="0" dirty="0"/>
              <a:t>Digital transformation is not about using the newest tools. It's about </a:t>
            </a:r>
            <a:r>
              <a:rPr lang="en-GB" sz="3600" b="1" noProof="0" dirty="0">
                <a:solidFill>
                  <a:srgbClr val="3F6031"/>
                </a:solidFill>
              </a:rPr>
              <a:t>aligning digital choices</a:t>
            </a:r>
            <a:r>
              <a:rPr lang="en-GB" sz="3600" noProof="0" dirty="0"/>
              <a:t> with </a:t>
            </a:r>
            <a:r>
              <a:rPr lang="en-GB" sz="3600" b="1" noProof="0" dirty="0">
                <a:solidFill>
                  <a:srgbClr val="3F6031"/>
                </a:solidFill>
              </a:rPr>
              <a:t>values</a:t>
            </a:r>
            <a:r>
              <a:rPr lang="en-GB" sz="3600" noProof="0" dirty="0"/>
              <a:t>, </a:t>
            </a:r>
            <a:r>
              <a:rPr lang="en-GB" sz="3600" b="1" noProof="0" dirty="0">
                <a:solidFill>
                  <a:srgbClr val="3F6031"/>
                </a:solidFill>
              </a:rPr>
              <a:t>workflows</a:t>
            </a:r>
            <a:r>
              <a:rPr lang="en-GB" sz="3600" noProof="0" dirty="0"/>
              <a:t>, and </a:t>
            </a:r>
            <a:r>
              <a:rPr lang="en-GB" sz="3600" b="1" noProof="0" dirty="0">
                <a:solidFill>
                  <a:srgbClr val="3F6031"/>
                </a:solidFill>
              </a:rPr>
              <a:t>people</a:t>
            </a:r>
            <a:r>
              <a:rPr lang="en-GB" sz="3600" noProof="0" dirty="0"/>
              <a:t>.</a:t>
            </a:r>
            <a:endParaRPr lang="en-GB" sz="3500" b="1"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98F3406-85D7-0DA5-FD22-40BF3FB93808}"/>
              </a:ext>
            </a:extLst>
          </p:cNvPr>
          <p:cNvSpPr txBox="1"/>
          <p:nvPr/>
        </p:nvSpPr>
        <p:spPr>
          <a:xfrm>
            <a:off x="5723674" y="6057900"/>
            <a:ext cx="11237842" cy="2000869"/>
          </a:xfrm>
          <a:prstGeom prst="rect">
            <a:avLst/>
          </a:prstGeom>
          <a:noFill/>
        </p:spPr>
        <p:txBody>
          <a:bodyPr wrap="square">
            <a:spAutoFit/>
          </a:bodyPr>
          <a:lstStyle/>
          <a:p>
            <a:pPr marL="542925" indent="-542925">
              <a:lnSpc>
                <a:spcPct val="107000"/>
              </a:lnSpc>
              <a:spcAft>
                <a:spcPts val="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Supports clarity, communication, and creativity</a:t>
            </a:r>
          </a:p>
          <a:p>
            <a:pPr marL="542925" indent="-542925">
              <a:lnSpc>
                <a:spcPct val="107000"/>
              </a:lnSpc>
              <a:spcAft>
                <a:spcPts val="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Involves inclusive planning and realistic goals</a:t>
            </a:r>
          </a:p>
          <a:p>
            <a:pPr marL="542925" indent="-542925">
              <a:lnSpc>
                <a:spcPct val="107000"/>
              </a:lnSpc>
              <a:spcAft>
                <a:spcPts val="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Requires reflection on real working needs</a:t>
            </a:r>
          </a:p>
        </p:txBody>
      </p:sp>
      <p:pic>
        <p:nvPicPr>
          <p:cNvPr id="7" name="Γραφικό 6">
            <a:extLst>
              <a:ext uri="{FF2B5EF4-FFF2-40B4-BE49-F238E27FC236}">
                <a16:creationId xmlns:a16="http://schemas.microsoft.com/office/drawing/2014/main" id="{515ACF0B-ADFD-23D3-93D4-A72D09929319}"/>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697787" y="3619500"/>
            <a:ext cx="4697894" cy="4286869"/>
          </a:xfrm>
          <a:prstGeom prst="rect">
            <a:avLst/>
          </a:prstGeom>
        </p:spPr>
      </p:pic>
    </p:spTree>
    <p:extLst>
      <p:ext uri="{BB962C8B-B14F-4D97-AF65-F5344CB8AC3E}">
        <p14:creationId xmlns:p14="http://schemas.microsoft.com/office/powerpoint/2010/main" val="23634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3D136-FF82-D4FF-2EDF-FB44FEACD53F}"/>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C6BDC170-3DF7-752C-C51F-E881E575BD4E}"/>
              </a:ext>
            </a:extLst>
          </p:cNvPr>
          <p:cNvSpPr>
            <a:spLocks noGrp="1"/>
          </p:cNvSpPr>
          <p:nvPr>
            <p:ph type="title"/>
          </p:nvPr>
        </p:nvSpPr>
        <p:spPr>
          <a:xfrm>
            <a:off x="1406071" y="914400"/>
            <a:ext cx="15011400" cy="1143000"/>
          </a:xfrm>
        </p:spPr>
        <p:txBody>
          <a:bodyPr>
            <a:normAutofit/>
          </a:bodyPr>
          <a:lstStyle/>
          <a:p>
            <a:pPr algn="r"/>
            <a:r>
              <a:rPr lang="en-GB" sz="5500" b="1" noProof="0" dirty="0">
                <a:latin typeface="+mn-lt"/>
                <a:ea typeface="+mn-ea"/>
                <a:cs typeface="+mn-cs"/>
              </a:rPr>
              <a:t>EU Policy Alignment</a:t>
            </a:r>
          </a:p>
        </p:txBody>
      </p:sp>
      <p:sp>
        <p:nvSpPr>
          <p:cNvPr id="5" name="Inhaltsplatzhalter 4">
            <a:extLst>
              <a:ext uri="{FF2B5EF4-FFF2-40B4-BE49-F238E27FC236}">
                <a16:creationId xmlns:a16="http://schemas.microsoft.com/office/drawing/2014/main" id="{6275B234-D863-FC4A-DA11-93B5EE7FF2EC}"/>
              </a:ext>
            </a:extLst>
          </p:cNvPr>
          <p:cNvSpPr>
            <a:spLocks noGrp="1"/>
          </p:cNvSpPr>
          <p:nvPr>
            <p:ph idx="1"/>
          </p:nvPr>
        </p:nvSpPr>
        <p:spPr>
          <a:xfrm>
            <a:off x="1888972" y="3974032"/>
            <a:ext cx="15011400" cy="3733800"/>
          </a:xfrm>
        </p:spPr>
        <p:txBody>
          <a:bodyPr/>
          <a:lstStyle/>
          <a:p>
            <a:pPr marL="804863" indent="-804863">
              <a:buFont typeface="Wingdings" panose="05000000000000000000" pitchFamily="2" charset="2"/>
              <a:buChar char="Ø"/>
            </a:pPr>
            <a:r>
              <a:rPr lang="en-GB" sz="4400" noProof="0" dirty="0"/>
              <a:t>European Qualifications Framework (EQF, Level 5)</a:t>
            </a:r>
          </a:p>
          <a:p>
            <a:pPr marL="804863" indent="-804863">
              <a:buFont typeface="Wingdings" panose="05000000000000000000" pitchFamily="2" charset="2"/>
              <a:buChar char="Ø"/>
            </a:pPr>
            <a:r>
              <a:rPr lang="en-GB" sz="4400" noProof="0" dirty="0"/>
              <a:t>European Credit Transfer and Accumulation System (ECTS)</a:t>
            </a:r>
          </a:p>
          <a:p>
            <a:pPr marL="804863" indent="-804863">
              <a:buFont typeface="Wingdings" panose="05000000000000000000" pitchFamily="2" charset="2"/>
              <a:buChar char="Ø"/>
            </a:pPr>
            <a:r>
              <a:rPr lang="en-GB" sz="4400" noProof="0" dirty="0"/>
              <a:t>EQAVET (Quality Assurance in VET)</a:t>
            </a:r>
          </a:p>
          <a:p>
            <a:pPr marL="804863" indent="-804863">
              <a:buFont typeface="Wingdings" panose="05000000000000000000" pitchFamily="2" charset="2"/>
              <a:buChar char="Ø"/>
            </a:pPr>
            <a:r>
              <a:rPr lang="en-GB" sz="4400" noProof="0" dirty="0"/>
              <a:t>EU-Competence Frameworks</a:t>
            </a:r>
          </a:p>
        </p:txBody>
      </p:sp>
      <p:sp>
        <p:nvSpPr>
          <p:cNvPr id="6" name="Freeform 2">
            <a:extLst>
              <a:ext uri="{FF2B5EF4-FFF2-40B4-BE49-F238E27FC236}">
                <a16:creationId xmlns:a16="http://schemas.microsoft.com/office/drawing/2014/main" id="{780A302C-2B91-EAC7-934C-EB7B454F01B6}"/>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7" name="Freeform 3">
            <a:extLst>
              <a:ext uri="{FF2B5EF4-FFF2-40B4-BE49-F238E27FC236}">
                <a16:creationId xmlns:a16="http://schemas.microsoft.com/office/drawing/2014/main" id="{8EC8E865-F370-D248-FBD8-1A270B40CB8C}"/>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Tree>
    <p:extLst>
      <p:ext uri="{BB962C8B-B14F-4D97-AF65-F5344CB8AC3E}">
        <p14:creationId xmlns:p14="http://schemas.microsoft.com/office/powerpoint/2010/main" val="26537343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F2989-469E-54D1-7FD5-481F4961A92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B3AFA36-1828-8DAB-D5A8-A7BF93F21117}"/>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2B50B3A7-1643-AE4D-155D-B04843C8F5F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8264B307-C8AB-B60F-8D9C-F57FD3F6BDE2}"/>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From Vision to Practice. What It Takes?</a:t>
            </a:r>
            <a:endParaRPr lang="en-GB" sz="5000" b="1" noProof="0" dirty="0"/>
          </a:p>
        </p:txBody>
      </p:sp>
      <p:graphicFrame>
        <p:nvGraphicFramePr>
          <p:cNvPr id="4" name="Πίνακας 3">
            <a:extLst>
              <a:ext uri="{FF2B5EF4-FFF2-40B4-BE49-F238E27FC236}">
                <a16:creationId xmlns:a16="http://schemas.microsoft.com/office/drawing/2014/main" id="{762A80A5-62B1-F102-622A-793A49AFD324}"/>
              </a:ext>
            </a:extLst>
          </p:cNvPr>
          <p:cNvGraphicFramePr>
            <a:graphicFrameLocks noGrp="1"/>
          </p:cNvGraphicFramePr>
          <p:nvPr>
            <p:extLst>
              <p:ext uri="{D42A27DB-BD31-4B8C-83A1-F6EECF244321}">
                <p14:modId xmlns:p14="http://schemas.microsoft.com/office/powerpoint/2010/main" val="1415613368"/>
              </p:ext>
            </p:extLst>
          </p:nvPr>
        </p:nvGraphicFramePr>
        <p:xfrm>
          <a:off x="1851991" y="3086100"/>
          <a:ext cx="14935200" cy="6084000"/>
        </p:xfrm>
        <a:graphic>
          <a:graphicData uri="http://schemas.openxmlformats.org/drawingml/2006/table">
            <a:tbl>
              <a:tblPr>
                <a:tableStyleId>{5940675A-B579-460E-94D1-54222C63F5DA}</a:tableStyleId>
              </a:tblPr>
              <a:tblGrid>
                <a:gridCol w="6858000">
                  <a:extLst>
                    <a:ext uri="{9D8B030D-6E8A-4147-A177-3AD203B41FA5}">
                      <a16:colId xmlns:a16="http://schemas.microsoft.com/office/drawing/2014/main" val="3321694859"/>
                    </a:ext>
                  </a:extLst>
                </a:gridCol>
                <a:gridCol w="8077200">
                  <a:extLst>
                    <a:ext uri="{9D8B030D-6E8A-4147-A177-3AD203B41FA5}">
                      <a16:colId xmlns:a16="http://schemas.microsoft.com/office/drawing/2014/main" val="807358050"/>
                    </a:ext>
                  </a:extLst>
                </a:gridCol>
              </a:tblGrid>
              <a:tr h="1212035">
                <a:tc>
                  <a:txBody>
                    <a:bodyPr/>
                    <a:lstStyle/>
                    <a:p>
                      <a:pPr marL="0" algn="l" defTabSz="914400" rtl="0" eaLnBrk="1" latinLnBrk="0" hangingPunct="1">
                        <a:spcBef>
                          <a:spcPts val="1800"/>
                        </a:spcBef>
                        <a:spcAft>
                          <a:spcPts val="1800"/>
                        </a:spcAft>
                      </a:pPr>
                      <a:r>
                        <a:rPr lang="en-GB" sz="4500" b="1" kern="1200" noProof="0" dirty="0">
                          <a:solidFill>
                            <a:schemeClr val="bg1"/>
                          </a:solidFill>
                          <a:latin typeface="+mn-lt"/>
                          <a:ea typeface="+mn-ea"/>
                          <a:cs typeface="+mn-cs"/>
                        </a:rPr>
                        <a:t>Step</a:t>
                      </a:r>
                      <a:endParaRPr lang="en-GB" sz="4500" b="1" noProof="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pPr>
                        <a:spcBef>
                          <a:spcPts val="1800"/>
                        </a:spcBef>
                        <a:spcAft>
                          <a:spcPts val="1800"/>
                        </a:spcAft>
                      </a:pPr>
                      <a:r>
                        <a:rPr lang="en-GB" sz="4500" b="1" noProof="0" dirty="0">
                          <a:solidFill>
                            <a:schemeClr val="bg1"/>
                          </a:solidFill>
                        </a:rPr>
                        <a:t>What It Means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extLst>
                  <a:ext uri="{0D108BD9-81ED-4DB2-BD59-A6C34878D82A}">
                    <a16:rowId xmlns:a16="http://schemas.microsoft.com/office/drawing/2014/main" val="71412109"/>
                  </a:ext>
                </a:extLst>
              </a:tr>
              <a:tr h="974393">
                <a:tc>
                  <a:txBody>
                    <a:bodyPr/>
                    <a:lstStyle/>
                    <a:p>
                      <a:pPr marL="514350" indent="-514350">
                        <a:spcBef>
                          <a:spcPts val="600"/>
                        </a:spcBef>
                        <a:spcAft>
                          <a:spcPts val="600"/>
                        </a:spcAft>
                        <a:buAutoNum type="arabicPeriod"/>
                      </a:pPr>
                      <a:r>
                        <a:rPr lang="en-GB" sz="3500" noProof="0" dirty="0">
                          <a:solidFill>
                            <a:schemeClr val="bg1"/>
                          </a:solidFill>
                        </a:rPr>
                        <a:t>Define concrete goals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pPr>
                        <a:spcBef>
                          <a:spcPts val="600"/>
                        </a:spcBef>
                        <a:spcAft>
                          <a:spcPts val="600"/>
                        </a:spcAft>
                      </a:pPr>
                      <a:r>
                        <a:rPr lang="en-GB" sz="3500" noProof="0" dirty="0">
                          <a:solidFill>
                            <a:schemeClr val="bg1"/>
                          </a:solidFill>
                        </a:rPr>
                        <a:t>Based on real needs from multiple roles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extLst>
                  <a:ext uri="{0D108BD9-81ED-4DB2-BD59-A6C34878D82A}">
                    <a16:rowId xmlns:a16="http://schemas.microsoft.com/office/drawing/2014/main" val="3070785705"/>
                  </a:ext>
                </a:extLst>
              </a:tr>
              <a:tr h="974393">
                <a:tc>
                  <a:txBody>
                    <a:bodyPr/>
                    <a:lstStyle/>
                    <a:p>
                      <a:pPr>
                        <a:spcBef>
                          <a:spcPts val="600"/>
                        </a:spcBef>
                        <a:spcAft>
                          <a:spcPts val="600"/>
                        </a:spcAft>
                      </a:pPr>
                      <a:r>
                        <a:rPr lang="en-GB" sz="3500" noProof="0" dirty="0">
                          <a:solidFill>
                            <a:schemeClr val="bg1"/>
                          </a:solidFill>
                        </a:rPr>
                        <a:t>2. Map current workflows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pPr>
                        <a:spcBef>
                          <a:spcPts val="600"/>
                        </a:spcBef>
                        <a:spcAft>
                          <a:spcPts val="600"/>
                        </a:spcAft>
                      </a:pPr>
                      <a:r>
                        <a:rPr lang="en-GB" sz="3500" noProof="0" dirty="0">
                          <a:solidFill>
                            <a:schemeClr val="bg1"/>
                          </a:solidFill>
                        </a:rPr>
                        <a:t>Identify frictions and opportunities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extLst>
                  <a:ext uri="{0D108BD9-81ED-4DB2-BD59-A6C34878D82A}">
                    <a16:rowId xmlns:a16="http://schemas.microsoft.com/office/drawing/2014/main" val="2435576632"/>
                  </a:ext>
                </a:extLst>
              </a:tr>
              <a:tr h="974393">
                <a:tc>
                  <a:txBody>
                    <a:bodyPr/>
                    <a:lstStyle/>
                    <a:p>
                      <a:pPr>
                        <a:spcBef>
                          <a:spcPts val="600"/>
                        </a:spcBef>
                        <a:spcAft>
                          <a:spcPts val="600"/>
                        </a:spcAft>
                      </a:pPr>
                      <a:r>
                        <a:rPr lang="en-GB" sz="3500" noProof="0" dirty="0">
                          <a:solidFill>
                            <a:schemeClr val="bg1"/>
                          </a:solidFill>
                        </a:rPr>
                        <a:t>3. Prioritise actions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pPr>
                        <a:spcBef>
                          <a:spcPts val="600"/>
                        </a:spcBef>
                        <a:spcAft>
                          <a:spcPts val="600"/>
                        </a:spcAft>
                      </a:pPr>
                      <a:r>
                        <a:rPr lang="en-GB" sz="3500" noProof="0" dirty="0">
                          <a:solidFill>
                            <a:schemeClr val="bg1"/>
                          </a:solidFill>
                        </a:rPr>
                        <a:t>Focus on impact, reduce unnecessary steps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extLst>
                  <a:ext uri="{0D108BD9-81ED-4DB2-BD59-A6C34878D82A}">
                    <a16:rowId xmlns:a16="http://schemas.microsoft.com/office/drawing/2014/main" val="3930076091"/>
                  </a:ext>
                </a:extLst>
              </a:tr>
              <a:tr h="974393">
                <a:tc>
                  <a:txBody>
                    <a:bodyPr/>
                    <a:lstStyle/>
                    <a:p>
                      <a:pPr>
                        <a:spcBef>
                          <a:spcPts val="600"/>
                        </a:spcBef>
                        <a:spcAft>
                          <a:spcPts val="600"/>
                        </a:spcAft>
                      </a:pPr>
                      <a:r>
                        <a:rPr lang="en-GB" sz="3500" noProof="0" dirty="0">
                          <a:solidFill>
                            <a:schemeClr val="bg1"/>
                          </a:solidFill>
                        </a:rPr>
                        <a:t>4. Build a rollout roadmap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pPr>
                        <a:spcBef>
                          <a:spcPts val="600"/>
                        </a:spcBef>
                        <a:spcAft>
                          <a:spcPts val="600"/>
                        </a:spcAft>
                      </a:pPr>
                      <a:r>
                        <a:rPr lang="en-GB" sz="3500" noProof="0" dirty="0">
                          <a:solidFill>
                            <a:schemeClr val="bg1"/>
                          </a:solidFill>
                        </a:rPr>
                        <a:t>Clear roles, timelines, and tools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extLst>
                  <a:ext uri="{0D108BD9-81ED-4DB2-BD59-A6C34878D82A}">
                    <a16:rowId xmlns:a16="http://schemas.microsoft.com/office/drawing/2014/main" val="3090012600"/>
                  </a:ext>
                </a:extLst>
              </a:tr>
              <a:tr h="974393">
                <a:tc>
                  <a:txBody>
                    <a:bodyPr/>
                    <a:lstStyle/>
                    <a:p>
                      <a:pPr>
                        <a:spcBef>
                          <a:spcPts val="600"/>
                        </a:spcBef>
                        <a:spcAft>
                          <a:spcPts val="600"/>
                        </a:spcAft>
                      </a:pPr>
                      <a:r>
                        <a:rPr lang="en-GB" sz="3500" noProof="0" dirty="0">
                          <a:solidFill>
                            <a:schemeClr val="bg1"/>
                          </a:solidFill>
                        </a:rPr>
                        <a:t>5. Create feedback loops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pPr>
                        <a:spcBef>
                          <a:spcPts val="600"/>
                        </a:spcBef>
                        <a:spcAft>
                          <a:spcPts val="600"/>
                        </a:spcAft>
                      </a:pPr>
                      <a:r>
                        <a:rPr lang="en-GB" sz="3500" noProof="0" dirty="0">
                          <a:solidFill>
                            <a:schemeClr val="bg1"/>
                          </a:solidFill>
                        </a:rPr>
                        <a:t>Adapt as you go, not just after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extLst>
                  <a:ext uri="{0D108BD9-81ED-4DB2-BD59-A6C34878D82A}">
                    <a16:rowId xmlns:a16="http://schemas.microsoft.com/office/drawing/2014/main" val="1507679330"/>
                  </a:ext>
                </a:extLst>
              </a:tr>
            </a:tbl>
          </a:graphicData>
        </a:graphic>
      </p:graphicFrame>
    </p:spTree>
    <p:extLst>
      <p:ext uri="{BB962C8B-B14F-4D97-AF65-F5344CB8AC3E}">
        <p14:creationId xmlns:p14="http://schemas.microsoft.com/office/powerpoint/2010/main" val="29581590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16C93-9447-C888-8EBE-5AC572CCDEF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6B2D3B7-F2FA-90FA-053F-7E67A07E45A9}"/>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F77541C1-ECF8-9FEF-D477-0E545C154287}"/>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AC45A0E3-9219-32AA-8769-717023488B22}"/>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Understanding Resistance to Digital Change</a:t>
            </a:r>
            <a:endParaRPr lang="en-GB" sz="5000" b="1" noProof="0" dirty="0"/>
          </a:p>
        </p:txBody>
      </p:sp>
      <p:sp>
        <p:nvSpPr>
          <p:cNvPr id="8" name="TextBox 7">
            <a:extLst>
              <a:ext uri="{FF2B5EF4-FFF2-40B4-BE49-F238E27FC236}">
                <a16:creationId xmlns:a16="http://schemas.microsoft.com/office/drawing/2014/main" id="{CCE7F859-333B-E1DE-8476-F9138A353C27}"/>
              </a:ext>
            </a:extLst>
          </p:cNvPr>
          <p:cNvSpPr txBox="1"/>
          <p:nvPr/>
        </p:nvSpPr>
        <p:spPr>
          <a:xfrm>
            <a:off x="838200" y="3265004"/>
            <a:ext cx="11237842" cy="3756991"/>
          </a:xfrm>
          <a:prstGeom prst="rect">
            <a:avLst/>
          </a:prstGeom>
          <a:noFill/>
        </p:spPr>
        <p:txBody>
          <a:bodyPr wrap="square">
            <a:spAutoFit/>
          </a:bodyPr>
          <a:lstStyle/>
          <a:p>
            <a:pPr marL="542925" indent="-542925">
              <a:lnSpc>
                <a:spcPct val="107000"/>
              </a:lnSpc>
              <a:spcBef>
                <a:spcPts val="1800"/>
              </a:spcBef>
              <a:spcAft>
                <a:spcPts val="1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Resistance is not failure — it’s feedback</a:t>
            </a:r>
          </a:p>
          <a:p>
            <a:pPr marL="542925" indent="-542925">
              <a:lnSpc>
                <a:spcPct val="107000"/>
              </a:lnSpc>
              <a:spcBef>
                <a:spcPts val="1800"/>
              </a:spcBef>
              <a:spcAft>
                <a:spcPts val="1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May reflect fear, confusion, or exclusion</a:t>
            </a:r>
          </a:p>
          <a:p>
            <a:pPr marL="542925" indent="-542925">
              <a:lnSpc>
                <a:spcPct val="107000"/>
              </a:lnSpc>
              <a:spcBef>
                <a:spcPts val="1800"/>
              </a:spcBef>
              <a:spcAft>
                <a:spcPts val="1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Trainers help decode concerns and reduce anxiety</a:t>
            </a:r>
          </a:p>
          <a:p>
            <a:pPr marL="542925" indent="-542925">
              <a:lnSpc>
                <a:spcPct val="107000"/>
              </a:lnSpc>
              <a:spcBef>
                <a:spcPts val="1800"/>
              </a:spcBef>
              <a:spcAft>
                <a:spcPts val="1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Small wins build trust</a:t>
            </a:r>
          </a:p>
        </p:txBody>
      </p:sp>
      <p:pic>
        <p:nvPicPr>
          <p:cNvPr id="9" name="Γραφικό 8">
            <a:extLst>
              <a:ext uri="{FF2B5EF4-FFF2-40B4-BE49-F238E27FC236}">
                <a16:creationId xmlns:a16="http://schemas.microsoft.com/office/drawing/2014/main" id="{04A88795-C69F-BF1B-81CE-BE81C5479410}"/>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2725400" y="2956891"/>
            <a:ext cx="4446104" cy="4267200"/>
          </a:xfrm>
          <a:prstGeom prst="rect">
            <a:avLst/>
          </a:prstGeom>
        </p:spPr>
      </p:pic>
      <p:sp>
        <p:nvSpPr>
          <p:cNvPr id="12" name="TextBox 11">
            <a:extLst>
              <a:ext uri="{FF2B5EF4-FFF2-40B4-BE49-F238E27FC236}">
                <a16:creationId xmlns:a16="http://schemas.microsoft.com/office/drawing/2014/main" id="{D345BBD1-AC0D-8801-2104-14054EB89DE8}"/>
              </a:ext>
            </a:extLst>
          </p:cNvPr>
          <p:cNvSpPr txBox="1"/>
          <p:nvPr/>
        </p:nvSpPr>
        <p:spPr>
          <a:xfrm>
            <a:off x="1205948" y="8702815"/>
            <a:ext cx="15876104" cy="707886"/>
          </a:xfrm>
          <a:prstGeom prst="rect">
            <a:avLst/>
          </a:prstGeom>
          <a:solidFill>
            <a:srgbClr val="04A6C2"/>
          </a:solidFill>
        </p:spPr>
        <p:txBody>
          <a:bodyPr wrap="square">
            <a:spAutoFit/>
          </a:bodyPr>
          <a:lstStyle/>
          <a:p>
            <a:pPr algn="ctr"/>
            <a:r>
              <a:rPr lang="en-GB" sz="4000" b="1" i="1" noProof="0" dirty="0">
                <a:solidFill>
                  <a:schemeClr val="bg1"/>
                </a:solidFill>
              </a:rPr>
              <a:t>Change doesn’t fail because of tools. It fails when people feel left out</a:t>
            </a:r>
          </a:p>
        </p:txBody>
      </p:sp>
    </p:spTree>
    <p:extLst>
      <p:ext uri="{BB962C8B-B14F-4D97-AF65-F5344CB8AC3E}">
        <p14:creationId xmlns:p14="http://schemas.microsoft.com/office/powerpoint/2010/main" val="32498712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27AAA-CEDA-961C-39C9-766EAFAF9F6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11FB23A-BDE2-B711-CBE4-8E856FD8DB8A}"/>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B73A5324-9FCE-4F09-C53F-C8FFA490C0E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498B93C4-AD6F-35C7-6544-B6EE1A8093EF}"/>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Matching Tools to Needs</a:t>
            </a:r>
            <a:endParaRPr lang="en-GB" sz="5000" b="1" noProof="0" dirty="0"/>
          </a:p>
        </p:txBody>
      </p:sp>
      <p:graphicFrame>
        <p:nvGraphicFramePr>
          <p:cNvPr id="4" name="Πίνακας 3">
            <a:extLst>
              <a:ext uri="{FF2B5EF4-FFF2-40B4-BE49-F238E27FC236}">
                <a16:creationId xmlns:a16="http://schemas.microsoft.com/office/drawing/2014/main" id="{21FD42F0-25DE-94DA-981F-F6F8F503AF72}"/>
              </a:ext>
            </a:extLst>
          </p:cNvPr>
          <p:cNvGraphicFramePr>
            <a:graphicFrameLocks noGrp="1"/>
          </p:cNvGraphicFramePr>
          <p:nvPr>
            <p:extLst>
              <p:ext uri="{D42A27DB-BD31-4B8C-83A1-F6EECF244321}">
                <p14:modId xmlns:p14="http://schemas.microsoft.com/office/powerpoint/2010/main" val="2358952053"/>
              </p:ext>
            </p:extLst>
          </p:nvPr>
        </p:nvGraphicFramePr>
        <p:xfrm>
          <a:off x="2971800" y="2400300"/>
          <a:ext cx="13944600" cy="7564708"/>
        </p:xfrm>
        <a:graphic>
          <a:graphicData uri="http://schemas.openxmlformats.org/drawingml/2006/table">
            <a:tbl>
              <a:tblPr>
                <a:tableStyleId>{5940675A-B579-460E-94D1-54222C63F5DA}</a:tableStyleId>
              </a:tblPr>
              <a:tblGrid>
                <a:gridCol w="4648200">
                  <a:extLst>
                    <a:ext uri="{9D8B030D-6E8A-4147-A177-3AD203B41FA5}">
                      <a16:colId xmlns:a16="http://schemas.microsoft.com/office/drawing/2014/main" val="705434875"/>
                    </a:ext>
                  </a:extLst>
                </a:gridCol>
                <a:gridCol w="4800600">
                  <a:extLst>
                    <a:ext uri="{9D8B030D-6E8A-4147-A177-3AD203B41FA5}">
                      <a16:colId xmlns:a16="http://schemas.microsoft.com/office/drawing/2014/main" val="1780786107"/>
                    </a:ext>
                  </a:extLst>
                </a:gridCol>
                <a:gridCol w="4495800">
                  <a:extLst>
                    <a:ext uri="{9D8B030D-6E8A-4147-A177-3AD203B41FA5}">
                      <a16:colId xmlns:a16="http://schemas.microsoft.com/office/drawing/2014/main" val="3221374552"/>
                    </a:ext>
                  </a:extLst>
                </a:gridCol>
              </a:tblGrid>
              <a:tr h="811411">
                <a:tc>
                  <a:txBody>
                    <a:bodyPr/>
                    <a:lstStyle/>
                    <a:p>
                      <a:r>
                        <a:rPr lang="en-GB" sz="4500" b="1" noProof="0" dirty="0">
                          <a:solidFill>
                            <a:schemeClr val="bg1"/>
                          </a:solidFill>
                        </a:rPr>
                        <a:t>Task</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n-GB" sz="4500" b="1" noProof="0" dirty="0">
                          <a:solidFill>
                            <a:schemeClr val="bg1"/>
                          </a:solidFill>
                        </a:rPr>
                        <a:t>Good Fit Example</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n-GB" sz="4500" b="1" noProof="0" dirty="0">
                          <a:solidFill>
                            <a:schemeClr val="bg1"/>
                          </a:solidFill>
                        </a:rPr>
                        <a:t>What to Check</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extLst>
                  <a:ext uri="{0D108BD9-81ED-4DB2-BD59-A6C34878D82A}">
                    <a16:rowId xmlns:a16="http://schemas.microsoft.com/office/drawing/2014/main" val="2811462625"/>
                  </a:ext>
                </a:extLst>
              </a:tr>
              <a:tr h="1342109">
                <a:tc>
                  <a:txBody>
                    <a:bodyPr/>
                    <a:lstStyle/>
                    <a:p>
                      <a:r>
                        <a:rPr lang="en-GB" sz="3500" b="1" noProof="0" dirty="0"/>
                        <a:t>Sharing files</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3500" noProof="0" dirty="0"/>
                        <a:t>Shared folders with naming rules</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3500" noProof="0" dirty="0"/>
                        <a:t>Traceability, access</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12424357"/>
                  </a:ext>
                </a:extLst>
              </a:tr>
              <a:tr h="1960185">
                <a:tc>
                  <a:txBody>
                    <a:bodyPr/>
                    <a:lstStyle/>
                    <a:p>
                      <a:r>
                        <a:rPr lang="en-GB" sz="3500" b="1" noProof="0" dirty="0"/>
                        <a:t>Scheduling rehearsals</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3500" noProof="0" dirty="0"/>
                        <a:t>Shared calendars with time zone settings</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3500" noProof="0" dirty="0"/>
                        <a:t>Clarity, availability</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1263415"/>
                  </a:ext>
                </a:extLst>
              </a:tr>
              <a:tr h="1960185">
                <a:tc>
                  <a:txBody>
                    <a:bodyPr/>
                    <a:lstStyle/>
                    <a:p>
                      <a:r>
                        <a:rPr lang="en-GB" sz="3500" b="1" noProof="0" dirty="0"/>
                        <a:t>Creative co-design</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3500" noProof="0" dirty="0"/>
                        <a:t>Tools that support annotation or versioning</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3500" noProof="0" dirty="0"/>
                        <a:t>Ease of use, collaboration</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1404190"/>
                  </a:ext>
                </a:extLst>
              </a:tr>
              <a:tr h="1342109">
                <a:tc>
                  <a:txBody>
                    <a:bodyPr/>
                    <a:lstStyle/>
                    <a:p>
                      <a:r>
                        <a:rPr lang="en-GB" sz="3500" b="1" noProof="0" dirty="0"/>
                        <a:t>Team updates</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3500" noProof="0" dirty="0"/>
                        <a:t>Project platforms or chat threads</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3500" noProof="0" dirty="0"/>
                        <a:t>Visibility, focus</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11183880"/>
                  </a:ext>
                </a:extLst>
              </a:tr>
            </a:tbl>
          </a:graphicData>
        </a:graphic>
      </p:graphicFrame>
      <p:pic>
        <p:nvPicPr>
          <p:cNvPr id="6" name="Γραφικό 5">
            <a:extLst>
              <a:ext uri="{FF2B5EF4-FFF2-40B4-BE49-F238E27FC236}">
                <a16:creationId xmlns:a16="http://schemas.microsoft.com/office/drawing/2014/main" id="{A6CDC1BF-711F-CFA6-F100-421EADFA2C5D}"/>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600200" y="3440159"/>
            <a:ext cx="1080000" cy="1080000"/>
          </a:xfrm>
          <a:prstGeom prst="rect">
            <a:avLst/>
          </a:prstGeom>
        </p:spPr>
      </p:pic>
      <p:pic>
        <p:nvPicPr>
          <p:cNvPr id="7" name="Γραφικό 6">
            <a:extLst>
              <a:ext uri="{FF2B5EF4-FFF2-40B4-BE49-F238E27FC236}">
                <a16:creationId xmlns:a16="http://schemas.microsoft.com/office/drawing/2014/main" id="{0B221F3A-F381-100F-2E64-70E41E8DD71E}"/>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600200" y="5054100"/>
            <a:ext cx="1080000" cy="1080000"/>
          </a:xfrm>
          <a:prstGeom prst="rect">
            <a:avLst/>
          </a:prstGeom>
        </p:spPr>
      </p:pic>
      <p:pic>
        <p:nvPicPr>
          <p:cNvPr id="10" name="Γραφικό 9">
            <a:extLst>
              <a:ext uri="{FF2B5EF4-FFF2-40B4-BE49-F238E27FC236}">
                <a16:creationId xmlns:a16="http://schemas.microsoft.com/office/drawing/2014/main" id="{8013A0E3-B4C2-EBD6-D0D8-C9B67CF6F9AD}"/>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600200" y="6953578"/>
            <a:ext cx="1080000" cy="1080000"/>
          </a:xfrm>
          <a:prstGeom prst="rect">
            <a:avLst/>
          </a:prstGeom>
        </p:spPr>
      </p:pic>
      <p:pic>
        <p:nvPicPr>
          <p:cNvPr id="11" name="Γραφικό 10">
            <a:extLst>
              <a:ext uri="{FF2B5EF4-FFF2-40B4-BE49-F238E27FC236}">
                <a16:creationId xmlns:a16="http://schemas.microsoft.com/office/drawing/2014/main" id="{F29272AD-EB74-1FAF-043F-4D4DFD417379}"/>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1600200" y="8711700"/>
            <a:ext cx="1080000" cy="1080000"/>
          </a:xfrm>
          <a:prstGeom prst="rect">
            <a:avLst/>
          </a:prstGeom>
        </p:spPr>
      </p:pic>
    </p:spTree>
    <p:extLst>
      <p:ext uri="{BB962C8B-B14F-4D97-AF65-F5344CB8AC3E}">
        <p14:creationId xmlns:p14="http://schemas.microsoft.com/office/powerpoint/2010/main" val="35606575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1DF70-6ACB-94E0-3E43-E55B53535E1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DEABD44-4C17-B658-B7E7-16713CBE309C}"/>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E6C6E955-EF25-DC19-43C3-D99C17ACCCF2}"/>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5B77923D-E51E-EDFF-72BE-31E9FCB44241}"/>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Navigating New Tech in the Performing Arts</a:t>
            </a:r>
            <a:endParaRPr lang="en-GB" sz="5000" b="1" noProof="0" dirty="0"/>
          </a:p>
        </p:txBody>
      </p:sp>
      <p:sp>
        <p:nvSpPr>
          <p:cNvPr id="8" name="TextBox 7">
            <a:extLst>
              <a:ext uri="{FF2B5EF4-FFF2-40B4-BE49-F238E27FC236}">
                <a16:creationId xmlns:a16="http://schemas.microsoft.com/office/drawing/2014/main" id="{692654AC-DAA9-2C2F-9C53-9608D043745D}"/>
              </a:ext>
            </a:extLst>
          </p:cNvPr>
          <p:cNvSpPr txBox="1"/>
          <p:nvPr/>
        </p:nvSpPr>
        <p:spPr>
          <a:xfrm>
            <a:off x="679172" y="5041085"/>
            <a:ext cx="11237842" cy="3295326"/>
          </a:xfrm>
          <a:prstGeom prst="rect">
            <a:avLst/>
          </a:prstGeom>
          <a:noFill/>
        </p:spPr>
        <p:txBody>
          <a:bodyPr wrap="square">
            <a:spAutoFit/>
          </a:bodyPr>
          <a:lstStyle/>
          <a:p>
            <a:pPr marL="542925" indent="-542925">
              <a:lnSpc>
                <a:spcPct val="107000"/>
              </a:lnSpc>
              <a:spcBef>
                <a:spcPts val="1200"/>
              </a:spcBef>
              <a:spcAft>
                <a:spcPts val="1200"/>
              </a:spcAft>
              <a:buClr>
                <a:srgbClr val="3F6031"/>
              </a:buClr>
              <a:buFont typeface="Wingdings" panose="05000000000000000000" pitchFamily="2" charset="2"/>
              <a:buChar char="ü"/>
            </a:pPr>
            <a:r>
              <a:rPr lang="en-GB" sz="3500" noProof="0" dirty="0"/>
              <a:t>Explore emerging tools with a clear purpose</a:t>
            </a:r>
          </a:p>
          <a:p>
            <a:pPr marL="542925" indent="-542925">
              <a:lnSpc>
                <a:spcPct val="107000"/>
              </a:lnSpc>
              <a:spcBef>
                <a:spcPts val="1200"/>
              </a:spcBef>
              <a:spcAft>
                <a:spcPts val="1200"/>
              </a:spcAft>
              <a:buClr>
                <a:srgbClr val="3F6031"/>
              </a:buClr>
              <a:buFont typeface="Wingdings" panose="05000000000000000000" pitchFamily="2" charset="2"/>
              <a:buChar char="ü"/>
            </a:pPr>
            <a:r>
              <a:rPr lang="en-GB" sz="3500" noProof="0" dirty="0"/>
              <a:t>Start with low-risk uses (e.g., testing ideas, previews)</a:t>
            </a:r>
          </a:p>
          <a:p>
            <a:pPr marL="542925" indent="-542925">
              <a:lnSpc>
                <a:spcPct val="107000"/>
              </a:lnSpc>
              <a:spcBef>
                <a:spcPts val="1200"/>
              </a:spcBef>
              <a:spcAft>
                <a:spcPts val="1200"/>
              </a:spcAft>
              <a:buClr>
                <a:srgbClr val="3F6031"/>
              </a:buClr>
              <a:buFont typeface="Wingdings" panose="05000000000000000000" pitchFamily="2" charset="2"/>
              <a:buChar char="ü"/>
            </a:pPr>
            <a:r>
              <a:rPr lang="en-GB" sz="3500" noProof="0" dirty="0"/>
              <a:t>Keep creativity and inclusion at the centre</a:t>
            </a:r>
          </a:p>
          <a:p>
            <a:pPr marL="542925" indent="-542925">
              <a:lnSpc>
                <a:spcPct val="107000"/>
              </a:lnSpc>
              <a:spcBef>
                <a:spcPts val="1200"/>
              </a:spcBef>
              <a:spcAft>
                <a:spcPts val="1200"/>
              </a:spcAft>
              <a:buClr>
                <a:srgbClr val="3F6031"/>
              </a:buClr>
              <a:buFont typeface="Wingdings" panose="05000000000000000000" pitchFamily="2" charset="2"/>
              <a:buChar char="ü"/>
            </a:pPr>
            <a:r>
              <a:rPr lang="en-GB" sz="3500" noProof="0" dirty="0"/>
              <a:t>Discuss ethics: ownership, transparency, accessibility</a:t>
            </a:r>
          </a:p>
        </p:txBody>
      </p:sp>
      <p:sp>
        <p:nvSpPr>
          <p:cNvPr id="12" name="TextBox 11">
            <a:extLst>
              <a:ext uri="{FF2B5EF4-FFF2-40B4-BE49-F238E27FC236}">
                <a16:creationId xmlns:a16="http://schemas.microsoft.com/office/drawing/2014/main" id="{97860079-A435-F05A-DFD5-70784D0FEBF7}"/>
              </a:ext>
            </a:extLst>
          </p:cNvPr>
          <p:cNvSpPr txBox="1"/>
          <p:nvPr/>
        </p:nvSpPr>
        <p:spPr>
          <a:xfrm>
            <a:off x="705678" y="2710305"/>
            <a:ext cx="17353722" cy="1169551"/>
          </a:xfrm>
          <a:prstGeom prst="rect">
            <a:avLst/>
          </a:prstGeom>
          <a:noFill/>
        </p:spPr>
        <p:txBody>
          <a:bodyPr wrap="square">
            <a:spAutoFit/>
          </a:bodyPr>
          <a:lstStyle/>
          <a:p>
            <a:r>
              <a:rPr lang="en-GB" sz="3500" b="1" noProof="0" dirty="0">
                <a:solidFill>
                  <a:srgbClr val="3F6031"/>
                </a:solidFill>
              </a:rPr>
              <a:t>Emerging technologies offer exciting possibilities in the performing arts, but they should be approached with care, intention, and alignment to your learners' values and capacities.</a:t>
            </a:r>
          </a:p>
        </p:txBody>
      </p:sp>
      <p:grpSp>
        <p:nvGrpSpPr>
          <p:cNvPr id="17" name="Ομάδα 16">
            <a:extLst>
              <a:ext uri="{FF2B5EF4-FFF2-40B4-BE49-F238E27FC236}">
                <a16:creationId xmlns:a16="http://schemas.microsoft.com/office/drawing/2014/main" id="{B78D92E9-CF58-3D5F-250C-9AAF0E6BC9A6}"/>
              </a:ext>
            </a:extLst>
          </p:cNvPr>
          <p:cNvGrpSpPr/>
          <p:nvPr/>
        </p:nvGrpSpPr>
        <p:grpSpPr>
          <a:xfrm>
            <a:off x="11739832" y="4529448"/>
            <a:ext cx="4947968" cy="4318600"/>
            <a:chOff x="11779590" y="4072700"/>
            <a:chExt cx="4947968" cy="4318600"/>
          </a:xfrm>
        </p:grpSpPr>
        <p:pic>
          <p:nvPicPr>
            <p:cNvPr id="13" name="Γραφικό 12">
              <a:extLst>
                <a:ext uri="{FF2B5EF4-FFF2-40B4-BE49-F238E27FC236}">
                  <a16:creationId xmlns:a16="http://schemas.microsoft.com/office/drawing/2014/main" id="{EF25A9BC-75FE-559B-FAE3-083AE519D812}"/>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4325600" y="4072700"/>
              <a:ext cx="1800000" cy="1800000"/>
            </a:xfrm>
            <a:prstGeom prst="rect">
              <a:avLst/>
            </a:prstGeom>
          </p:spPr>
        </p:pic>
        <p:pic>
          <p:nvPicPr>
            <p:cNvPr id="14" name="Γραφικό 13">
              <a:extLst>
                <a:ext uri="{FF2B5EF4-FFF2-40B4-BE49-F238E27FC236}">
                  <a16:creationId xmlns:a16="http://schemas.microsoft.com/office/drawing/2014/main" id="{1B3710F9-62C4-97A3-9F95-92EDAEC2E5EA}"/>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1779590" y="4608802"/>
              <a:ext cx="1800000" cy="1800000"/>
            </a:xfrm>
            <a:prstGeom prst="rect">
              <a:avLst/>
            </a:prstGeom>
          </p:spPr>
        </p:pic>
        <p:pic>
          <p:nvPicPr>
            <p:cNvPr id="15" name="Γραφικό 14">
              <a:extLst>
                <a:ext uri="{FF2B5EF4-FFF2-40B4-BE49-F238E27FC236}">
                  <a16:creationId xmlns:a16="http://schemas.microsoft.com/office/drawing/2014/main" id="{059D4484-96CD-439E-6DFF-4A856C3956FE}"/>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4927558" y="6167172"/>
              <a:ext cx="1800000" cy="1800000"/>
            </a:xfrm>
            <a:prstGeom prst="rect">
              <a:avLst/>
            </a:prstGeom>
          </p:spPr>
        </p:pic>
        <p:pic>
          <p:nvPicPr>
            <p:cNvPr id="16" name="Γραφικό 15">
              <a:extLst>
                <a:ext uri="{FF2B5EF4-FFF2-40B4-BE49-F238E27FC236}">
                  <a16:creationId xmlns:a16="http://schemas.microsoft.com/office/drawing/2014/main" id="{0C00BE7E-96ED-4D89-3969-15F643F4A17D}"/>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12542165" y="6591300"/>
              <a:ext cx="1800000" cy="1800000"/>
            </a:xfrm>
            <a:prstGeom prst="rect">
              <a:avLst/>
            </a:prstGeom>
          </p:spPr>
        </p:pic>
      </p:grpSp>
      <p:sp>
        <p:nvSpPr>
          <p:cNvPr id="18" name="TextBox 17">
            <a:extLst>
              <a:ext uri="{FF2B5EF4-FFF2-40B4-BE49-F238E27FC236}">
                <a16:creationId xmlns:a16="http://schemas.microsoft.com/office/drawing/2014/main" id="{FC42ECDB-74FB-85D0-EB6B-762393B61C9C}"/>
              </a:ext>
            </a:extLst>
          </p:cNvPr>
          <p:cNvSpPr txBox="1"/>
          <p:nvPr/>
        </p:nvSpPr>
        <p:spPr>
          <a:xfrm>
            <a:off x="12970565" y="8112732"/>
            <a:ext cx="1050235" cy="861774"/>
          </a:xfrm>
          <a:prstGeom prst="rect">
            <a:avLst/>
          </a:prstGeom>
          <a:noFill/>
        </p:spPr>
        <p:txBody>
          <a:bodyPr wrap="square">
            <a:spAutoFit/>
          </a:bodyPr>
          <a:lstStyle/>
          <a:p>
            <a:r>
              <a:rPr lang="en-GB" sz="5000" b="1" noProof="0" dirty="0">
                <a:solidFill>
                  <a:srgbClr val="569938"/>
                </a:solidFill>
              </a:rPr>
              <a:t>XR</a:t>
            </a:r>
          </a:p>
        </p:txBody>
      </p:sp>
      <p:sp>
        <p:nvSpPr>
          <p:cNvPr id="19" name="TextBox 18">
            <a:extLst>
              <a:ext uri="{FF2B5EF4-FFF2-40B4-BE49-F238E27FC236}">
                <a16:creationId xmlns:a16="http://schemas.microsoft.com/office/drawing/2014/main" id="{0F9529ED-41B2-3EB4-6E54-2CA6E968B91B}"/>
              </a:ext>
            </a:extLst>
          </p:cNvPr>
          <p:cNvSpPr txBox="1"/>
          <p:nvPr/>
        </p:nvSpPr>
        <p:spPr>
          <a:xfrm>
            <a:off x="12209931" y="5826974"/>
            <a:ext cx="1050235" cy="861774"/>
          </a:xfrm>
          <a:prstGeom prst="rect">
            <a:avLst/>
          </a:prstGeom>
          <a:noFill/>
        </p:spPr>
        <p:txBody>
          <a:bodyPr wrap="square">
            <a:spAutoFit/>
          </a:bodyPr>
          <a:lstStyle/>
          <a:p>
            <a:r>
              <a:rPr lang="en-GB" sz="5000" b="1" noProof="0" dirty="0">
                <a:solidFill>
                  <a:srgbClr val="569938"/>
                </a:solidFill>
              </a:rPr>
              <a:t>VR</a:t>
            </a:r>
          </a:p>
        </p:txBody>
      </p:sp>
    </p:spTree>
    <p:extLst>
      <p:ext uri="{BB962C8B-B14F-4D97-AF65-F5344CB8AC3E}">
        <p14:creationId xmlns:p14="http://schemas.microsoft.com/office/powerpoint/2010/main" val="7021253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61B35-DA6A-2374-A097-BDEE477C511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A46A8A1-F27C-C825-1193-69E0FB50A620}"/>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38425897-9597-DBA2-43AA-8AD00119928D}"/>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F30225B1-E9B1-9CB4-0334-EE716C7650DE}"/>
              </a:ext>
            </a:extLst>
          </p:cNvPr>
          <p:cNvSpPr txBox="1"/>
          <p:nvPr/>
        </p:nvSpPr>
        <p:spPr>
          <a:xfrm>
            <a:off x="1828800" y="3009900"/>
            <a:ext cx="8534400" cy="1015663"/>
          </a:xfrm>
          <a:prstGeom prst="rect">
            <a:avLst/>
          </a:prstGeom>
          <a:noFill/>
        </p:spPr>
        <p:txBody>
          <a:bodyPr wrap="square">
            <a:spAutoFit/>
          </a:bodyPr>
          <a:lstStyle/>
          <a:p>
            <a:pPr lvl="0"/>
            <a:r>
              <a:rPr lang="en-GB" sz="6000" b="1" noProof="0" dirty="0">
                <a:solidFill>
                  <a:srgbClr val="3F6031"/>
                </a:solidFill>
                <a:effectLst/>
                <a:latin typeface="+mn-lt"/>
              </a:rPr>
              <a:t>Activity C4.A7</a:t>
            </a:r>
            <a:endParaRPr lang="en-GB" sz="6000" noProof="0" dirty="0">
              <a:solidFill>
                <a:srgbClr val="3F6031"/>
              </a:solidFill>
            </a:endParaRPr>
          </a:p>
        </p:txBody>
      </p:sp>
      <p:sp>
        <p:nvSpPr>
          <p:cNvPr id="7" name="TextBox 6">
            <a:extLst>
              <a:ext uri="{FF2B5EF4-FFF2-40B4-BE49-F238E27FC236}">
                <a16:creationId xmlns:a16="http://schemas.microsoft.com/office/drawing/2014/main" id="{79261C75-285B-C128-6566-40ADACE3F701}"/>
              </a:ext>
            </a:extLst>
          </p:cNvPr>
          <p:cNvSpPr txBox="1"/>
          <p:nvPr/>
        </p:nvSpPr>
        <p:spPr>
          <a:xfrm>
            <a:off x="1828800" y="3948619"/>
            <a:ext cx="15866165" cy="841962"/>
          </a:xfrm>
          <a:prstGeom prst="rect">
            <a:avLst/>
          </a:prstGeom>
          <a:noFill/>
        </p:spPr>
        <p:txBody>
          <a:bodyPr wrap="square">
            <a:spAutoFit/>
          </a:bodyPr>
          <a:lstStyle/>
          <a:p>
            <a:pPr marL="80010">
              <a:lnSpc>
                <a:spcPct val="115000"/>
              </a:lnSpc>
              <a:spcBef>
                <a:spcPts val="600"/>
              </a:spcBef>
              <a:spcAft>
                <a:spcPts val="600"/>
              </a:spcAft>
            </a:pPr>
            <a:r>
              <a:rPr lang="en-GB" sz="4500" b="1" noProof="0" dirty="0">
                <a:solidFill>
                  <a:srgbClr val="569938"/>
                </a:solidFill>
                <a:latin typeface="Calibri" panose="020F0502020204030204" pitchFamily="34" charset="0"/>
              </a:rPr>
              <a:t>One Commitment, One Tool</a:t>
            </a:r>
          </a:p>
        </p:txBody>
      </p:sp>
      <p:sp>
        <p:nvSpPr>
          <p:cNvPr id="6" name="TextBox 5">
            <a:extLst>
              <a:ext uri="{FF2B5EF4-FFF2-40B4-BE49-F238E27FC236}">
                <a16:creationId xmlns:a16="http://schemas.microsoft.com/office/drawing/2014/main" id="{D459C844-95BC-C1CD-C784-27E804C60636}"/>
              </a:ext>
            </a:extLst>
          </p:cNvPr>
          <p:cNvSpPr txBox="1"/>
          <p:nvPr/>
        </p:nvSpPr>
        <p:spPr>
          <a:xfrm>
            <a:off x="4278086" y="6049096"/>
            <a:ext cx="12170227" cy="2215991"/>
          </a:xfrm>
          <a:prstGeom prst="rect">
            <a:avLst/>
          </a:prstGeom>
          <a:noFill/>
        </p:spPr>
        <p:txBody>
          <a:bodyPr wrap="square">
            <a:spAutoFit/>
          </a:bodyPr>
          <a:lstStyle/>
          <a:p>
            <a:pPr marL="457200" indent="-457200">
              <a:spcBef>
                <a:spcPts val="600"/>
              </a:spcBef>
              <a:spcAft>
                <a:spcPts val="600"/>
              </a:spcAft>
              <a:buFont typeface="Arial" panose="020B0604020202020204" pitchFamily="34" charset="0"/>
              <a:buChar char="•"/>
            </a:pPr>
            <a:r>
              <a:rPr lang="en-GB" sz="32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What is one small, specific commitment you will make as a trainer to support safer, more sustainable, or more inclusive digital practices?</a:t>
            </a:r>
            <a:endParaRPr lang="el-GR" sz="3200"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marL="457200" indent="-457200">
              <a:spcBef>
                <a:spcPts val="600"/>
              </a:spcBef>
              <a:spcAft>
                <a:spcPts val="600"/>
              </a:spcAft>
              <a:buFont typeface="Arial" panose="020B0604020202020204" pitchFamily="34" charset="0"/>
              <a:buChar char="•"/>
            </a:pPr>
            <a:r>
              <a:rPr lang="en-GB" sz="32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What digital tool, communication method, or work habit will you explore more deeply or promote with your learners?</a:t>
            </a:r>
            <a:endParaRPr lang="el-GR" sz="3200" dirty="0">
              <a:solidFill>
                <a:srgbClr val="000000"/>
              </a:solidFill>
              <a:effectLst/>
              <a:uFill>
                <a:solidFill>
                  <a:srgbClr val="000000"/>
                </a:solidFill>
              </a:u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741373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89F61-396C-BA16-49AA-8B9A8F81313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D4DED8C-442A-1DF6-4D30-C933BDC02C1A}"/>
              </a:ext>
            </a:extLst>
          </p:cNvPr>
          <p:cNvSpPr/>
          <p:nvPr/>
        </p:nvSpPr>
        <p:spPr>
          <a:xfrm flipV="1">
            <a:off x="0" y="-190500"/>
            <a:ext cx="18288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C621BB6C-0607-61C7-3134-EEF1D8651E4F}"/>
              </a:ext>
            </a:extLst>
          </p:cNvPr>
          <p:cNvSpPr/>
          <p:nvPr/>
        </p:nvSpPr>
        <p:spPr>
          <a:xfrm rot="-10800000">
            <a:off x="4471737" y="49149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6A79ADEE-6721-B41A-CE75-CBC5B46CAE5B}"/>
              </a:ext>
            </a:extLst>
          </p:cNvPr>
          <p:cNvSpPr txBox="1"/>
          <p:nvPr/>
        </p:nvSpPr>
        <p:spPr>
          <a:xfrm>
            <a:off x="5715000" y="952500"/>
            <a:ext cx="3886200" cy="1323439"/>
          </a:xfrm>
          <a:prstGeom prst="rect">
            <a:avLst/>
          </a:prstGeom>
          <a:noFill/>
        </p:spPr>
        <p:txBody>
          <a:bodyPr wrap="square">
            <a:spAutoFit/>
          </a:bodyPr>
          <a:lstStyle/>
          <a:p>
            <a:pPr lvl="0"/>
            <a:r>
              <a:rPr lang="en-GB" sz="8000" b="1" noProof="0" dirty="0">
                <a:solidFill>
                  <a:schemeClr val="tx1"/>
                </a:solidFill>
                <a:effectLst/>
                <a:latin typeface="+mn-lt"/>
              </a:rPr>
              <a:t>Lesson 4</a:t>
            </a:r>
            <a:endParaRPr lang="en-GB" sz="8000" noProof="0" dirty="0"/>
          </a:p>
        </p:txBody>
      </p:sp>
      <p:sp>
        <p:nvSpPr>
          <p:cNvPr id="6" name="TextBox 5">
            <a:extLst>
              <a:ext uri="{FF2B5EF4-FFF2-40B4-BE49-F238E27FC236}">
                <a16:creationId xmlns:a16="http://schemas.microsoft.com/office/drawing/2014/main" id="{60CBCC4E-1630-015D-43C3-9740C6B78C15}"/>
              </a:ext>
            </a:extLst>
          </p:cNvPr>
          <p:cNvSpPr txBox="1"/>
          <p:nvPr/>
        </p:nvSpPr>
        <p:spPr>
          <a:xfrm>
            <a:off x="5562600" y="6060519"/>
            <a:ext cx="10134600" cy="2862322"/>
          </a:xfrm>
          <a:prstGeom prst="rect">
            <a:avLst/>
          </a:prstGeom>
          <a:noFill/>
        </p:spPr>
        <p:txBody>
          <a:bodyPr wrap="square">
            <a:spAutoFit/>
          </a:bodyPr>
          <a:lstStyle/>
          <a:p>
            <a:r>
              <a:rPr lang="en-GB" sz="6000" b="1" noProof="0" dirty="0"/>
              <a:t>Empowering Entrepreneurial Pathways in the Performing Arts Sector </a:t>
            </a:r>
            <a:endParaRPr lang="en-GB" sz="6000" noProof="0" dirty="0"/>
          </a:p>
        </p:txBody>
      </p:sp>
    </p:spTree>
    <p:extLst>
      <p:ext uri="{BB962C8B-B14F-4D97-AF65-F5344CB8AC3E}">
        <p14:creationId xmlns:p14="http://schemas.microsoft.com/office/powerpoint/2010/main" val="15896129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4B497-44B5-C934-14C9-EEC25E7EB92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89A5431-FDF5-4C4E-2110-940FCFC9741F}"/>
              </a:ext>
            </a:extLst>
          </p:cNvPr>
          <p:cNvSpPr/>
          <p:nvPr/>
        </p:nvSpPr>
        <p:spPr>
          <a:xfrm flipV="1">
            <a:off x="-1049178" y="-5534233"/>
            <a:ext cx="19829349" cy="8576193"/>
          </a:xfrm>
          <a:custGeom>
            <a:avLst/>
            <a:gdLst/>
            <a:ahLst/>
            <a:cxnLst/>
            <a:rect l="l" t="t" r="r" b="b"/>
            <a:pathLst>
              <a:path w="19829349" h="8576193">
                <a:moveTo>
                  <a:pt x="0" y="8576193"/>
                </a:moveTo>
                <a:lnTo>
                  <a:pt x="19829349" y="8576193"/>
                </a:lnTo>
                <a:lnTo>
                  <a:pt x="19829349" y="0"/>
                </a:lnTo>
                <a:lnTo>
                  <a:pt x="0" y="0"/>
                </a:lnTo>
                <a:lnTo>
                  <a:pt x="0" y="857619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5D427080-7037-CF14-DA7C-D9E6395F759B}"/>
              </a:ext>
            </a:extLst>
          </p:cNvPr>
          <p:cNvSpPr/>
          <p:nvPr/>
        </p:nvSpPr>
        <p:spPr>
          <a:xfrm rot="-10800000">
            <a:off x="2013100" y="1549827"/>
            <a:ext cx="1015949" cy="1015949"/>
          </a:xfrm>
          <a:custGeom>
            <a:avLst/>
            <a:gdLst/>
            <a:ahLst/>
            <a:cxnLst/>
            <a:rect l="l" t="t" r="r" b="b"/>
            <a:pathLst>
              <a:path w="1015949" h="1015949">
                <a:moveTo>
                  <a:pt x="0" y="0"/>
                </a:moveTo>
                <a:lnTo>
                  <a:pt x="1015949" y="0"/>
                </a:lnTo>
                <a:lnTo>
                  <a:pt x="1015949" y="1015948"/>
                </a:lnTo>
                <a:lnTo>
                  <a:pt x="0" y="1015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4" name="TextBox 3">
            <a:extLst>
              <a:ext uri="{FF2B5EF4-FFF2-40B4-BE49-F238E27FC236}">
                <a16:creationId xmlns:a16="http://schemas.microsoft.com/office/drawing/2014/main" id="{45433262-0A02-C813-8890-2812C4F9D303}"/>
              </a:ext>
            </a:extLst>
          </p:cNvPr>
          <p:cNvSpPr txBox="1"/>
          <p:nvPr/>
        </p:nvSpPr>
        <p:spPr>
          <a:xfrm>
            <a:off x="2209800" y="4914900"/>
            <a:ext cx="15240000" cy="3702167"/>
          </a:xfrm>
          <a:prstGeom prst="rect">
            <a:avLst/>
          </a:prstGeom>
          <a:noFill/>
        </p:spPr>
        <p:txBody>
          <a:bodyPr wrap="square">
            <a:spAutoFit/>
          </a:bodyPr>
          <a:lstStyle/>
          <a:p>
            <a:pPr marL="622300" indent="-622300" algn="just">
              <a:lnSpc>
                <a:spcPct val="150000"/>
              </a:lnSpc>
              <a:spcBef>
                <a:spcPts val="600"/>
              </a:spcBef>
              <a:spcAft>
                <a:spcPts val="600"/>
              </a:spcAft>
              <a:buClr>
                <a:srgbClr val="04A6C2"/>
              </a:buClr>
              <a:buFont typeface="Wingdings" panose="05000000000000000000" pitchFamily="2" charset="2"/>
              <a:buChar char="Ø"/>
            </a:pPr>
            <a:r>
              <a:rPr lang="en-GB" sz="3500" noProof="0" dirty="0">
                <a:latin typeface="+mj-lt"/>
              </a:rPr>
              <a:t>Entrepreneurial Models and Mindsets in the Performing Arts Sector</a:t>
            </a:r>
          </a:p>
          <a:p>
            <a:pPr marL="622300" indent="-622300" algn="just">
              <a:lnSpc>
                <a:spcPct val="150000"/>
              </a:lnSpc>
              <a:spcBef>
                <a:spcPts val="600"/>
              </a:spcBef>
              <a:spcAft>
                <a:spcPts val="600"/>
              </a:spcAft>
              <a:buClr>
                <a:srgbClr val="04A6C2"/>
              </a:buClr>
              <a:buFont typeface="Wingdings" panose="05000000000000000000" pitchFamily="2" charset="2"/>
              <a:buChar char="Ø"/>
            </a:pPr>
            <a:r>
              <a:rPr lang="en-GB" sz="3500" noProof="0" dirty="0">
                <a:latin typeface="+mj-lt"/>
              </a:rPr>
              <a:t>Strategic Planning and Opportunity Recognition in the Performing Arts</a:t>
            </a:r>
          </a:p>
          <a:p>
            <a:pPr marL="622300" indent="-622300" algn="just">
              <a:lnSpc>
                <a:spcPct val="150000"/>
              </a:lnSpc>
              <a:spcBef>
                <a:spcPts val="600"/>
              </a:spcBef>
              <a:spcAft>
                <a:spcPts val="600"/>
              </a:spcAft>
              <a:buClr>
                <a:srgbClr val="04A6C2"/>
              </a:buClr>
              <a:buFont typeface="Wingdings" panose="05000000000000000000" pitchFamily="2" charset="2"/>
              <a:buChar char="Ø"/>
            </a:pPr>
            <a:r>
              <a:rPr lang="en-GB" sz="3500" noProof="0" dirty="0">
                <a:latin typeface="+mj-lt"/>
              </a:rPr>
              <a:t>Designing and Managing Regenerative Business Models in the Performing Arts</a:t>
            </a:r>
          </a:p>
          <a:p>
            <a:pPr marL="622300" indent="-622300" algn="just">
              <a:lnSpc>
                <a:spcPct val="150000"/>
              </a:lnSpc>
              <a:spcBef>
                <a:spcPts val="600"/>
              </a:spcBef>
              <a:spcAft>
                <a:spcPts val="600"/>
              </a:spcAft>
              <a:buClr>
                <a:srgbClr val="04A6C2"/>
              </a:buClr>
              <a:buFont typeface="Wingdings" panose="05000000000000000000" pitchFamily="2" charset="2"/>
              <a:buChar char="Ø"/>
            </a:pPr>
            <a:r>
              <a:rPr lang="en-GB" sz="3500" noProof="0" dirty="0">
                <a:latin typeface="+mj-lt"/>
              </a:rPr>
              <a:t>Strategic Marketing and Audience Engagement in the Performing Arts</a:t>
            </a:r>
          </a:p>
        </p:txBody>
      </p:sp>
      <p:sp>
        <p:nvSpPr>
          <p:cNvPr id="5" name="TextBox 4">
            <a:extLst>
              <a:ext uri="{FF2B5EF4-FFF2-40B4-BE49-F238E27FC236}">
                <a16:creationId xmlns:a16="http://schemas.microsoft.com/office/drawing/2014/main" id="{22225B0A-8B55-6169-69F4-B5CDD20197BB}"/>
              </a:ext>
            </a:extLst>
          </p:cNvPr>
          <p:cNvSpPr txBox="1"/>
          <p:nvPr/>
        </p:nvSpPr>
        <p:spPr>
          <a:xfrm>
            <a:off x="2133600" y="3530634"/>
            <a:ext cx="14782800" cy="861774"/>
          </a:xfrm>
          <a:prstGeom prst="rect">
            <a:avLst/>
          </a:prstGeom>
          <a:noFill/>
        </p:spPr>
        <p:txBody>
          <a:bodyPr wrap="square">
            <a:spAutoFit/>
          </a:bodyPr>
          <a:lstStyle/>
          <a:p>
            <a:pPr lvl="0"/>
            <a:r>
              <a:rPr lang="en-GB" sz="5000" b="1" noProof="0" dirty="0"/>
              <a:t>Topics of Lesson 4</a:t>
            </a:r>
          </a:p>
        </p:txBody>
      </p:sp>
    </p:spTree>
    <p:extLst>
      <p:ext uri="{BB962C8B-B14F-4D97-AF65-F5344CB8AC3E}">
        <p14:creationId xmlns:p14="http://schemas.microsoft.com/office/powerpoint/2010/main" val="5941536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DFF6F-28BF-7FF5-85E0-6FD6B6CDF74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1FAC4B9-C8C5-1338-2770-BA9C02811F6D}"/>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99C83D79-6447-0101-F35E-8822DC9B60D6}"/>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6DB84AC6-DB4F-2C67-DDBB-C0FDE395D642}"/>
              </a:ext>
            </a:extLst>
          </p:cNvPr>
          <p:cNvSpPr txBox="1"/>
          <p:nvPr/>
        </p:nvSpPr>
        <p:spPr>
          <a:xfrm>
            <a:off x="0" y="1148176"/>
            <a:ext cx="16611600" cy="861774"/>
          </a:xfrm>
          <a:prstGeom prst="rect">
            <a:avLst/>
          </a:prstGeom>
          <a:noFill/>
        </p:spPr>
        <p:txBody>
          <a:bodyPr wrap="square">
            <a:spAutoFit/>
          </a:bodyPr>
          <a:lstStyle/>
          <a:p>
            <a:pPr lvl="0" algn="r"/>
            <a:r>
              <a:rPr lang="en-GB" sz="5000" b="1" noProof="0" dirty="0"/>
              <a:t>Why Entrepreneurial Thinking Matters in the Performing Arts</a:t>
            </a:r>
          </a:p>
        </p:txBody>
      </p:sp>
      <p:sp>
        <p:nvSpPr>
          <p:cNvPr id="18" name="TextBox 17">
            <a:extLst>
              <a:ext uri="{FF2B5EF4-FFF2-40B4-BE49-F238E27FC236}">
                <a16:creationId xmlns:a16="http://schemas.microsoft.com/office/drawing/2014/main" id="{8358DC22-E52B-5A8E-ADF4-2BD6269FA446}"/>
              </a:ext>
            </a:extLst>
          </p:cNvPr>
          <p:cNvSpPr txBox="1"/>
          <p:nvPr/>
        </p:nvSpPr>
        <p:spPr>
          <a:xfrm>
            <a:off x="4664766" y="5459049"/>
            <a:ext cx="11237842" cy="1245919"/>
          </a:xfrm>
          <a:prstGeom prst="rect">
            <a:avLst/>
          </a:prstGeom>
          <a:noFill/>
        </p:spPr>
        <p:txBody>
          <a:bodyPr wrap="square">
            <a:spAutoFit/>
          </a:bodyPr>
          <a:lstStyle/>
          <a:p>
            <a:pPr>
              <a:lnSpc>
                <a:spcPct val="107000"/>
              </a:lnSpc>
              <a:spcAft>
                <a:spcPts val="800"/>
              </a:spcAft>
              <a:buNone/>
            </a:pPr>
            <a:r>
              <a:rPr lang="en-GB" sz="3600" kern="100" noProof="0" dirty="0">
                <a:latin typeface="+mj-lt"/>
                <a:ea typeface="Aptos" panose="020B0004020202020204" pitchFamily="34" charset="0"/>
                <a:cs typeface="Times New Roman" panose="02020603050405020304" pitchFamily="18" charset="0"/>
              </a:rPr>
              <a:t>Entrepreneurial models help respond with innovation and purpose</a:t>
            </a:r>
            <a:endParaRPr lang="en-GB" sz="3500" kern="100" noProof="0" dirty="0">
              <a:effectLst/>
              <a:latin typeface="+mj-lt"/>
              <a:ea typeface="Aptos" panose="020B000402020202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5A41CE6A-9144-735C-B180-0C5800A5571D}"/>
              </a:ext>
            </a:extLst>
          </p:cNvPr>
          <p:cNvSpPr txBox="1"/>
          <p:nvPr/>
        </p:nvSpPr>
        <p:spPr>
          <a:xfrm>
            <a:off x="4664766" y="2842520"/>
            <a:ext cx="11237842" cy="1245919"/>
          </a:xfrm>
          <a:prstGeom prst="rect">
            <a:avLst/>
          </a:prstGeom>
          <a:noFill/>
        </p:spPr>
        <p:txBody>
          <a:bodyPr wrap="square">
            <a:spAutoFit/>
          </a:bodyPr>
          <a:lstStyle/>
          <a:p>
            <a:pPr>
              <a:lnSpc>
                <a:spcPct val="107000"/>
              </a:lnSpc>
              <a:spcAft>
                <a:spcPts val="800"/>
              </a:spcAft>
              <a:buNone/>
            </a:pPr>
            <a:r>
              <a:rPr lang="en-GB" sz="3600" kern="100" noProof="0" dirty="0">
                <a:latin typeface="+mj-lt"/>
                <a:ea typeface="Aptos" panose="020B0004020202020204" pitchFamily="34" charset="0"/>
                <a:cs typeface="Times New Roman" panose="02020603050405020304" pitchFamily="18" charset="0"/>
              </a:rPr>
              <a:t>Performing arts professionals face creative, financial, and social complexity</a:t>
            </a:r>
            <a:endParaRPr lang="en-GB" sz="3500" kern="100" noProof="0" dirty="0">
              <a:effectLst/>
              <a:latin typeface="+mj-lt"/>
              <a:ea typeface="Aptos" panose="020B000402020202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7A092DC1-69ED-E546-D3B3-D4807BAD9BD5}"/>
              </a:ext>
            </a:extLst>
          </p:cNvPr>
          <p:cNvSpPr txBox="1"/>
          <p:nvPr/>
        </p:nvSpPr>
        <p:spPr>
          <a:xfrm>
            <a:off x="4664766" y="7752006"/>
            <a:ext cx="11237842" cy="1245919"/>
          </a:xfrm>
          <a:prstGeom prst="rect">
            <a:avLst/>
          </a:prstGeom>
          <a:noFill/>
        </p:spPr>
        <p:txBody>
          <a:bodyPr wrap="square">
            <a:spAutoFit/>
          </a:bodyPr>
          <a:lstStyle/>
          <a:p>
            <a:pPr>
              <a:lnSpc>
                <a:spcPct val="107000"/>
              </a:lnSpc>
              <a:spcAft>
                <a:spcPts val="800"/>
              </a:spcAft>
            </a:pPr>
            <a:r>
              <a:rPr lang="en-GB" sz="3600" kern="100" noProof="0" dirty="0">
                <a:latin typeface="+mj-lt"/>
                <a:ea typeface="Aptos" panose="020B0004020202020204" pitchFamily="34" charset="0"/>
                <a:cs typeface="Times New Roman" panose="02020603050405020304" pitchFamily="18" charset="0"/>
              </a:rPr>
              <a:t>It’s not just business. It’s about mindset, sustainability, and adaptability</a:t>
            </a:r>
            <a:endParaRPr lang="en-GB" sz="3500" kern="100" noProof="0" dirty="0">
              <a:effectLst/>
              <a:latin typeface="+mj-lt"/>
              <a:ea typeface="Aptos" panose="020B0004020202020204" pitchFamily="34" charset="0"/>
              <a:cs typeface="Times New Roman" panose="02020603050405020304" pitchFamily="18" charset="0"/>
            </a:endParaRPr>
          </a:p>
        </p:txBody>
      </p:sp>
      <p:pic>
        <p:nvPicPr>
          <p:cNvPr id="7" name="Γραφικό 6">
            <a:extLst>
              <a:ext uri="{FF2B5EF4-FFF2-40B4-BE49-F238E27FC236}">
                <a16:creationId xmlns:a16="http://schemas.microsoft.com/office/drawing/2014/main" id="{3B23F1ED-558C-077E-258E-42939F183A77}"/>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366626" y="2549945"/>
            <a:ext cx="1800000" cy="1800000"/>
          </a:xfrm>
          <a:prstGeom prst="rect">
            <a:avLst/>
          </a:prstGeom>
        </p:spPr>
      </p:pic>
      <p:pic>
        <p:nvPicPr>
          <p:cNvPr id="8" name="Γραφικό 7">
            <a:extLst>
              <a:ext uri="{FF2B5EF4-FFF2-40B4-BE49-F238E27FC236}">
                <a16:creationId xmlns:a16="http://schemas.microsoft.com/office/drawing/2014/main" id="{504A4538-0E64-31C1-2DBF-998623B11A04}"/>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366626" y="5067300"/>
            <a:ext cx="1800000" cy="1800000"/>
          </a:xfrm>
          <a:prstGeom prst="rect">
            <a:avLst/>
          </a:prstGeom>
        </p:spPr>
      </p:pic>
      <p:pic>
        <p:nvPicPr>
          <p:cNvPr id="9" name="Γραφικό 8">
            <a:extLst>
              <a:ext uri="{FF2B5EF4-FFF2-40B4-BE49-F238E27FC236}">
                <a16:creationId xmlns:a16="http://schemas.microsoft.com/office/drawing/2014/main" id="{37330BAA-567C-C1FC-4331-387AB9B9AEBF}"/>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366626" y="7474965"/>
            <a:ext cx="1800000" cy="1800000"/>
          </a:xfrm>
          <a:prstGeom prst="rect">
            <a:avLst/>
          </a:prstGeom>
        </p:spPr>
      </p:pic>
    </p:spTree>
    <p:extLst>
      <p:ext uri="{BB962C8B-B14F-4D97-AF65-F5344CB8AC3E}">
        <p14:creationId xmlns:p14="http://schemas.microsoft.com/office/powerpoint/2010/main" val="25967707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ζωγραφιά, εικονογράφηση, σκίτσο/σχέδιο, κείμενο&#10;&#10;Το περιεχόμενο που δημιουργείται από AI ενδέχεται να είναι εσφαλμένο.">
            <a:extLst>
              <a:ext uri="{FF2B5EF4-FFF2-40B4-BE49-F238E27FC236}">
                <a16:creationId xmlns:a16="http://schemas.microsoft.com/office/drawing/2014/main" id="{D5DEE143-D792-FCFB-B99E-45060A4D2395}"/>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9525000" cy="10287000"/>
          </a:xfrm>
          <a:prstGeom prst="rect">
            <a:avLst/>
          </a:prstGeom>
        </p:spPr>
      </p:pic>
      <p:sp>
        <p:nvSpPr>
          <p:cNvPr id="4" name="TextBox 3">
            <a:extLst>
              <a:ext uri="{FF2B5EF4-FFF2-40B4-BE49-F238E27FC236}">
                <a16:creationId xmlns:a16="http://schemas.microsoft.com/office/drawing/2014/main" id="{02775E7C-2C21-DB6A-A9BB-D5E0327EA46B}"/>
              </a:ext>
            </a:extLst>
          </p:cNvPr>
          <p:cNvSpPr txBox="1"/>
          <p:nvPr/>
        </p:nvSpPr>
        <p:spPr>
          <a:xfrm>
            <a:off x="9677400" y="571500"/>
            <a:ext cx="8610600" cy="1754326"/>
          </a:xfrm>
          <a:prstGeom prst="rect">
            <a:avLst/>
          </a:prstGeom>
          <a:noFill/>
        </p:spPr>
        <p:txBody>
          <a:bodyPr wrap="square">
            <a:spAutoFit/>
          </a:bodyPr>
          <a:lstStyle/>
          <a:p>
            <a:pPr lvl="0"/>
            <a:r>
              <a:rPr lang="en-GB" sz="5400" b="1" noProof="0" dirty="0"/>
              <a:t>What Is an Entrepreneurial Mindset</a:t>
            </a:r>
            <a:r>
              <a:rPr lang="en-GB" sz="5000" b="1" noProof="0" dirty="0"/>
              <a:t>?</a:t>
            </a:r>
          </a:p>
        </p:txBody>
      </p:sp>
      <p:sp>
        <p:nvSpPr>
          <p:cNvPr id="6" name="TextBox 5">
            <a:extLst>
              <a:ext uri="{FF2B5EF4-FFF2-40B4-BE49-F238E27FC236}">
                <a16:creationId xmlns:a16="http://schemas.microsoft.com/office/drawing/2014/main" id="{A7D7B7C0-79CF-6298-76C3-54F05DFEA447}"/>
              </a:ext>
            </a:extLst>
          </p:cNvPr>
          <p:cNvSpPr txBox="1"/>
          <p:nvPr/>
        </p:nvSpPr>
        <p:spPr>
          <a:xfrm>
            <a:off x="9753600" y="4152900"/>
            <a:ext cx="8153400" cy="2862322"/>
          </a:xfrm>
          <a:prstGeom prst="rect">
            <a:avLst/>
          </a:prstGeom>
          <a:noFill/>
        </p:spPr>
        <p:txBody>
          <a:bodyPr wrap="square">
            <a:spAutoFit/>
          </a:bodyPr>
          <a:lstStyle/>
          <a:p>
            <a:pPr algn="just">
              <a:spcBef>
                <a:spcPts val="600"/>
              </a:spcBef>
              <a:spcAft>
                <a:spcPts val="600"/>
              </a:spcAft>
            </a:pPr>
            <a:r>
              <a:rPr lang="en-GB" sz="3600" noProof="0" dirty="0">
                <a:effectLst/>
                <a:latin typeface="Calibri" panose="020F0502020204030204" pitchFamily="34" charset="0"/>
                <a:ea typeface="Arial" panose="020B0604020202020204" pitchFamily="34" charset="0"/>
              </a:rPr>
              <a:t>Entrepreneurial mindset in the performing arts encompasses a blend of </a:t>
            </a:r>
            <a:r>
              <a:rPr lang="en-GB" sz="3600" b="1" noProof="0" dirty="0">
                <a:solidFill>
                  <a:srgbClr val="3F6031"/>
                </a:solidFill>
                <a:effectLst/>
                <a:latin typeface="Calibri" panose="020F0502020204030204" pitchFamily="34" charset="0"/>
                <a:ea typeface="Arial" panose="020B0604020202020204" pitchFamily="34" charset="0"/>
              </a:rPr>
              <a:t>strategic</a:t>
            </a:r>
            <a:r>
              <a:rPr lang="en-GB" sz="3600" noProof="0" dirty="0">
                <a:effectLst/>
                <a:latin typeface="Calibri" panose="020F0502020204030204" pitchFamily="34" charset="0"/>
                <a:ea typeface="Arial" panose="020B0604020202020204" pitchFamily="34" charset="0"/>
              </a:rPr>
              <a:t>, </a:t>
            </a:r>
            <a:r>
              <a:rPr lang="en-GB" sz="3600" b="1" noProof="0" dirty="0">
                <a:solidFill>
                  <a:srgbClr val="3F6031"/>
                </a:solidFill>
                <a:effectLst/>
                <a:latin typeface="Calibri" panose="020F0502020204030204" pitchFamily="34" charset="0"/>
                <a:ea typeface="Arial" panose="020B0604020202020204" pitchFamily="34" charset="0"/>
              </a:rPr>
              <a:t>systems</a:t>
            </a:r>
            <a:r>
              <a:rPr lang="en-GB" sz="3600" noProof="0" dirty="0">
                <a:effectLst/>
                <a:latin typeface="Calibri" panose="020F0502020204030204" pitchFamily="34" charset="0"/>
                <a:ea typeface="Arial" panose="020B0604020202020204" pitchFamily="34" charset="0"/>
              </a:rPr>
              <a:t>, </a:t>
            </a:r>
            <a:r>
              <a:rPr lang="en-GB" sz="3600" b="1" noProof="0" dirty="0">
                <a:solidFill>
                  <a:srgbClr val="3F6031"/>
                </a:solidFill>
                <a:effectLst/>
                <a:latin typeface="Calibri" panose="020F0502020204030204" pitchFamily="34" charset="0"/>
                <a:ea typeface="Arial" panose="020B0604020202020204" pitchFamily="34" charset="0"/>
              </a:rPr>
              <a:t>creative</a:t>
            </a:r>
            <a:r>
              <a:rPr lang="en-GB" sz="3600" noProof="0" dirty="0">
                <a:effectLst/>
                <a:latin typeface="Calibri" panose="020F0502020204030204" pitchFamily="34" charset="0"/>
                <a:ea typeface="Arial" panose="020B0604020202020204" pitchFamily="34" charset="0"/>
              </a:rPr>
              <a:t>, and </a:t>
            </a:r>
            <a:r>
              <a:rPr lang="en-GB" sz="3600" b="1" noProof="0" dirty="0">
                <a:solidFill>
                  <a:srgbClr val="3F6031"/>
                </a:solidFill>
                <a:effectLst/>
                <a:latin typeface="Calibri" panose="020F0502020204030204" pitchFamily="34" charset="0"/>
                <a:ea typeface="Arial" panose="020B0604020202020204" pitchFamily="34" charset="0"/>
              </a:rPr>
              <a:t>innovative thinking </a:t>
            </a:r>
            <a:r>
              <a:rPr lang="en-GB" sz="3600" noProof="0" dirty="0">
                <a:effectLst/>
                <a:latin typeface="Calibri" panose="020F0502020204030204" pitchFamily="34" charset="0"/>
                <a:ea typeface="Arial" panose="020B0604020202020204" pitchFamily="34" charset="0"/>
              </a:rPr>
              <a:t>that empowers professionals to respond to complexity with clarity and vision.</a:t>
            </a:r>
            <a:endParaRPr lang="en-GB" sz="3600" noProof="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4219170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15CE6-5ED6-7FBD-07B4-2B3FAFAF272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643EBE3-554A-6E10-9BB9-1FC3927ED5AA}"/>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48453B60-A1AA-FE3E-77AD-408309E4D55D}"/>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latin typeface="+mj-lt"/>
            </a:endParaRPr>
          </a:p>
        </p:txBody>
      </p:sp>
      <p:sp>
        <p:nvSpPr>
          <p:cNvPr id="5" name="TextBox 4">
            <a:extLst>
              <a:ext uri="{FF2B5EF4-FFF2-40B4-BE49-F238E27FC236}">
                <a16:creationId xmlns:a16="http://schemas.microsoft.com/office/drawing/2014/main" id="{B181688E-629A-192D-ECC1-164548EB892C}"/>
              </a:ext>
            </a:extLst>
          </p:cNvPr>
          <p:cNvSpPr txBox="1"/>
          <p:nvPr/>
        </p:nvSpPr>
        <p:spPr>
          <a:xfrm>
            <a:off x="0" y="990712"/>
            <a:ext cx="16687800" cy="923330"/>
          </a:xfrm>
          <a:prstGeom prst="rect">
            <a:avLst/>
          </a:prstGeom>
          <a:noFill/>
        </p:spPr>
        <p:txBody>
          <a:bodyPr wrap="square">
            <a:spAutoFit/>
          </a:bodyPr>
          <a:lstStyle/>
          <a:p>
            <a:pPr lvl="0" algn="r"/>
            <a:r>
              <a:rPr lang="en-GB" sz="5400" b="1" noProof="0" dirty="0">
                <a:latin typeface="+mj-lt"/>
              </a:rPr>
              <a:t>Entrepreneurial Mindset: Four Thinking Styles</a:t>
            </a:r>
            <a:endParaRPr lang="en-GB" sz="5000" b="1" noProof="0" dirty="0">
              <a:latin typeface="+mj-lt"/>
            </a:endParaRPr>
          </a:p>
        </p:txBody>
      </p:sp>
      <p:grpSp>
        <p:nvGrpSpPr>
          <p:cNvPr id="9" name="Group 44">
            <a:extLst>
              <a:ext uri="{FF2B5EF4-FFF2-40B4-BE49-F238E27FC236}">
                <a16:creationId xmlns:a16="http://schemas.microsoft.com/office/drawing/2014/main" id="{09DFFCC7-C735-2C30-3D42-7DF8E684345B}"/>
              </a:ext>
            </a:extLst>
          </p:cNvPr>
          <p:cNvGrpSpPr/>
          <p:nvPr/>
        </p:nvGrpSpPr>
        <p:grpSpPr>
          <a:xfrm>
            <a:off x="7299692" y="6838832"/>
            <a:ext cx="4816112" cy="1686578"/>
            <a:chOff x="1588" y="4221162"/>
            <a:chExt cx="9147175" cy="2624138"/>
          </a:xfrm>
        </p:grpSpPr>
        <p:sp>
          <p:nvSpPr>
            <p:cNvPr id="10" name="Freeform 12">
              <a:extLst>
                <a:ext uri="{FF2B5EF4-FFF2-40B4-BE49-F238E27FC236}">
                  <a16:creationId xmlns:a16="http://schemas.microsoft.com/office/drawing/2014/main" id="{AEF6D60E-DF4A-D627-F5EA-33F08510E99F}"/>
                </a:ext>
              </a:extLst>
            </p:cNvPr>
            <p:cNvSpPr>
              <a:spLocks/>
            </p:cNvSpPr>
            <p:nvPr/>
          </p:nvSpPr>
          <p:spPr bwMode="auto">
            <a:xfrm>
              <a:off x="1588" y="4221162"/>
              <a:ext cx="9147175" cy="2624138"/>
            </a:xfrm>
            <a:custGeom>
              <a:avLst/>
              <a:gdLst>
                <a:gd name="T0" fmla="*/ 2278 w 3889"/>
                <a:gd name="T1" fmla="*/ 11 h 1114"/>
                <a:gd name="T2" fmla="*/ 26 w 3889"/>
                <a:gd name="T3" fmla="*/ 277 h 1114"/>
                <a:gd name="T4" fmla="*/ 0 w 3889"/>
                <a:gd name="T5" fmla="*/ 519 h 1114"/>
                <a:gd name="T6" fmla="*/ 1 w 3889"/>
                <a:gd name="T7" fmla="*/ 524 h 1114"/>
                <a:gd name="T8" fmla="*/ 3 w 3889"/>
                <a:gd name="T9" fmla="*/ 528 h 1114"/>
                <a:gd name="T10" fmla="*/ 7 w 3889"/>
                <a:gd name="T11" fmla="*/ 532 h 1114"/>
                <a:gd name="T12" fmla="*/ 11 w 3889"/>
                <a:gd name="T13" fmla="*/ 537 h 1114"/>
                <a:gd name="T14" fmla="*/ 16 w 3889"/>
                <a:gd name="T15" fmla="*/ 541 h 1114"/>
                <a:gd name="T16" fmla="*/ 22 w 3889"/>
                <a:gd name="T17" fmla="*/ 546 h 1114"/>
                <a:gd name="T18" fmla="*/ 30 w 3889"/>
                <a:gd name="T19" fmla="*/ 550 h 1114"/>
                <a:gd name="T20" fmla="*/ 38 w 3889"/>
                <a:gd name="T21" fmla="*/ 555 h 1114"/>
                <a:gd name="T22" fmla="*/ 48 w 3889"/>
                <a:gd name="T23" fmla="*/ 560 h 1114"/>
                <a:gd name="T24" fmla="*/ 56 w 3889"/>
                <a:gd name="T25" fmla="*/ 563 h 1114"/>
                <a:gd name="T26" fmla="*/ 1269 w 3889"/>
                <a:gd name="T27" fmla="*/ 1070 h 1114"/>
                <a:gd name="T28" fmla="*/ 1277 w 3889"/>
                <a:gd name="T29" fmla="*/ 1073 h 1114"/>
                <a:gd name="T30" fmla="*/ 1289 w 3889"/>
                <a:gd name="T31" fmla="*/ 1077 h 1114"/>
                <a:gd name="T32" fmla="*/ 1304 w 3889"/>
                <a:gd name="T33" fmla="*/ 1081 h 1114"/>
                <a:gd name="T34" fmla="*/ 1318 w 3889"/>
                <a:gd name="T35" fmla="*/ 1085 h 1114"/>
                <a:gd name="T36" fmla="*/ 1320 w 3889"/>
                <a:gd name="T37" fmla="*/ 1086 h 1114"/>
                <a:gd name="T38" fmla="*/ 1333 w 3889"/>
                <a:gd name="T39" fmla="*/ 1089 h 1114"/>
                <a:gd name="T40" fmla="*/ 1345 w 3889"/>
                <a:gd name="T41" fmla="*/ 1092 h 1114"/>
                <a:gd name="T42" fmla="*/ 1362 w 3889"/>
                <a:gd name="T43" fmla="*/ 1095 h 1114"/>
                <a:gd name="T44" fmla="*/ 1375 w 3889"/>
                <a:gd name="T45" fmla="*/ 1098 h 1114"/>
                <a:gd name="T46" fmla="*/ 1388 w 3889"/>
                <a:gd name="T47" fmla="*/ 1100 h 1114"/>
                <a:gd name="T48" fmla="*/ 1402 w 3889"/>
                <a:gd name="T49" fmla="*/ 1103 h 1114"/>
                <a:gd name="T50" fmla="*/ 1419 w 3889"/>
                <a:gd name="T51" fmla="*/ 1105 h 1114"/>
                <a:gd name="T52" fmla="*/ 1433 w 3889"/>
                <a:gd name="T53" fmla="*/ 1107 h 1114"/>
                <a:gd name="T54" fmla="*/ 1448 w 3889"/>
                <a:gd name="T55" fmla="*/ 1109 h 1114"/>
                <a:gd name="T56" fmla="*/ 1482 w 3889"/>
                <a:gd name="T57" fmla="*/ 1112 h 1114"/>
                <a:gd name="T58" fmla="*/ 1508 w 3889"/>
                <a:gd name="T59" fmla="*/ 1113 h 1114"/>
                <a:gd name="T60" fmla="*/ 1535 w 3889"/>
                <a:gd name="T61" fmla="*/ 1114 h 1114"/>
                <a:gd name="T62" fmla="*/ 1553 w 3889"/>
                <a:gd name="T63" fmla="*/ 1114 h 1114"/>
                <a:gd name="T64" fmla="*/ 1566 w 3889"/>
                <a:gd name="T65" fmla="*/ 1114 h 1114"/>
                <a:gd name="T66" fmla="*/ 1610 w 3889"/>
                <a:gd name="T67" fmla="*/ 1111 h 1114"/>
                <a:gd name="T68" fmla="*/ 3780 w 3889"/>
                <a:gd name="T69" fmla="*/ 883 h 1114"/>
                <a:gd name="T70" fmla="*/ 3796 w 3889"/>
                <a:gd name="T71" fmla="*/ 880 h 1114"/>
                <a:gd name="T72" fmla="*/ 3806 w 3889"/>
                <a:gd name="T73" fmla="*/ 878 h 1114"/>
                <a:gd name="T74" fmla="*/ 3815 w 3889"/>
                <a:gd name="T75" fmla="*/ 876 h 1114"/>
                <a:gd name="T76" fmla="*/ 3823 w 3889"/>
                <a:gd name="T77" fmla="*/ 874 h 1114"/>
                <a:gd name="T78" fmla="*/ 3829 w 3889"/>
                <a:gd name="T79" fmla="*/ 872 h 1114"/>
                <a:gd name="T80" fmla="*/ 3835 w 3889"/>
                <a:gd name="T81" fmla="*/ 869 h 1114"/>
                <a:gd name="T82" fmla="*/ 3841 w 3889"/>
                <a:gd name="T83" fmla="*/ 867 h 1114"/>
                <a:gd name="T84" fmla="*/ 3851 w 3889"/>
                <a:gd name="T85" fmla="*/ 861 h 1114"/>
                <a:gd name="T86" fmla="*/ 3854 w 3889"/>
                <a:gd name="T87" fmla="*/ 858 h 1114"/>
                <a:gd name="T88" fmla="*/ 3857 w 3889"/>
                <a:gd name="T89" fmla="*/ 855 h 1114"/>
                <a:gd name="T90" fmla="*/ 3859 w 3889"/>
                <a:gd name="T91" fmla="*/ 852 h 1114"/>
                <a:gd name="T92" fmla="*/ 3860 w 3889"/>
                <a:gd name="T93" fmla="*/ 848 h 1114"/>
                <a:gd name="T94" fmla="*/ 3887 w 3889"/>
                <a:gd name="T95" fmla="*/ 608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89" h="1114">
                  <a:moveTo>
                    <a:pt x="3831" y="559"/>
                  </a:moveTo>
                  <a:cubicBezTo>
                    <a:pt x="2630" y="57"/>
                    <a:pt x="2630" y="57"/>
                    <a:pt x="2630" y="57"/>
                  </a:cubicBezTo>
                  <a:cubicBezTo>
                    <a:pt x="2543" y="20"/>
                    <a:pt x="2385" y="0"/>
                    <a:pt x="2278" y="11"/>
                  </a:cubicBezTo>
                  <a:cubicBezTo>
                    <a:pt x="119" y="238"/>
                    <a:pt x="119" y="238"/>
                    <a:pt x="119" y="238"/>
                  </a:cubicBezTo>
                  <a:cubicBezTo>
                    <a:pt x="59" y="245"/>
                    <a:pt x="28" y="259"/>
                    <a:pt x="26" y="278"/>
                  </a:cubicBezTo>
                  <a:cubicBezTo>
                    <a:pt x="26" y="277"/>
                    <a:pt x="26" y="277"/>
                    <a:pt x="26" y="277"/>
                  </a:cubicBezTo>
                  <a:cubicBezTo>
                    <a:pt x="18" y="356"/>
                    <a:pt x="9" y="436"/>
                    <a:pt x="0" y="515"/>
                  </a:cubicBezTo>
                  <a:cubicBezTo>
                    <a:pt x="0" y="516"/>
                    <a:pt x="0" y="517"/>
                    <a:pt x="0" y="518"/>
                  </a:cubicBezTo>
                  <a:cubicBezTo>
                    <a:pt x="0" y="518"/>
                    <a:pt x="0" y="519"/>
                    <a:pt x="0" y="519"/>
                  </a:cubicBezTo>
                  <a:cubicBezTo>
                    <a:pt x="0" y="520"/>
                    <a:pt x="0" y="520"/>
                    <a:pt x="1" y="521"/>
                  </a:cubicBezTo>
                  <a:cubicBezTo>
                    <a:pt x="1" y="521"/>
                    <a:pt x="1" y="522"/>
                    <a:pt x="1" y="522"/>
                  </a:cubicBezTo>
                  <a:cubicBezTo>
                    <a:pt x="1" y="523"/>
                    <a:pt x="1" y="523"/>
                    <a:pt x="1" y="524"/>
                  </a:cubicBezTo>
                  <a:cubicBezTo>
                    <a:pt x="2" y="524"/>
                    <a:pt x="2" y="525"/>
                    <a:pt x="2" y="525"/>
                  </a:cubicBezTo>
                  <a:cubicBezTo>
                    <a:pt x="2" y="525"/>
                    <a:pt x="2" y="526"/>
                    <a:pt x="3" y="527"/>
                  </a:cubicBezTo>
                  <a:cubicBezTo>
                    <a:pt x="3" y="527"/>
                    <a:pt x="3" y="527"/>
                    <a:pt x="3" y="528"/>
                  </a:cubicBezTo>
                  <a:cubicBezTo>
                    <a:pt x="4" y="528"/>
                    <a:pt x="4" y="529"/>
                    <a:pt x="5" y="529"/>
                  </a:cubicBezTo>
                  <a:cubicBezTo>
                    <a:pt x="5" y="530"/>
                    <a:pt x="5" y="530"/>
                    <a:pt x="5" y="531"/>
                  </a:cubicBezTo>
                  <a:cubicBezTo>
                    <a:pt x="6" y="531"/>
                    <a:pt x="6" y="532"/>
                    <a:pt x="7" y="532"/>
                  </a:cubicBezTo>
                  <a:cubicBezTo>
                    <a:pt x="7" y="533"/>
                    <a:pt x="8" y="533"/>
                    <a:pt x="8" y="534"/>
                  </a:cubicBezTo>
                  <a:cubicBezTo>
                    <a:pt x="8" y="534"/>
                    <a:pt x="9" y="535"/>
                    <a:pt x="9" y="535"/>
                  </a:cubicBezTo>
                  <a:cubicBezTo>
                    <a:pt x="10" y="536"/>
                    <a:pt x="10" y="536"/>
                    <a:pt x="11" y="537"/>
                  </a:cubicBezTo>
                  <a:cubicBezTo>
                    <a:pt x="11" y="537"/>
                    <a:pt x="12" y="538"/>
                    <a:pt x="13" y="538"/>
                  </a:cubicBezTo>
                  <a:cubicBezTo>
                    <a:pt x="13" y="539"/>
                    <a:pt x="14" y="539"/>
                    <a:pt x="14" y="540"/>
                  </a:cubicBezTo>
                  <a:cubicBezTo>
                    <a:pt x="15" y="540"/>
                    <a:pt x="16" y="541"/>
                    <a:pt x="16" y="541"/>
                  </a:cubicBezTo>
                  <a:cubicBezTo>
                    <a:pt x="17" y="542"/>
                    <a:pt x="18" y="542"/>
                    <a:pt x="18" y="543"/>
                  </a:cubicBezTo>
                  <a:cubicBezTo>
                    <a:pt x="19" y="543"/>
                    <a:pt x="20" y="544"/>
                    <a:pt x="20" y="544"/>
                  </a:cubicBezTo>
                  <a:cubicBezTo>
                    <a:pt x="21" y="545"/>
                    <a:pt x="22" y="545"/>
                    <a:pt x="22" y="546"/>
                  </a:cubicBezTo>
                  <a:cubicBezTo>
                    <a:pt x="23" y="546"/>
                    <a:pt x="24" y="547"/>
                    <a:pt x="25" y="547"/>
                  </a:cubicBezTo>
                  <a:cubicBezTo>
                    <a:pt x="26" y="548"/>
                    <a:pt x="27" y="548"/>
                    <a:pt x="27" y="549"/>
                  </a:cubicBezTo>
                  <a:cubicBezTo>
                    <a:pt x="28" y="549"/>
                    <a:pt x="29" y="550"/>
                    <a:pt x="30" y="550"/>
                  </a:cubicBezTo>
                  <a:cubicBezTo>
                    <a:pt x="31" y="551"/>
                    <a:pt x="32" y="551"/>
                    <a:pt x="33" y="552"/>
                  </a:cubicBezTo>
                  <a:cubicBezTo>
                    <a:pt x="34" y="552"/>
                    <a:pt x="35" y="553"/>
                    <a:pt x="36" y="554"/>
                  </a:cubicBezTo>
                  <a:cubicBezTo>
                    <a:pt x="36" y="554"/>
                    <a:pt x="37" y="554"/>
                    <a:pt x="38" y="555"/>
                  </a:cubicBezTo>
                  <a:cubicBezTo>
                    <a:pt x="39" y="556"/>
                    <a:pt x="40" y="556"/>
                    <a:pt x="42" y="557"/>
                  </a:cubicBezTo>
                  <a:cubicBezTo>
                    <a:pt x="43" y="557"/>
                    <a:pt x="44" y="558"/>
                    <a:pt x="45" y="558"/>
                  </a:cubicBezTo>
                  <a:cubicBezTo>
                    <a:pt x="46" y="559"/>
                    <a:pt x="47" y="559"/>
                    <a:pt x="48" y="560"/>
                  </a:cubicBezTo>
                  <a:cubicBezTo>
                    <a:pt x="49" y="560"/>
                    <a:pt x="50" y="561"/>
                    <a:pt x="51" y="561"/>
                  </a:cubicBezTo>
                  <a:cubicBezTo>
                    <a:pt x="52" y="561"/>
                    <a:pt x="53" y="562"/>
                    <a:pt x="54" y="562"/>
                  </a:cubicBezTo>
                  <a:cubicBezTo>
                    <a:pt x="55" y="563"/>
                    <a:pt x="55" y="563"/>
                    <a:pt x="56" y="563"/>
                  </a:cubicBezTo>
                  <a:cubicBezTo>
                    <a:pt x="1258" y="1065"/>
                    <a:pt x="1258" y="1065"/>
                    <a:pt x="1258" y="1065"/>
                  </a:cubicBezTo>
                  <a:cubicBezTo>
                    <a:pt x="1260" y="1067"/>
                    <a:pt x="1263" y="1068"/>
                    <a:pt x="1266" y="1069"/>
                  </a:cubicBezTo>
                  <a:cubicBezTo>
                    <a:pt x="1267" y="1069"/>
                    <a:pt x="1268" y="1069"/>
                    <a:pt x="1269" y="1070"/>
                  </a:cubicBezTo>
                  <a:cubicBezTo>
                    <a:pt x="1270" y="1070"/>
                    <a:pt x="1272" y="1071"/>
                    <a:pt x="1274" y="1072"/>
                  </a:cubicBezTo>
                  <a:cubicBezTo>
                    <a:pt x="1274" y="1072"/>
                    <a:pt x="1274" y="1072"/>
                    <a:pt x="1274" y="1072"/>
                  </a:cubicBezTo>
                  <a:cubicBezTo>
                    <a:pt x="1275" y="1072"/>
                    <a:pt x="1276" y="1072"/>
                    <a:pt x="1277" y="1073"/>
                  </a:cubicBezTo>
                  <a:cubicBezTo>
                    <a:pt x="1279" y="1073"/>
                    <a:pt x="1281" y="1074"/>
                    <a:pt x="1283" y="1075"/>
                  </a:cubicBezTo>
                  <a:cubicBezTo>
                    <a:pt x="1284" y="1075"/>
                    <a:pt x="1285" y="1076"/>
                    <a:pt x="1286" y="1076"/>
                  </a:cubicBezTo>
                  <a:cubicBezTo>
                    <a:pt x="1287" y="1076"/>
                    <a:pt x="1288" y="1077"/>
                    <a:pt x="1289" y="1077"/>
                  </a:cubicBezTo>
                  <a:cubicBezTo>
                    <a:pt x="1290" y="1077"/>
                    <a:pt x="1290" y="1077"/>
                    <a:pt x="1291" y="1077"/>
                  </a:cubicBezTo>
                  <a:cubicBezTo>
                    <a:pt x="1295" y="1079"/>
                    <a:pt x="1299" y="1080"/>
                    <a:pt x="1303" y="1081"/>
                  </a:cubicBezTo>
                  <a:cubicBezTo>
                    <a:pt x="1303" y="1081"/>
                    <a:pt x="1304" y="1081"/>
                    <a:pt x="1304" y="1081"/>
                  </a:cubicBezTo>
                  <a:cubicBezTo>
                    <a:pt x="1304" y="1081"/>
                    <a:pt x="1304" y="1082"/>
                    <a:pt x="1305" y="1082"/>
                  </a:cubicBezTo>
                  <a:cubicBezTo>
                    <a:pt x="1308" y="1083"/>
                    <a:pt x="1312" y="1084"/>
                    <a:pt x="1316" y="1085"/>
                  </a:cubicBezTo>
                  <a:cubicBezTo>
                    <a:pt x="1317" y="1085"/>
                    <a:pt x="1317" y="1085"/>
                    <a:pt x="1318" y="1085"/>
                  </a:cubicBezTo>
                  <a:cubicBezTo>
                    <a:pt x="1318" y="1085"/>
                    <a:pt x="1318" y="1085"/>
                    <a:pt x="1318" y="1085"/>
                  </a:cubicBezTo>
                  <a:cubicBezTo>
                    <a:pt x="1318" y="1085"/>
                    <a:pt x="1318" y="1085"/>
                    <a:pt x="1318" y="1085"/>
                  </a:cubicBezTo>
                  <a:cubicBezTo>
                    <a:pt x="1318" y="1085"/>
                    <a:pt x="1319" y="1086"/>
                    <a:pt x="1320" y="1086"/>
                  </a:cubicBezTo>
                  <a:cubicBezTo>
                    <a:pt x="1323" y="1087"/>
                    <a:pt x="1326" y="1087"/>
                    <a:pt x="1329" y="1088"/>
                  </a:cubicBezTo>
                  <a:cubicBezTo>
                    <a:pt x="1329" y="1088"/>
                    <a:pt x="1330" y="1088"/>
                    <a:pt x="1331" y="1089"/>
                  </a:cubicBezTo>
                  <a:cubicBezTo>
                    <a:pt x="1332" y="1089"/>
                    <a:pt x="1332" y="1089"/>
                    <a:pt x="1333" y="1089"/>
                  </a:cubicBezTo>
                  <a:cubicBezTo>
                    <a:pt x="1336" y="1090"/>
                    <a:pt x="1340" y="1091"/>
                    <a:pt x="1343" y="1092"/>
                  </a:cubicBezTo>
                  <a:cubicBezTo>
                    <a:pt x="1344" y="1092"/>
                    <a:pt x="1344" y="1092"/>
                    <a:pt x="1345" y="1092"/>
                  </a:cubicBezTo>
                  <a:cubicBezTo>
                    <a:pt x="1345" y="1092"/>
                    <a:pt x="1345" y="1092"/>
                    <a:pt x="1345" y="1092"/>
                  </a:cubicBezTo>
                  <a:cubicBezTo>
                    <a:pt x="1349" y="1093"/>
                    <a:pt x="1353" y="1094"/>
                    <a:pt x="1358" y="1095"/>
                  </a:cubicBezTo>
                  <a:cubicBezTo>
                    <a:pt x="1358" y="1095"/>
                    <a:pt x="1358" y="1095"/>
                    <a:pt x="1359" y="1095"/>
                  </a:cubicBezTo>
                  <a:cubicBezTo>
                    <a:pt x="1360" y="1095"/>
                    <a:pt x="1361" y="1095"/>
                    <a:pt x="1362" y="1095"/>
                  </a:cubicBezTo>
                  <a:cubicBezTo>
                    <a:pt x="1365" y="1096"/>
                    <a:pt x="1367" y="1097"/>
                    <a:pt x="1370" y="1097"/>
                  </a:cubicBezTo>
                  <a:cubicBezTo>
                    <a:pt x="1371" y="1097"/>
                    <a:pt x="1372" y="1097"/>
                    <a:pt x="1373" y="1098"/>
                  </a:cubicBezTo>
                  <a:cubicBezTo>
                    <a:pt x="1373" y="1098"/>
                    <a:pt x="1374" y="1098"/>
                    <a:pt x="1375" y="1098"/>
                  </a:cubicBezTo>
                  <a:cubicBezTo>
                    <a:pt x="1378" y="1099"/>
                    <a:pt x="1381" y="1099"/>
                    <a:pt x="1384" y="1100"/>
                  </a:cubicBezTo>
                  <a:cubicBezTo>
                    <a:pt x="1385" y="1100"/>
                    <a:pt x="1386" y="1100"/>
                    <a:pt x="1387" y="1100"/>
                  </a:cubicBezTo>
                  <a:cubicBezTo>
                    <a:pt x="1387" y="1100"/>
                    <a:pt x="1388" y="1100"/>
                    <a:pt x="1388" y="1100"/>
                  </a:cubicBezTo>
                  <a:cubicBezTo>
                    <a:pt x="1392" y="1101"/>
                    <a:pt x="1396" y="1102"/>
                    <a:pt x="1399" y="1102"/>
                  </a:cubicBezTo>
                  <a:cubicBezTo>
                    <a:pt x="1400" y="1102"/>
                    <a:pt x="1401" y="1102"/>
                    <a:pt x="1401" y="1103"/>
                  </a:cubicBezTo>
                  <a:cubicBezTo>
                    <a:pt x="1401" y="1103"/>
                    <a:pt x="1402" y="1103"/>
                    <a:pt x="1402" y="1103"/>
                  </a:cubicBezTo>
                  <a:cubicBezTo>
                    <a:pt x="1406" y="1103"/>
                    <a:pt x="1411" y="1104"/>
                    <a:pt x="1415" y="1105"/>
                  </a:cubicBezTo>
                  <a:cubicBezTo>
                    <a:pt x="1416" y="1105"/>
                    <a:pt x="1416" y="1105"/>
                    <a:pt x="1416" y="1105"/>
                  </a:cubicBezTo>
                  <a:cubicBezTo>
                    <a:pt x="1417" y="1105"/>
                    <a:pt x="1418" y="1105"/>
                    <a:pt x="1419" y="1105"/>
                  </a:cubicBezTo>
                  <a:cubicBezTo>
                    <a:pt x="1422" y="1105"/>
                    <a:pt x="1426" y="1106"/>
                    <a:pt x="1429" y="1106"/>
                  </a:cubicBezTo>
                  <a:cubicBezTo>
                    <a:pt x="1430" y="1106"/>
                    <a:pt x="1430" y="1107"/>
                    <a:pt x="1431" y="1107"/>
                  </a:cubicBezTo>
                  <a:cubicBezTo>
                    <a:pt x="1432" y="1107"/>
                    <a:pt x="1433" y="1107"/>
                    <a:pt x="1433" y="1107"/>
                  </a:cubicBezTo>
                  <a:cubicBezTo>
                    <a:pt x="1437" y="1107"/>
                    <a:pt x="1440" y="1108"/>
                    <a:pt x="1443" y="1108"/>
                  </a:cubicBezTo>
                  <a:cubicBezTo>
                    <a:pt x="1444" y="1108"/>
                    <a:pt x="1445" y="1108"/>
                    <a:pt x="1446" y="1108"/>
                  </a:cubicBezTo>
                  <a:cubicBezTo>
                    <a:pt x="1447" y="1108"/>
                    <a:pt x="1447" y="1108"/>
                    <a:pt x="1448" y="1109"/>
                  </a:cubicBezTo>
                  <a:cubicBezTo>
                    <a:pt x="1458" y="1110"/>
                    <a:pt x="1468" y="1111"/>
                    <a:pt x="1478" y="1111"/>
                  </a:cubicBezTo>
                  <a:cubicBezTo>
                    <a:pt x="1479" y="1111"/>
                    <a:pt x="1480" y="1111"/>
                    <a:pt x="1480" y="1112"/>
                  </a:cubicBezTo>
                  <a:cubicBezTo>
                    <a:pt x="1481" y="1112"/>
                    <a:pt x="1481" y="1112"/>
                    <a:pt x="1482" y="1112"/>
                  </a:cubicBezTo>
                  <a:cubicBezTo>
                    <a:pt x="1489" y="1112"/>
                    <a:pt x="1497" y="1113"/>
                    <a:pt x="1505" y="1113"/>
                  </a:cubicBezTo>
                  <a:cubicBezTo>
                    <a:pt x="1505" y="1113"/>
                    <a:pt x="1505" y="1113"/>
                    <a:pt x="1506" y="1113"/>
                  </a:cubicBezTo>
                  <a:cubicBezTo>
                    <a:pt x="1506" y="1113"/>
                    <a:pt x="1507" y="1113"/>
                    <a:pt x="1508" y="1113"/>
                  </a:cubicBezTo>
                  <a:cubicBezTo>
                    <a:pt x="1512" y="1113"/>
                    <a:pt x="1516" y="1113"/>
                    <a:pt x="1520" y="1114"/>
                  </a:cubicBezTo>
                  <a:cubicBezTo>
                    <a:pt x="1521" y="1114"/>
                    <a:pt x="1521" y="1114"/>
                    <a:pt x="1521" y="1114"/>
                  </a:cubicBezTo>
                  <a:cubicBezTo>
                    <a:pt x="1526" y="1114"/>
                    <a:pt x="1530" y="1114"/>
                    <a:pt x="1535" y="1114"/>
                  </a:cubicBezTo>
                  <a:cubicBezTo>
                    <a:pt x="1536" y="1114"/>
                    <a:pt x="1538" y="1114"/>
                    <a:pt x="1539" y="1114"/>
                  </a:cubicBezTo>
                  <a:cubicBezTo>
                    <a:pt x="1542" y="1114"/>
                    <a:pt x="1545" y="1114"/>
                    <a:pt x="1549" y="1114"/>
                  </a:cubicBezTo>
                  <a:cubicBezTo>
                    <a:pt x="1550" y="1114"/>
                    <a:pt x="1552" y="1114"/>
                    <a:pt x="1553" y="1114"/>
                  </a:cubicBezTo>
                  <a:cubicBezTo>
                    <a:pt x="1556" y="1114"/>
                    <a:pt x="1560" y="1114"/>
                    <a:pt x="1563" y="1114"/>
                  </a:cubicBezTo>
                  <a:cubicBezTo>
                    <a:pt x="1564" y="1114"/>
                    <a:pt x="1565" y="1114"/>
                    <a:pt x="1565" y="1114"/>
                  </a:cubicBezTo>
                  <a:cubicBezTo>
                    <a:pt x="1566" y="1114"/>
                    <a:pt x="1566" y="1114"/>
                    <a:pt x="1566" y="1114"/>
                  </a:cubicBezTo>
                  <a:cubicBezTo>
                    <a:pt x="1571" y="1114"/>
                    <a:pt x="1576" y="1113"/>
                    <a:pt x="1581" y="1113"/>
                  </a:cubicBezTo>
                  <a:cubicBezTo>
                    <a:pt x="1582" y="1113"/>
                    <a:pt x="1583" y="1113"/>
                    <a:pt x="1585" y="1113"/>
                  </a:cubicBezTo>
                  <a:cubicBezTo>
                    <a:pt x="1593" y="1112"/>
                    <a:pt x="1602" y="1112"/>
                    <a:pt x="1610" y="1111"/>
                  </a:cubicBezTo>
                  <a:cubicBezTo>
                    <a:pt x="3768" y="884"/>
                    <a:pt x="3768" y="884"/>
                    <a:pt x="3768" y="884"/>
                  </a:cubicBezTo>
                  <a:cubicBezTo>
                    <a:pt x="3772" y="884"/>
                    <a:pt x="3776" y="883"/>
                    <a:pt x="3780" y="883"/>
                  </a:cubicBezTo>
                  <a:cubicBezTo>
                    <a:pt x="3780" y="883"/>
                    <a:pt x="3780" y="883"/>
                    <a:pt x="3780" y="883"/>
                  </a:cubicBezTo>
                  <a:cubicBezTo>
                    <a:pt x="3783" y="882"/>
                    <a:pt x="3786" y="882"/>
                    <a:pt x="3789" y="881"/>
                  </a:cubicBezTo>
                  <a:cubicBezTo>
                    <a:pt x="3790" y="881"/>
                    <a:pt x="3790" y="881"/>
                    <a:pt x="3791" y="881"/>
                  </a:cubicBezTo>
                  <a:cubicBezTo>
                    <a:pt x="3793" y="881"/>
                    <a:pt x="3795" y="880"/>
                    <a:pt x="3796" y="880"/>
                  </a:cubicBezTo>
                  <a:cubicBezTo>
                    <a:pt x="3797" y="880"/>
                    <a:pt x="3797" y="880"/>
                    <a:pt x="3798" y="880"/>
                  </a:cubicBezTo>
                  <a:cubicBezTo>
                    <a:pt x="3798" y="880"/>
                    <a:pt x="3799" y="880"/>
                    <a:pt x="3800" y="879"/>
                  </a:cubicBezTo>
                  <a:cubicBezTo>
                    <a:pt x="3802" y="879"/>
                    <a:pt x="3804" y="879"/>
                    <a:pt x="3806" y="878"/>
                  </a:cubicBezTo>
                  <a:cubicBezTo>
                    <a:pt x="3807" y="878"/>
                    <a:pt x="3807" y="878"/>
                    <a:pt x="3808" y="878"/>
                  </a:cubicBezTo>
                  <a:cubicBezTo>
                    <a:pt x="3808" y="878"/>
                    <a:pt x="3808" y="878"/>
                    <a:pt x="3808" y="878"/>
                  </a:cubicBezTo>
                  <a:cubicBezTo>
                    <a:pt x="3811" y="877"/>
                    <a:pt x="3813" y="877"/>
                    <a:pt x="3815" y="876"/>
                  </a:cubicBezTo>
                  <a:cubicBezTo>
                    <a:pt x="3816" y="876"/>
                    <a:pt x="3816" y="876"/>
                    <a:pt x="3817" y="876"/>
                  </a:cubicBezTo>
                  <a:cubicBezTo>
                    <a:pt x="3817" y="875"/>
                    <a:pt x="3818" y="875"/>
                    <a:pt x="3819" y="875"/>
                  </a:cubicBezTo>
                  <a:cubicBezTo>
                    <a:pt x="3820" y="875"/>
                    <a:pt x="3822" y="874"/>
                    <a:pt x="3823" y="874"/>
                  </a:cubicBezTo>
                  <a:cubicBezTo>
                    <a:pt x="3823" y="874"/>
                    <a:pt x="3823" y="874"/>
                    <a:pt x="3823" y="874"/>
                  </a:cubicBezTo>
                  <a:cubicBezTo>
                    <a:pt x="3825" y="873"/>
                    <a:pt x="3826" y="873"/>
                    <a:pt x="3827" y="872"/>
                  </a:cubicBezTo>
                  <a:cubicBezTo>
                    <a:pt x="3828" y="872"/>
                    <a:pt x="3829" y="872"/>
                    <a:pt x="3829" y="872"/>
                  </a:cubicBezTo>
                  <a:cubicBezTo>
                    <a:pt x="3830" y="872"/>
                    <a:pt x="3830" y="871"/>
                    <a:pt x="3830" y="871"/>
                  </a:cubicBezTo>
                  <a:cubicBezTo>
                    <a:pt x="3832" y="871"/>
                    <a:pt x="3833" y="870"/>
                    <a:pt x="3835" y="870"/>
                  </a:cubicBezTo>
                  <a:cubicBezTo>
                    <a:pt x="3835" y="870"/>
                    <a:pt x="3835" y="869"/>
                    <a:pt x="3835" y="869"/>
                  </a:cubicBezTo>
                  <a:cubicBezTo>
                    <a:pt x="3837" y="869"/>
                    <a:pt x="3838" y="868"/>
                    <a:pt x="3839" y="868"/>
                  </a:cubicBezTo>
                  <a:cubicBezTo>
                    <a:pt x="3840" y="867"/>
                    <a:pt x="3841" y="867"/>
                    <a:pt x="3841" y="867"/>
                  </a:cubicBezTo>
                  <a:cubicBezTo>
                    <a:pt x="3841" y="867"/>
                    <a:pt x="3841" y="867"/>
                    <a:pt x="3841" y="867"/>
                  </a:cubicBezTo>
                  <a:cubicBezTo>
                    <a:pt x="3843" y="866"/>
                    <a:pt x="3845" y="865"/>
                    <a:pt x="3846" y="864"/>
                  </a:cubicBezTo>
                  <a:cubicBezTo>
                    <a:pt x="3846" y="864"/>
                    <a:pt x="3846" y="864"/>
                    <a:pt x="3846" y="864"/>
                  </a:cubicBezTo>
                  <a:cubicBezTo>
                    <a:pt x="3848" y="863"/>
                    <a:pt x="3850" y="862"/>
                    <a:pt x="3851" y="861"/>
                  </a:cubicBezTo>
                  <a:cubicBezTo>
                    <a:pt x="3851" y="861"/>
                    <a:pt x="3851" y="861"/>
                    <a:pt x="3851" y="861"/>
                  </a:cubicBezTo>
                  <a:cubicBezTo>
                    <a:pt x="3852" y="860"/>
                    <a:pt x="3853" y="859"/>
                    <a:pt x="3854" y="858"/>
                  </a:cubicBezTo>
                  <a:cubicBezTo>
                    <a:pt x="3854" y="858"/>
                    <a:pt x="3854" y="858"/>
                    <a:pt x="3854" y="858"/>
                  </a:cubicBezTo>
                  <a:cubicBezTo>
                    <a:pt x="3855" y="858"/>
                    <a:pt x="3855" y="857"/>
                    <a:pt x="3855" y="857"/>
                  </a:cubicBezTo>
                  <a:cubicBezTo>
                    <a:pt x="3856" y="856"/>
                    <a:pt x="3856" y="856"/>
                    <a:pt x="3857" y="855"/>
                  </a:cubicBezTo>
                  <a:cubicBezTo>
                    <a:pt x="3857" y="855"/>
                    <a:pt x="3857" y="855"/>
                    <a:pt x="3857" y="855"/>
                  </a:cubicBezTo>
                  <a:cubicBezTo>
                    <a:pt x="3857" y="854"/>
                    <a:pt x="3858" y="854"/>
                    <a:pt x="3858" y="853"/>
                  </a:cubicBezTo>
                  <a:cubicBezTo>
                    <a:pt x="3858" y="853"/>
                    <a:pt x="3858" y="853"/>
                    <a:pt x="3859" y="852"/>
                  </a:cubicBezTo>
                  <a:cubicBezTo>
                    <a:pt x="3859" y="852"/>
                    <a:pt x="3859" y="852"/>
                    <a:pt x="3859" y="852"/>
                  </a:cubicBezTo>
                  <a:cubicBezTo>
                    <a:pt x="3859" y="851"/>
                    <a:pt x="3860" y="850"/>
                    <a:pt x="3860" y="849"/>
                  </a:cubicBezTo>
                  <a:cubicBezTo>
                    <a:pt x="3860" y="849"/>
                    <a:pt x="3860" y="849"/>
                    <a:pt x="3860" y="849"/>
                  </a:cubicBezTo>
                  <a:cubicBezTo>
                    <a:pt x="3860" y="849"/>
                    <a:pt x="3860" y="849"/>
                    <a:pt x="3860" y="848"/>
                  </a:cubicBezTo>
                  <a:cubicBezTo>
                    <a:pt x="3861" y="847"/>
                    <a:pt x="3861" y="846"/>
                    <a:pt x="3861" y="845"/>
                  </a:cubicBezTo>
                  <a:cubicBezTo>
                    <a:pt x="3870" y="766"/>
                    <a:pt x="3878" y="686"/>
                    <a:pt x="3887" y="607"/>
                  </a:cubicBezTo>
                  <a:cubicBezTo>
                    <a:pt x="3887" y="607"/>
                    <a:pt x="3887" y="607"/>
                    <a:pt x="3887" y="608"/>
                  </a:cubicBezTo>
                  <a:cubicBezTo>
                    <a:pt x="3889" y="593"/>
                    <a:pt x="3871" y="576"/>
                    <a:pt x="3831" y="559"/>
                  </a:cubicBezTo>
                  <a:close/>
                </a:path>
              </a:pathLst>
            </a:custGeom>
            <a:solidFill>
              <a:srgbClr val="04A6C2"/>
            </a:solidFill>
            <a:ln>
              <a:noFill/>
            </a:ln>
          </p:spPr>
          <p:txBody>
            <a:bodyPr vert="horz" wrap="square" lIns="182880" tIns="91440" rIns="182880" bIns="91440" numCol="1" anchor="t" anchorCtr="0" compatLnSpc="1">
              <a:prstTxWarp prst="textNoShape">
                <a:avLst/>
              </a:prstTxWarp>
            </a:bodyPr>
            <a:lstStyle/>
            <a:p>
              <a:endParaRPr lang="en-GB" sz="4800" noProof="0" dirty="0">
                <a:latin typeface="+mj-lt"/>
              </a:endParaRPr>
            </a:p>
          </p:txBody>
        </p:sp>
        <p:sp>
          <p:nvSpPr>
            <p:cNvPr id="12" name="Freeform: Shape 74">
              <a:extLst>
                <a:ext uri="{FF2B5EF4-FFF2-40B4-BE49-F238E27FC236}">
                  <a16:creationId xmlns:a16="http://schemas.microsoft.com/office/drawing/2014/main" id="{F913BEC4-10F8-AF3F-3026-CC50ADD06FB2}"/>
                </a:ext>
              </a:extLst>
            </p:cNvPr>
            <p:cNvSpPr>
              <a:spLocks/>
            </p:cNvSpPr>
            <p:nvPr/>
          </p:nvSpPr>
          <p:spPr bwMode="auto">
            <a:xfrm>
              <a:off x="1588" y="4873625"/>
              <a:ext cx="9142413" cy="1971675"/>
            </a:xfrm>
            <a:custGeom>
              <a:avLst/>
              <a:gdLst>
                <a:gd name="connsiteX0" fmla="*/ 61153 w 9142413"/>
                <a:gd name="connsiteY0" fmla="*/ 0 h 1971675"/>
                <a:gd name="connsiteX1" fmla="*/ 61153 w 9142413"/>
                <a:gd name="connsiteY1" fmla="*/ 7067 h 1971675"/>
                <a:gd name="connsiteX2" fmla="*/ 61153 w 9142413"/>
                <a:gd name="connsiteY2" fmla="*/ 9423 h 1971675"/>
                <a:gd name="connsiteX3" fmla="*/ 63505 w 9142413"/>
                <a:gd name="connsiteY3" fmla="*/ 11778 h 1971675"/>
                <a:gd name="connsiteX4" fmla="*/ 63505 w 9142413"/>
                <a:gd name="connsiteY4" fmla="*/ 16490 h 1971675"/>
                <a:gd name="connsiteX5" fmla="*/ 63505 w 9142413"/>
                <a:gd name="connsiteY5" fmla="*/ 18845 h 1971675"/>
                <a:gd name="connsiteX6" fmla="*/ 65857 w 9142413"/>
                <a:gd name="connsiteY6" fmla="*/ 21201 h 1971675"/>
                <a:gd name="connsiteX7" fmla="*/ 68209 w 9142413"/>
                <a:gd name="connsiteY7" fmla="*/ 25912 h 1971675"/>
                <a:gd name="connsiteX8" fmla="*/ 70561 w 9142413"/>
                <a:gd name="connsiteY8" fmla="*/ 28268 h 1971675"/>
                <a:gd name="connsiteX9" fmla="*/ 72914 w 9142413"/>
                <a:gd name="connsiteY9" fmla="*/ 32979 h 1971675"/>
                <a:gd name="connsiteX10" fmla="*/ 75266 w 9142413"/>
                <a:gd name="connsiteY10" fmla="*/ 35335 h 1971675"/>
                <a:gd name="connsiteX11" fmla="*/ 77618 w 9142413"/>
                <a:gd name="connsiteY11" fmla="*/ 40046 h 1971675"/>
                <a:gd name="connsiteX12" fmla="*/ 79970 w 9142413"/>
                <a:gd name="connsiteY12" fmla="*/ 42402 h 1971675"/>
                <a:gd name="connsiteX13" fmla="*/ 82322 w 9142413"/>
                <a:gd name="connsiteY13" fmla="*/ 47113 h 1971675"/>
                <a:gd name="connsiteX14" fmla="*/ 87026 w 9142413"/>
                <a:gd name="connsiteY14" fmla="*/ 49469 h 1971675"/>
                <a:gd name="connsiteX15" fmla="*/ 91730 w 9142413"/>
                <a:gd name="connsiteY15" fmla="*/ 54180 h 1971675"/>
                <a:gd name="connsiteX16" fmla="*/ 94082 w 9142413"/>
                <a:gd name="connsiteY16" fmla="*/ 56536 h 1971675"/>
                <a:gd name="connsiteX17" fmla="*/ 98786 w 9142413"/>
                <a:gd name="connsiteY17" fmla="*/ 61247 h 1971675"/>
                <a:gd name="connsiteX18" fmla="*/ 103490 w 9142413"/>
                <a:gd name="connsiteY18" fmla="*/ 63603 h 1971675"/>
                <a:gd name="connsiteX19" fmla="*/ 108194 w 9142413"/>
                <a:gd name="connsiteY19" fmla="*/ 68314 h 1971675"/>
                <a:gd name="connsiteX20" fmla="*/ 115250 w 9142413"/>
                <a:gd name="connsiteY20" fmla="*/ 70670 h 1971675"/>
                <a:gd name="connsiteX21" fmla="*/ 119954 w 9142413"/>
                <a:gd name="connsiteY21" fmla="*/ 75381 h 1971675"/>
                <a:gd name="connsiteX22" fmla="*/ 124659 w 9142413"/>
                <a:gd name="connsiteY22" fmla="*/ 77737 h 1971675"/>
                <a:gd name="connsiteX23" fmla="*/ 131715 w 9142413"/>
                <a:gd name="connsiteY23" fmla="*/ 82448 h 1971675"/>
                <a:gd name="connsiteX24" fmla="*/ 138771 w 9142413"/>
                <a:gd name="connsiteY24" fmla="*/ 84803 h 1971675"/>
                <a:gd name="connsiteX25" fmla="*/ 145827 w 9142413"/>
                <a:gd name="connsiteY25" fmla="*/ 89515 h 1971675"/>
                <a:gd name="connsiteX26" fmla="*/ 150531 w 9142413"/>
                <a:gd name="connsiteY26" fmla="*/ 94226 h 1971675"/>
                <a:gd name="connsiteX27" fmla="*/ 159939 w 9142413"/>
                <a:gd name="connsiteY27" fmla="*/ 96582 h 1971675"/>
                <a:gd name="connsiteX28" fmla="*/ 166995 w 9142413"/>
                <a:gd name="connsiteY28" fmla="*/ 101293 h 1971675"/>
                <a:gd name="connsiteX29" fmla="*/ 174052 w 9142413"/>
                <a:gd name="connsiteY29" fmla="*/ 103649 h 1971675"/>
                <a:gd name="connsiteX30" fmla="*/ 181108 w 9142413"/>
                <a:gd name="connsiteY30" fmla="*/ 108360 h 1971675"/>
                <a:gd name="connsiteX31" fmla="*/ 192868 w 9142413"/>
                <a:gd name="connsiteY31" fmla="*/ 113071 h 1971675"/>
                <a:gd name="connsiteX32" fmla="*/ 3020031 w 9142413"/>
                <a:gd name="connsiteY32" fmla="*/ 1295605 h 1971675"/>
                <a:gd name="connsiteX33" fmla="*/ 3038847 w 9142413"/>
                <a:gd name="connsiteY33" fmla="*/ 1302672 h 1971675"/>
                <a:gd name="connsiteX34" fmla="*/ 3043551 w 9142413"/>
                <a:gd name="connsiteY34" fmla="*/ 1305028 h 1971675"/>
                <a:gd name="connsiteX35" fmla="*/ 3057663 w 9142413"/>
                <a:gd name="connsiteY35" fmla="*/ 1309739 h 1971675"/>
                <a:gd name="connsiteX36" fmla="*/ 3064719 w 9142413"/>
                <a:gd name="connsiteY36" fmla="*/ 1312095 h 1971675"/>
                <a:gd name="connsiteX37" fmla="*/ 3078832 w 9142413"/>
                <a:gd name="connsiteY37" fmla="*/ 1316806 h 1971675"/>
                <a:gd name="connsiteX38" fmla="*/ 3085888 w 9142413"/>
                <a:gd name="connsiteY38" fmla="*/ 1319161 h 1971675"/>
                <a:gd name="connsiteX39" fmla="*/ 3097648 w 9142413"/>
                <a:gd name="connsiteY39" fmla="*/ 1323873 h 1971675"/>
                <a:gd name="connsiteX40" fmla="*/ 3125873 w 9142413"/>
                <a:gd name="connsiteY40" fmla="*/ 1333295 h 1971675"/>
                <a:gd name="connsiteX41" fmla="*/ 3130577 w 9142413"/>
                <a:gd name="connsiteY41" fmla="*/ 1333295 h 1971675"/>
                <a:gd name="connsiteX42" fmla="*/ 3156449 w 9142413"/>
                <a:gd name="connsiteY42" fmla="*/ 1340362 h 1971675"/>
                <a:gd name="connsiteX43" fmla="*/ 3165858 w 9142413"/>
                <a:gd name="connsiteY43" fmla="*/ 1342718 h 1971675"/>
                <a:gd name="connsiteX44" fmla="*/ 3187026 w 9142413"/>
                <a:gd name="connsiteY44" fmla="*/ 1349785 h 1971675"/>
                <a:gd name="connsiteX45" fmla="*/ 3196434 w 9142413"/>
                <a:gd name="connsiteY45" fmla="*/ 1352141 h 1971675"/>
                <a:gd name="connsiteX46" fmla="*/ 3222307 w 9142413"/>
                <a:gd name="connsiteY46" fmla="*/ 1356852 h 1971675"/>
                <a:gd name="connsiteX47" fmla="*/ 3224659 w 9142413"/>
                <a:gd name="connsiteY47" fmla="*/ 1356852 h 1971675"/>
                <a:gd name="connsiteX48" fmla="*/ 3255235 w 9142413"/>
                <a:gd name="connsiteY48" fmla="*/ 1363919 h 1971675"/>
                <a:gd name="connsiteX49" fmla="*/ 3264644 w 9142413"/>
                <a:gd name="connsiteY49" fmla="*/ 1366274 h 1971675"/>
                <a:gd name="connsiteX50" fmla="*/ 3283460 w 9142413"/>
                <a:gd name="connsiteY50" fmla="*/ 1370986 h 1971675"/>
                <a:gd name="connsiteX51" fmla="*/ 3295220 w 9142413"/>
                <a:gd name="connsiteY51" fmla="*/ 1373341 h 1971675"/>
                <a:gd name="connsiteX52" fmla="*/ 3316389 w 9142413"/>
                <a:gd name="connsiteY52" fmla="*/ 1375697 h 1971675"/>
                <a:gd name="connsiteX53" fmla="*/ 3325797 w 9142413"/>
                <a:gd name="connsiteY53" fmla="*/ 1378053 h 1971675"/>
                <a:gd name="connsiteX54" fmla="*/ 3351669 w 9142413"/>
                <a:gd name="connsiteY54" fmla="*/ 1382764 h 1971675"/>
                <a:gd name="connsiteX55" fmla="*/ 3358726 w 9142413"/>
                <a:gd name="connsiteY55" fmla="*/ 1382764 h 1971675"/>
                <a:gd name="connsiteX56" fmla="*/ 3389302 w 9142413"/>
                <a:gd name="connsiteY56" fmla="*/ 1387475 h 1971675"/>
                <a:gd name="connsiteX57" fmla="*/ 3396358 w 9142413"/>
                <a:gd name="connsiteY57" fmla="*/ 1387475 h 1971675"/>
                <a:gd name="connsiteX58" fmla="*/ 3422231 w 9142413"/>
                <a:gd name="connsiteY58" fmla="*/ 1392186 h 1971675"/>
                <a:gd name="connsiteX59" fmla="*/ 3431639 w 9142413"/>
                <a:gd name="connsiteY59" fmla="*/ 1392186 h 1971675"/>
                <a:gd name="connsiteX60" fmla="*/ 3457512 w 9142413"/>
                <a:gd name="connsiteY60" fmla="*/ 1396898 h 1971675"/>
                <a:gd name="connsiteX61" fmla="*/ 3466920 w 9142413"/>
                <a:gd name="connsiteY61" fmla="*/ 1396898 h 1971675"/>
                <a:gd name="connsiteX62" fmla="*/ 3499848 w 9142413"/>
                <a:gd name="connsiteY62" fmla="*/ 1399253 h 1971675"/>
                <a:gd name="connsiteX63" fmla="*/ 3537481 w 9142413"/>
                <a:gd name="connsiteY63" fmla="*/ 1403965 h 1971675"/>
                <a:gd name="connsiteX64" fmla="*/ 3546889 w 9142413"/>
                <a:gd name="connsiteY64" fmla="*/ 1403965 h 1971675"/>
                <a:gd name="connsiteX65" fmla="*/ 3600987 w 9142413"/>
                <a:gd name="connsiteY65" fmla="*/ 1406320 h 1971675"/>
                <a:gd name="connsiteX66" fmla="*/ 3605691 w 9142413"/>
                <a:gd name="connsiteY66" fmla="*/ 1408676 h 1971675"/>
                <a:gd name="connsiteX67" fmla="*/ 3636267 w 9142413"/>
                <a:gd name="connsiteY67" fmla="*/ 1408676 h 1971675"/>
                <a:gd name="connsiteX68" fmla="*/ 3638619 w 9142413"/>
                <a:gd name="connsiteY68" fmla="*/ 1408676 h 1971675"/>
                <a:gd name="connsiteX69" fmla="*/ 3671548 w 9142413"/>
                <a:gd name="connsiteY69" fmla="*/ 1408676 h 1971675"/>
                <a:gd name="connsiteX70" fmla="*/ 3680956 w 9142413"/>
                <a:gd name="connsiteY70" fmla="*/ 1408676 h 1971675"/>
                <a:gd name="connsiteX71" fmla="*/ 3704477 w 9142413"/>
                <a:gd name="connsiteY71" fmla="*/ 1408676 h 1971675"/>
                <a:gd name="connsiteX72" fmla="*/ 3713885 w 9142413"/>
                <a:gd name="connsiteY72" fmla="*/ 1408676 h 1971675"/>
                <a:gd name="connsiteX73" fmla="*/ 3737405 w 9142413"/>
                <a:gd name="connsiteY73" fmla="*/ 1408676 h 1971675"/>
                <a:gd name="connsiteX74" fmla="*/ 3744462 w 9142413"/>
                <a:gd name="connsiteY74" fmla="*/ 1408676 h 1971675"/>
                <a:gd name="connsiteX75" fmla="*/ 3779742 w 9142413"/>
                <a:gd name="connsiteY75" fmla="*/ 1408676 h 1971675"/>
                <a:gd name="connsiteX76" fmla="*/ 3789150 w 9142413"/>
                <a:gd name="connsiteY76" fmla="*/ 1406320 h 1971675"/>
                <a:gd name="connsiteX77" fmla="*/ 3824431 w 9142413"/>
                <a:gd name="connsiteY77" fmla="*/ 1403965 h 1971675"/>
                <a:gd name="connsiteX78" fmla="*/ 3847952 w 9142413"/>
                <a:gd name="connsiteY78" fmla="*/ 1401609 h 1971675"/>
                <a:gd name="connsiteX79" fmla="*/ 8923672 w 9142413"/>
                <a:gd name="connsiteY79" fmla="*/ 866878 h 1971675"/>
                <a:gd name="connsiteX80" fmla="*/ 8951897 w 9142413"/>
                <a:gd name="connsiteY80" fmla="*/ 864522 h 1971675"/>
                <a:gd name="connsiteX81" fmla="*/ 8973065 w 9142413"/>
                <a:gd name="connsiteY81" fmla="*/ 862166 h 1971675"/>
                <a:gd name="connsiteX82" fmla="*/ 8977770 w 9142413"/>
                <a:gd name="connsiteY82" fmla="*/ 859811 h 1971675"/>
                <a:gd name="connsiteX83" fmla="*/ 8994234 w 9142413"/>
                <a:gd name="connsiteY83" fmla="*/ 857455 h 1971675"/>
                <a:gd name="connsiteX84" fmla="*/ 8998938 w 9142413"/>
                <a:gd name="connsiteY84" fmla="*/ 857455 h 1971675"/>
                <a:gd name="connsiteX85" fmla="*/ 9013050 w 9142413"/>
                <a:gd name="connsiteY85" fmla="*/ 855099 h 1971675"/>
                <a:gd name="connsiteX86" fmla="*/ 9017754 w 9142413"/>
                <a:gd name="connsiteY86" fmla="*/ 852744 h 1971675"/>
                <a:gd name="connsiteX87" fmla="*/ 9034219 w 9142413"/>
                <a:gd name="connsiteY87" fmla="*/ 850388 h 1971675"/>
                <a:gd name="connsiteX88" fmla="*/ 9038923 w 9142413"/>
                <a:gd name="connsiteY88" fmla="*/ 848032 h 1971675"/>
                <a:gd name="connsiteX89" fmla="*/ 9053035 w 9142413"/>
                <a:gd name="connsiteY89" fmla="*/ 843321 h 1971675"/>
                <a:gd name="connsiteX90" fmla="*/ 9067147 w 9142413"/>
                <a:gd name="connsiteY90" fmla="*/ 838610 h 1971675"/>
                <a:gd name="connsiteX91" fmla="*/ 9069499 w 9142413"/>
                <a:gd name="connsiteY91" fmla="*/ 838610 h 1971675"/>
                <a:gd name="connsiteX92" fmla="*/ 9081260 w 9142413"/>
                <a:gd name="connsiteY92" fmla="*/ 833899 h 1971675"/>
                <a:gd name="connsiteX93" fmla="*/ 9090668 w 9142413"/>
                <a:gd name="connsiteY93" fmla="*/ 829187 h 1971675"/>
                <a:gd name="connsiteX94" fmla="*/ 9095372 w 9142413"/>
                <a:gd name="connsiteY94" fmla="*/ 826832 h 1971675"/>
                <a:gd name="connsiteX95" fmla="*/ 9107132 w 9142413"/>
                <a:gd name="connsiteY95" fmla="*/ 819765 h 1971675"/>
                <a:gd name="connsiteX96" fmla="*/ 9109484 w 9142413"/>
                <a:gd name="connsiteY96" fmla="*/ 819765 h 1971675"/>
                <a:gd name="connsiteX97" fmla="*/ 9118893 w 9142413"/>
                <a:gd name="connsiteY97" fmla="*/ 812698 h 1971675"/>
                <a:gd name="connsiteX98" fmla="*/ 9125949 w 9142413"/>
                <a:gd name="connsiteY98" fmla="*/ 807987 h 1971675"/>
                <a:gd name="connsiteX99" fmla="*/ 9125949 w 9142413"/>
                <a:gd name="connsiteY99" fmla="*/ 805631 h 1971675"/>
                <a:gd name="connsiteX100" fmla="*/ 9133005 w 9142413"/>
                <a:gd name="connsiteY100" fmla="*/ 800920 h 1971675"/>
                <a:gd name="connsiteX101" fmla="*/ 9133005 w 9142413"/>
                <a:gd name="connsiteY101" fmla="*/ 798564 h 1971675"/>
                <a:gd name="connsiteX102" fmla="*/ 9137709 w 9142413"/>
                <a:gd name="connsiteY102" fmla="*/ 793853 h 1971675"/>
                <a:gd name="connsiteX103" fmla="*/ 9137709 w 9142413"/>
                <a:gd name="connsiteY103" fmla="*/ 791497 h 1971675"/>
                <a:gd name="connsiteX104" fmla="*/ 9140061 w 9142413"/>
                <a:gd name="connsiteY104" fmla="*/ 784430 h 1971675"/>
                <a:gd name="connsiteX105" fmla="*/ 9142413 w 9142413"/>
                <a:gd name="connsiteY105" fmla="*/ 777363 h 1971675"/>
                <a:gd name="connsiteX106" fmla="*/ 9081260 w 9142413"/>
                <a:gd name="connsiteY106" fmla="*/ 1338007 h 1971675"/>
                <a:gd name="connsiteX107" fmla="*/ 9078908 w 9142413"/>
                <a:gd name="connsiteY107" fmla="*/ 1345074 h 1971675"/>
                <a:gd name="connsiteX108" fmla="*/ 9078908 w 9142413"/>
                <a:gd name="connsiteY108" fmla="*/ 1347429 h 1971675"/>
                <a:gd name="connsiteX109" fmla="*/ 9076556 w 9142413"/>
                <a:gd name="connsiteY109" fmla="*/ 1354496 h 1971675"/>
                <a:gd name="connsiteX110" fmla="*/ 9074204 w 9142413"/>
                <a:gd name="connsiteY110" fmla="*/ 1356852 h 1971675"/>
                <a:gd name="connsiteX111" fmla="*/ 9071852 w 9142413"/>
                <a:gd name="connsiteY111" fmla="*/ 1361563 h 1971675"/>
                <a:gd name="connsiteX112" fmla="*/ 9067147 w 9142413"/>
                <a:gd name="connsiteY112" fmla="*/ 1366274 h 1971675"/>
                <a:gd name="connsiteX113" fmla="*/ 9064795 w 9142413"/>
                <a:gd name="connsiteY113" fmla="*/ 1368630 h 1971675"/>
                <a:gd name="connsiteX114" fmla="*/ 9057739 w 9142413"/>
                <a:gd name="connsiteY114" fmla="*/ 1375697 h 1971675"/>
                <a:gd name="connsiteX115" fmla="*/ 9045979 w 9142413"/>
                <a:gd name="connsiteY115" fmla="*/ 1382764 h 1971675"/>
                <a:gd name="connsiteX116" fmla="*/ 9034219 w 9142413"/>
                <a:gd name="connsiteY116" fmla="*/ 1389831 h 1971675"/>
                <a:gd name="connsiteX117" fmla="*/ 9029515 w 9142413"/>
                <a:gd name="connsiteY117" fmla="*/ 1392186 h 1971675"/>
                <a:gd name="connsiteX118" fmla="*/ 9020106 w 9142413"/>
                <a:gd name="connsiteY118" fmla="*/ 1394542 h 1971675"/>
                <a:gd name="connsiteX119" fmla="*/ 9020106 w 9142413"/>
                <a:gd name="connsiteY119" fmla="*/ 1396898 h 1971675"/>
                <a:gd name="connsiteX120" fmla="*/ 9008346 w 9142413"/>
                <a:gd name="connsiteY120" fmla="*/ 1399253 h 1971675"/>
                <a:gd name="connsiteX121" fmla="*/ 9005994 w 9142413"/>
                <a:gd name="connsiteY121" fmla="*/ 1401609 h 1971675"/>
                <a:gd name="connsiteX122" fmla="*/ 9001290 w 9142413"/>
                <a:gd name="connsiteY122" fmla="*/ 1401609 h 1971675"/>
                <a:gd name="connsiteX123" fmla="*/ 8991882 w 9142413"/>
                <a:gd name="connsiteY123" fmla="*/ 1406320 h 1971675"/>
                <a:gd name="connsiteX124" fmla="*/ 8982474 w 9142413"/>
                <a:gd name="connsiteY124" fmla="*/ 1408676 h 1971675"/>
                <a:gd name="connsiteX125" fmla="*/ 8977770 w 9142413"/>
                <a:gd name="connsiteY125" fmla="*/ 1411032 h 1971675"/>
                <a:gd name="connsiteX126" fmla="*/ 8973065 w 9142413"/>
                <a:gd name="connsiteY126" fmla="*/ 1411032 h 1971675"/>
                <a:gd name="connsiteX127" fmla="*/ 8956601 w 9142413"/>
                <a:gd name="connsiteY127" fmla="*/ 1415743 h 1971675"/>
                <a:gd name="connsiteX128" fmla="*/ 8951897 w 9142413"/>
                <a:gd name="connsiteY128" fmla="*/ 1415743 h 1971675"/>
                <a:gd name="connsiteX129" fmla="*/ 8937785 w 9142413"/>
                <a:gd name="connsiteY129" fmla="*/ 1418099 h 1971675"/>
                <a:gd name="connsiteX130" fmla="*/ 8933081 w 9142413"/>
                <a:gd name="connsiteY130" fmla="*/ 1420454 h 1971675"/>
                <a:gd name="connsiteX131" fmla="*/ 8928377 w 9142413"/>
                <a:gd name="connsiteY131" fmla="*/ 1420454 h 1971675"/>
                <a:gd name="connsiteX132" fmla="*/ 8916616 w 9142413"/>
                <a:gd name="connsiteY132" fmla="*/ 1422810 h 1971675"/>
                <a:gd name="connsiteX133" fmla="*/ 8911912 w 9142413"/>
                <a:gd name="connsiteY133" fmla="*/ 1422810 h 1971675"/>
                <a:gd name="connsiteX134" fmla="*/ 8890744 w 9142413"/>
                <a:gd name="connsiteY134" fmla="*/ 1427521 h 1971675"/>
                <a:gd name="connsiteX135" fmla="*/ 8862519 w 9142413"/>
                <a:gd name="connsiteY135" fmla="*/ 1429877 h 1971675"/>
                <a:gd name="connsiteX136" fmla="*/ 3786798 w 9142413"/>
                <a:gd name="connsiteY136" fmla="*/ 1964608 h 1971675"/>
                <a:gd name="connsiteX137" fmla="*/ 3727997 w 9142413"/>
                <a:gd name="connsiteY137" fmla="*/ 1969320 h 1971675"/>
                <a:gd name="connsiteX138" fmla="*/ 3718589 w 9142413"/>
                <a:gd name="connsiteY138" fmla="*/ 1969320 h 1971675"/>
                <a:gd name="connsiteX139" fmla="*/ 3683308 w 9142413"/>
                <a:gd name="connsiteY139" fmla="*/ 1971675 h 1971675"/>
                <a:gd name="connsiteX140" fmla="*/ 3680956 w 9142413"/>
                <a:gd name="connsiteY140" fmla="*/ 1971675 h 1971675"/>
                <a:gd name="connsiteX141" fmla="*/ 3676252 w 9142413"/>
                <a:gd name="connsiteY141" fmla="*/ 1971675 h 1971675"/>
                <a:gd name="connsiteX142" fmla="*/ 3652732 w 9142413"/>
                <a:gd name="connsiteY142" fmla="*/ 1971675 h 1971675"/>
                <a:gd name="connsiteX143" fmla="*/ 3643323 w 9142413"/>
                <a:gd name="connsiteY143" fmla="*/ 1971675 h 1971675"/>
                <a:gd name="connsiteX144" fmla="*/ 3619803 w 9142413"/>
                <a:gd name="connsiteY144" fmla="*/ 1971675 h 1971675"/>
                <a:gd name="connsiteX145" fmla="*/ 3610395 w 9142413"/>
                <a:gd name="connsiteY145" fmla="*/ 1971675 h 1971675"/>
                <a:gd name="connsiteX146" fmla="*/ 3577466 w 9142413"/>
                <a:gd name="connsiteY146" fmla="*/ 1971675 h 1971675"/>
                <a:gd name="connsiteX147" fmla="*/ 3575114 w 9142413"/>
                <a:gd name="connsiteY147" fmla="*/ 1971675 h 1971675"/>
                <a:gd name="connsiteX148" fmla="*/ 3546889 w 9142413"/>
                <a:gd name="connsiteY148" fmla="*/ 1969320 h 1971675"/>
                <a:gd name="connsiteX149" fmla="*/ 3542185 w 9142413"/>
                <a:gd name="connsiteY149" fmla="*/ 1969320 h 1971675"/>
                <a:gd name="connsiteX150" fmla="*/ 3539833 w 9142413"/>
                <a:gd name="connsiteY150" fmla="*/ 1969320 h 1971675"/>
                <a:gd name="connsiteX151" fmla="*/ 3485736 w 9142413"/>
                <a:gd name="connsiteY151" fmla="*/ 1966964 h 1971675"/>
                <a:gd name="connsiteX152" fmla="*/ 3481032 w 9142413"/>
                <a:gd name="connsiteY152" fmla="*/ 1966964 h 1971675"/>
                <a:gd name="connsiteX153" fmla="*/ 3476328 w 9142413"/>
                <a:gd name="connsiteY153" fmla="*/ 1964608 h 1971675"/>
                <a:gd name="connsiteX154" fmla="*/ 3405767 w 9142413"/>
                <a:gd name="connsiteY154" fmla="*/ 1959897 h 1971675"/>
                <a:gd name="connsiteX155" fmla="*/ 3401062 w 9142413"/>
                <a:gd name="connsiteY155" fmla="*/ 1957541 h 1971675"/>
                <a:gd name="connsiteX156" fmla="*/ 3394006 w 9142413"/>
                <a:gd name="connsiteY156" fmla="*/ 1957541 h 1971675"/>
                <a:gd name="connsiteX157" fmla="*/ 3370486 w 9142413"/>
                <a:gd name="connsiteY157" fmla="*/ 1955186 h 1971675"/>
                <a:gd name="connsiteX158" fmla="*/ 3365782 w 9142413"/>
                <a:gd name="connsiteY158" fmla="*/ 1955186 h 1971675"/>
                <a:gd name="connsiteX159" fmla="*/ 3361078 w 9142413"/>
                <a:gd name="connsiteY159" fmla="*/ 1952830 h 1971675"/>
                <a:gd name="connsiteX160" fmla="*/ 3337557 w 9142413"/>
                <a:gd name="connsiteY160" fmla="*/ 1950474 h 1971675"/>
                <a:gd name="connsiteX161" fmla="*/ 3330501 w 9142413"/>
                <a:gd name="connsiteY161" fmla="*/ 1950474 h 1971675"/>
                <a:gd name="connsiteX162" fmla="*/ 3328149 w 9142413"/>
                <a:gd name="connsiteY162" fmla="*/ 1950474 h 1971675"/>
                <a:gd name="connsiteX163" fmla="*/ 3297572 w 9142413"/>
                <a:gd name="connsiteY163" fmla="*/ 1945763 h 1971675"/>
                <a:gd name="connsiteX164" fmla="*/ 3295220 w 9142413"/>
                <a:gd name="connsiteY164" fmla="*/ 1945763 h 1971675"/>
                <a:gd name="connsiteX165" fmla="*/ 3290516 w 9142413"/>
                <a:gd name="connsiteY165" fmla="*/ 1943407 h 1971675"/>
                <a:gd name="connsiteX166" fmla="*/ 3264644 w 9142413"/>
                <a:gd name="connsiteY166" fmla="*/ 1938696 h 1971675"/>
                <a:gd name="connsiteX167" fmla="*/ 3262292 w 9142413"/>
                <a:gd name="connsiteY167" fmla="*/ 1938696 h 1971675"/>
                <a:gd name="connsiteX168" fmla="*/ 3255235 w 9142413"/>
                <a:gd name="connsiteY168" fmla="*/ 1938696 h 1971675"/>
                <a:gd name="connsiteX169" fmla="*/ 3234067 w 9142413"/>
                <a:gd name="connsiteY169" fmla="*/ 1933985 h 1971675"/>
                <a:gd name="connsiteX170" fmla="*/ 3229363 w 9142413"/>
                <a:gd name="connsiteY170" fmla="*/ 1933985 h 1971675"/>
                <a:gd name="connsiteX171" fmla="*/ 3222307 w 9142413"/>
                <a:gd name="connsiteY171" fmla="*/ 1931629 h 1971675"/>
                <a:gd name="connsiteX172" fmla="*/ 3203490 w 9142413"/>
                <a:gd name="connsiteY172" fmla="*/ 1926918 h 1971675"/>
                <a:gd name="connsiteX173" fmla="*/ 3196434 w 9142413"/>
                <a:gd name="connsiteY173" fmla="*/ 1926918 h 1971675"/>
                <a:gd name="connsiteX174" fmla="*/ 3194082 w 9142413"/>
                <a:gd name="connsiteY174" fmla="*/ 1926918 h 1971675"/>
                <a:gd name="connsiteX175" fmla="*/ 3163506 w 9142413"/>
                <a:gd name="connsiteY175" fmla="*/ 1919851 h 1971675"/>
                <a:gd name="connsiteX176" fmla="*/ 3158801 w 9142413"/>
                <a:gd name="connsiteY176" fmla="*/ 1919851 h 1971675"/>
                <a:gd name="connsiteX177" fmla="*/ 3135281 w 9142413"/>
                <a:gd name="connsiteY177" fmla="*/ 1912784 h 1971675"/>
                <a:gd name="connsiteX178" fmla="*/ 3130577 w 9142413"/>
                <a:gd name="connsiteY178" fmla="*/ 1912784 h 1971675"/>
                <a:gd name="connsiteX179" fmla="*/ 3125873 w 9142413"/>
                <a:gd name="connsiteY179" fmla="*/ 1910428 h 1971675"/>
                <a:gd name="connsiteX180" fmla="*/ 3104704 w 9142413"/>
                <a:gd name="connsiteY180" fmla="*/ 1905717 h 1971675"/>
                <a:gd name="connsiteX181" fmla="*/ 3100000 w 9142413"/>
                <a:gd name="connsiteY181" fmla="*/ 1903361 h 1971675"/>
                <a:gd name="connsiteX182" fmla="*/ 3095296 w 9142413"/>
                <a:gd name="connsiteY182" fmla="*/ 1903361 h 1971675"/>
                <a:gd name="connsiteX183" fmla="*/ 3069424 w 9142413"/>
                <a:gd name="connsiteY183" fmla="*/ 1896295 h 1971675"/>
                <a:gd name="connsiteX184" fmla="*/ 3067072 w 9142413"/>
                <a:gd name="connsiteY184" fmla="*/ 1893939 h 1971675"/>
                <a:gd name="connsiteX185" fmla="*/ 3064719 w 9142413"/>
                <a:gd name="connsiteY185" fmla="*/ 1893939 h 1971675"/>
                <a:gd name="connsiteX186" fmla="*/ 3036495 w 9142413"/>
                <a:gd name="connsiteY186" fmla="*/ 1884516 h 1971675"/>
                <a:gd name="connsiteX187" fmla="*/ 3031791 w 9142413"/>
                <a:gd name="connsiteY187" fmla="*/ 1884516 h 1971675"/>
                <a:gd name="connsiteX188" fmla="*/ 3024735 w 9142413"/>
                <a:gd name="connsiteY188" fmla="*/ 1882161 h 1971675"/>
                <a:gd name="connsiteX189" fmla="*/ 3017679 w 9142413"/>
                <a:gd name="connsiteY189" fmla="*/ 1879805 h 1971675"/>
                <a:gd name="connsiteX190" fmla="*/ 3003566 w 9142413"/>
                <a:gd name="connsiteY190" fmla="*/ 1875094 h 1971675"/>
                <a:gd name="connsiteX191" fmla="*/ 2996510 w 9142413"/>
                <a:gd name="connsiteY191" fmla="*/ 1872738 h 1971675"/>
                <a:gd name="connsiteX192" fmla="*/ 2984750 w 9142413"/>
                <a:gd name="connsiteY192" fmla="*/ 1868027 h 1971675"/>
                <a:gd name="connsiteX193" fmla="*/ 2977694 w 9142413"/>
                <a:gd name="connsiteY193" fmla="*/ 1865671 h 1971675"/>
                <a:gd name="connsiteX194" fmla="*/ 2958877 w 9142413"/>
                <a:gd name="connsiteY194" fmla="*/ 1856249 h 1971675"/>
                <a:gd name="connsiteX195" fmla="*/ 131715 w 9142413"/>
                <a:gd name="connsiteY195" fmla="*/ 673715 h 1971675"/>
                <a:gd name="connsiteX196" fmla="*/ 127011 w 9142413"/>
                <a:gd name="connsiteY196" fmla="*/ 671359 h 1971675"/>
                <a:gd name="connsiteX197" fmla="*/ 119954 w 9142413"/>
                <a:gd name="connsiteY197" fmla="*/ 669003 h 1971675"/>
                <a:gd name="connsiteX198" fmla="*/ 112898 w 9142413"/>
                <a:gd name="connsiteY198" fmla="*/ 666648 h 1971675"/>
                <a:gd name="connsiteX199" fmla="*/ 105842 w 9142413"/>
                <a:gd name="connsiteY199" fmla="*/ 661937 h 1971675"/>
                <a:gd name="connsiteX200" fmla="*/ 98786 w 9142413"/>
                <a:gd name="connsiteY200" fmla="*/ 659581 h 1971675"/>
                <a:gd name="connsiteX201" fmla="*/ 89378 w 9142413"/>
                <a:gd name="connsiteY201" fmla="*/ 654870 h 1971675"/>
                <a:gd name="connsiteX202" fmla="*/ 84674 w 9142413"/>
                <a:gd name="connsiteY202" fmla="*/ 652514 h 1971675"/>
                <a:gd name="connsiteX203" fmla="*/ 77618 w 9142413"/>
                <a:gd name="connsiteY203" fmla="*/ 647803 h 1971675"/>
                <a:gd name="connsiteX204" fmla="*/ 70561 w 9142413"/>
                <a:gd name="connsiteY204" fmla="*/ 643091 h 1971675"/>
                <a:gd name="connsiteX205" fmla="*/ 63505 w 9142413"/>
                <a:gd name="connsiteY205" fmla="*/ 640736 h 1971675"/>
                <a:gd name="connsiteX206" fmla="*/ 58801 w 9142413"/>
                <a:gd name="connsiteY206" fmla="*/ 636024 h 1971675"/>
                <a:gd name="connsiteX207" fmla="*/ 51745 w 9142413"/>
                <a:gd name="connsiteY207" fmla="*/ 633669 h 1971675"/>
                <a:gd name="connsiteX208" fmla="*/ 47041 w 9142413"/>
                <a:gd name="connsiteY208" fmla="*/ 628957 h 1971675"/>
                <a:gd name="connsiteX209" fmla="*/ 42337 w 9142413"/>
                <a:gd name="connsiteY209" fmla="*/ 626602 h 1971675"/>
                <a:gd name="connsiteX210" fmla="*/ 37633 w 9142413"/>
                <a:gd name="connsiteY210" fmla="*/ 621891 h 1971675"/>
                <a:gd name="connsiteX211" fmla="*/ 32929 w 9142413"/>
                <a:gd name="connsiteY211" fmla="*/ 619535 h 1971675"/>
                <a:gd name="connsiteX212" fmla="*/ 30577 w 9142413"/>
                <a:gd name="connsiteY212" fmla="*/ 614824 h 1971675"/>
                <a:gd name="connsiteX213" fmla="*/ 25873 w 9142413"/>
                <a:gd name="connsiteY213" fmla="*/ 612468 h 1971675"/>
                <a:gd name="connsiteX214" fmla="*/ 21168 w 9142413"/>
                <a:gd name="connsiteY214" fmla="*/ 607757 h 1971675"/>
                <a:gd name="connsiteX215" fmla="*/ 18816 w 9142413"/>
                <a:gd name="connsiteY215" fmla="*/ 605401 h 1971675"/>
                <a:gd name="connsiteX216" fmla="*/ 16464 w 9142413"/>
                <a:gd name="connsiteY216" fmla="*/ 600690 h 1971675"/>
                <a:gd name="connsiteX217" fmla="*/ 11760 w 9142413"/>
                <a:gd name="connsiteY217" fmla="*/ 598334 h 1971675"/>
                <a:gd name="connsiteX218" fmla="*/ 11760 w 9142413"/>
                <a:gd name="connsiteY218" fmla="*/ 593623 h 1971675"/>
                <a:gd name="connsiteX219" fmla="*/ 7056 w 9142413"/>
                <a:gd name="connsiteY219" fmla="*/ 591267 h 1971675"/>
                <a:gd name="connsiteX220" fmla="*/ 7056 w 9142413"/>
                <a:gd name="connsiteY220" fmla="*/ 588912 h 1971675"/>
                <a:gd name="connsiteX221" fmla="*/ 4704 w 9142413"/>
                <a:gd name="connsiteY221" fmla="*/ 584200 h 1971675"/>
                <a:gd name="connsiteX222" fmla="*/ 2352 w 9142413"/>
                <a:gd name="connsiteY222" fmla="*/ 581845 h 1971675"/>
                <a:gd name="connsiteX223" fmla="*/ 2352 w 9142413"/>
                <a:gd name="connsiteY223" fmla="*/ 577133 h 1971675"/>
                <a:gd name="connsiteX224" fmla="*/ 2352 w 9142413"/>
                <a:gd name="connsiteY224" fmla="*/ 574778 h 1971675"/>
                <a:gd name="connsiteX225" fmla="*/ 0 w 9142413"/>
                <a:gd name="connsiteY225" fmla="*/ 570066 h 1971675"/>
                <a:gd name="connsiteX226" fmla="*/ 0 w 9142413"/>
                <a:gd name="connsiteY226" fmla="*/ 567711 h 1971675"/>
                <a:gd name="connsiteX227" fmla="*/ 0 w 9142413"/>
                <a:gd name="connsiteY227" fmla="*/ 560644 h 1971675"/>
                <a:gd name="connsiteX228" fmla="*/ 61153 w 9142413"/>
                <a:gd name="connsiteY228" fmla="*/ 0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9142413" h="1971675">
                  <a:moveTo>
                    <a:pt x="61153" y="0"/>
                  </a:moveTo>
                  <a:cubicBezTo>
                    <a:pt x="61153" y="2356"/>
                    <a:pt x="61153" y="4712"/>
                    <a:pt x="61153" y="7067"/>
                  </a:cubicBezTo>
                  <a:cubicBezTo>
                    <a:pt x="61153" y="7067"/>
                    <a:pt x="61153" y="7067"/>
                    <a:pt x="61153" y="9423"/>
                  </a:cubicBezTo>
                  <a:cubicBezTo>
                    <a:pt x="61153" y="9423"/>
                    <a:pt x="61153" y="11778"/>
                    <a:pt x="63505" y="11778"/>
                  </a:cubicBezTo>
                  <a:cubicBezTo>
                    <a:pt x="63505" y="14134"/>
                    <a:pt x="63505" y="14134"/>
                    <a:pt x="63505" y="16490"/>
                  </a:cubicBezTo>
                  <a:cubicBezTo>
                    <a:pt x="63505" y="16490"/>
                    <a:pt x="63505" y="18845"/>
                    <a:pt x="63505" y="18845"/>
                  </a:cubicBezTo>
                  <a:cubicBezTo>
                    <a:pt x="65857" y="21201"/>
                    <a:pt x="65857" y="21201"/>
                    <a:pt x="65857" y="21201"/>
                  </a:cubicBezTo>
                  <a:cubicBezTo>
                    <a:pt x="65857" y="23557"/>
                    <a:pt x="65857" y="25912"/>
                    <a:pt x="68209" y="25912"/>
                  </a:cubicBezTo>
                  <a:cubicBezTo>
                    <a:pt x="68209" y="28268"/>
                    <a:pt x="68209" y="28268"/>
                    <a:pt x="70561" y="28268"/>
                  </a:cubicBezTo>
                  <a:cubicBezTo>
                    <a:pt x="70561" y="30624"/>
                    <a:pt x="70561" y="30624"/>
                    <a:pt x="72914" y="32979"/>
                  </a:cubicBezTo>
                  <a:cubicBezTo>
                    <a:pt x="72914" y="32979"/>
                    <a:pt x="72914" y="35335"/>
                    <a:pt x="75266" y="35335"/>
                  </a:cubicBezTo>
                  <a:cubicBezTo>
                    <a:pt x="75266" y="37691"/>
                    <a:pt x="75266" y="37691"/>
                    <a:pt x="77618" y="40046"/>
                  </a:cubicBezTo>
                  <a:cubicBezTo>
                    <a:pt x="77618" y="40046"/>
                    <a:pt x="79970" y="42402"/>
                    <a:pt x="79970" y="42402"/>
                  </a:cubicBezTo>
                  <a:cubicBezTo>
                    <a:pt x="82322" y="44758"/>
                    <a:pt x="82322" y="44758"/>
                    <a:pt x="82322" y="47113"/>
                  </a:cubicBezTo>
                  <a:cubicBezTo>
                    <a:pt x="84674" y="47113"/>
                    <a:pt x="84674" y="49469"/>
                    <a:pt x="87026" y="49469"/>
                  </a:cubicBezTo>
                  <a:cubicBezTo>
                    <a:pt x="89378" y="51824"/>
                    <a:pt x="89378" y="51824"/>
                    <a:pt x="91730" y="54180"/>
                  </a:cubicBezTo>
                  <a:cubicBezTo>
                    <a:pt x="91730" y="54180"/>
                    <a:pt x="94082" y="56536"/>
                    <a:pt x="94082" y="56536"/>
                  </a:cubicBezTo>
                  <a:cubicBezTo>
                    <a:pt x="96434" y="58891"/>
                    <a:pt x="98786" y="58891"/>
                    <a:pt x="98786" y="61247"/>
                  </a:cubicBezTo>
                  <a:cubicBezTo>
                    <a:pt x="101138" y="61247"/>
                    <a:pt x="103490" y="63603"/>
                    <a:pt x="103490" y="63603"/>
                  </a:cubicBezTo>
                  <a:cubicBezTo>
                    <a:pt x="105842" y="65958"/>
                    <a:pt x="108194" y="65958"/>
                    <a:pt x="108194" y="68314"/>
                  </a:cubicBezTo>
                  <a:cubicBezTo>
                    <a:pt x="110546" y="68314"/>
                    <a:pt x="112898" y="70670"/>
                    <a:pt x="115250" y="70670"/>
                  </a:cubicBezTo>
                  <a:cubicBezTo>
                    <a:pt x="115250" y="73025"/>
                    <a:pt x="117602" y="73025"/>
                    <a:pt x="119954" y="75381"/>
                  </a:cubicBezTo>
                  <a:cubicBezTo>
                    <a:pt x="122307" y="75381"/>
                    <a:pt x="124659" y="77737"/>
                    <a:pt x="124659" y="77737"/>
                  </a:cubicBezTo>
                  <a:cubicBezTo>
                    <a:pt x="127011" y="80092"/>
                    <a:pt x="129363" y="80092"/>
                    <a:pt x="131715" y="82448"/>
                  </a:cubicBezTo>
                  <a:cubicBezTo>
                    <a:pt x="134067" y="82448"/>
                    <a:pt x="136419" y="84803"/>
                    <a:pt x="138771" y="84803"/>
                  </a:cubicBezTo>
                  <a:cubicBezTo>
                    <a:pt x="141123" y="87159"/>
                    <a:pt x="143475" y="87159"/>
                    <a:pt x="145827" y="89515"/>
                  </a:cubicBezTo>
                  <a:cubicBezTo>
                    <a:pt x="145827" y="91870"/>
                    <a:pt x="148179" y="91870"/>
                    <a:pt x="150531" y="94226"/>
                  </a:cubicBezTo>
                  <a:cubicBezTo>
                    <a:pt x="152883" y="94226"/>
                    <a:pt x="155235" y="96582"/>
                    <a:pt x="159939" y="96582"/>
                  </a:cubicBezTo>
                  <a:cubicBezTo>
                    <a:pt x="162291" y="98937"/>
                    <a:pt x="164643" y="98937"/>
                    <a:pt x="166995" y="101293"/>
                  </a:cubicBezTo>
                  <a:cubicBezTo>
                    <a:pt x="169348" y="101293"/>
                    <a:pt x="171700" y="103649"/>
                    <a:pt x="174052" y="103649"/>
                  </a:cubicBezTo>
                  <a:cubicBezTo>
                    <a:pt x="176404" y="106004"/>
                    <a:pt x="178756" y="106004"/>
                    <a:pt x="181108" y="108360"/>
                  </a:cubicBezTo>
                  <a:cubicBezTo>
                    <a:pt x="185812" y="108360"/>
                    <a:pt x="188164" y="110716"/>
                    <a:pt x="192868" y="113071"/>
                  </a:cubicBezTo>
                  <a:cubicBezTo>
                    <a:pt x="192868" y="113071"/>
                    <a:pt x="192868" y="113071"/>
                    <a:pt x="3020031" y="1295605"/>
                  </a:cubicBezTo>
                  <a:cubicBezTo>
                    <a:pt x="3024735" y="1297961"/>
                    <a:pt x="3031791" y="1300316"/>
                    <a:pt x="3038847" y="1302672"/>
                  </a:cubicBezTo>
                  <a:cubicBezTo>
                    <a:pt x="3041199" y="1305028"/>
                    <a:pt x="3043551" y="1305028"/>
                    <a:pt x="3043551" y="1305028"/>
                  </a:cubicBezTo>
                  <a:cubicBezTo>
                    <a:pt x="3048255" y="1307383"/>
                    <a:pt x="3052959" y="1309739"/>
                    <a:pt x="3057663" y="1309739"/>
                  </a:cubicBezTo>
                  <a:cubicBezTo>
                    <a:pt x="3060015" y="1312095"/>
                    <a:pt x="3062367" y="1312095"/>
                    <a:pt x="3064719" y="1312095"/>
                  </a:cubicBezTo>
                  <a:cubicBezTo>
                    <a:pt x="3069424" y="1314450"/>
                    <a:pt x="3074128" y="1316806"/>
                    <a:pt x="3078832" y="1316806"/>
                  </a:cubicBezTo>
                  <a:cubicBezTo>
                    <a:pt x="3081184" y="1319161"/>
                    <a:pt x="3083536" y="1319161"/>
                    <a:pt x="3085888" y="1319161"/>
                  </a:cubicBezTo>
                  <a:cubicBezTo>
                    <a:pt x="3090592" y="1321517"/>
                    <a:pt x="3092944" y="1321517"/>
                    <a:pt x="3097648" y="1323873"/>
                  </a:cubicBezTo>
                  <a:cubicBezTo>
                    <a:pt x="3107056" y="1326228"/>
                    <a:pt x="3116465" y="1330940"/>
                    <a:pt x="3125873" y="1333295"/>
                  </a:cubicBezTo>
                  <a:cubicBezTo>
                    <a:pt x="3128225" y="1333295"/>
                    <a:pt x="3128225" y="1333295"/>
                    <a:pt x="3130577" y="1333295"/>
                  </a:cubicBezTo>
                  <a:cubicBezTo>
                    <a:pt x="3137633" y="1335651"/>
                    <a:pt x="3147041" y="1338007"/>
                    <a:pt x="3156449" y="1340362"/>
                  </a:cubicBezTo>
                  <a:cubicBezTo>
                    <a:pt x="3158801" y="1342718"/>
                    <a:pt x="3163506" y="1342718"/>
                    <a:pt x="3165858" y="1342718"/>
                  </a:cubicBezTo>
                  <a:cubicBezTo>
                    <a:pt x="3172914" y="1345074"/>
                    <a:pt x="3179970" y="1347429"/>
                    <a:pt x="3187026" y="1349785"/>
                  </a:cubicBezTo>
                  <a:cubicBezTo>
                    <a:pt x="3189378" y="1349785"/>
                    <a:pt x="3191730" y="1349785"/>
                    <a:pt x="3196434" y="1352141"/>
                  </a:cubicBezTo>
                  <a:cubicBezTo>
                    <a:pt x="3203490" y="1352141"/>
                    <a:pt x="3212899" y="1354496"/>
                    <a:pt x="3222307" y="1356852"/>
                  </a:cubicBezTo>
                  <a:cubicBezTo>
                    <a:pt x="3222307" y="1356852"/>
                    <a:pt x="3224659" y="1356852"/>
                    <a:pt x="3224659" y="1356852"/>
                  </a:cubicBezTo>
                  <a:cubicBezTo>
                    <a:pt x="3234067" y="1359207"/>
                    <a:pt x="3243475" y="1361563"/>
                    <a:pt x="3255235" y="1363919"/>
                  </a:cubicBezTo>
                  <a:cubicBezTo>
                    <a:pt x="3257587" y="1363919"/>
                    <a:pt x="3259940" y="1366274"/>
                    <a:pt x="3264644" y="1366274"/>
                  </a:cubicBezTo>
                  <a:cubicBezTo>
                    <a:pt x="3269348" y="1366274"/>
                    <a:pt x="3276404" y="1368630"/>
                    <a:pt x="3283460" y="1370986"/>
                  </a:cubicBezTo>
                  <a:cubicBezTo>
                    <a:pt x="3288164" y="1370986"/>
                    <a:pt x="3292868" y="1370986"/>
                    <a:pt x="3295220" y="1373341"/>
                  </a:cubicBezTo>
                  <a:cubicBezTo>
                    <a:pt x="3302276" y="1373341"/>
                    <a:pt x="3309333" y="1375697"/>
                    <a:pt x="3316389" y="1375697"/>
                  </a:cubicBezTo>
                  <a:cubicBezTo>
                    <a:pt x="3321093" y="1375697"/>
                    <a:pt x="3323445" y="1378053"/>
                    <a:pt x="3325797" y="1378053"/>
                  </a:cubicBezTo>
                  <a:cubicBezTo>
                    <a:pt x="3335205" y="1380408"/>
                    <a:pt x="3344613" y="1380408"/>
                    <a:pt x="3351669" y="1382764"/>
                  </a:cubicBezTo>
                  <a:cubicBezTo>
                    <a:pt x="3354021" y="1382764"/>
                    <a:pt x="3356374" y="1382764"/>
                    <a:pt x="3358726" y="1382764"/>
                  </a:cubicBezTo>
                  <a:cubicBezTo>
                    <a:pt x="3368134" y="1385120"/>
                    <a:pt x="3379894" y="1385120"/>
                    <a:pt x="3389302" y="1387475"/>
                  </a:cubicBezTo>
                  <a:cubicBezTo>
                    <a:pt x="3391654" y="1387475"/>
                    <a:pt x="3394006" y="1387475"/>
                    <a:pt x="3396358" y="1387475"/>
                  </a:cubicBezTo>
                  <a:cubicBezTo>
                    <a:pt x="3405767" y="1389831"/>
                    <a:pt x="3415175" y="1389831"/>
                    <a:pt x="3422231" y="1392186"/>
                  </a:cubicBezTo>
                  <a:cubicBezTo>
                    <a:pt x="3426935" y="1392186"/>
                    <a:pt x="3429287" y="1392186"/>
                    <a:pt x="3431639" y="1392186"/>
                  </a:cubicBezTo>
                  <a:cubicBezTo>
                    <a:pt x="3441047" y="1394542"/>
                    <a:pt x="3448103" y="1394542"/>
                    <a:pt x="3457512" y="1396898"/>
                  </a:cubicBezTo>
                  <a:cubicBezTo>
                    <a:pt x="3459864" y="1396898"/>
                    <a:pt x="3462216" y="1396898"/>
                    <a:pt x="3466920" y="1396898"/>
                  </a:cubicBezTo>
                  <a:cubicBezTo>
                    <a:pt x="3476328" y="1399253"/>
                    <a:pt x="3488088" y="1399253"/>
                    <a:pt x="3499848" y="1399253"/>
                  </a:cubicBezTo>
                  <a:cubicBezTo>
                    <a:pt x="3513961" y="1401609"/>
                    <a:pt x="3525721" y="1401609"/>
                    <a:pt x="3537481" y="1403965"/>
                  </a:cubicBezTo>
                  <a:cubicBezTo>
                    <a:pt x="3539833" y="1403965"/>
                    <a:pt x="3544537" y="1403965"/>
                    <a:pt x="3546889" y="1403965"/>
                  </a:cubicBezTo>
                  <a:cubicBezTo>
                    <a:pt x="3563354" y="1406320"/>
                    <a:pt x="3582170" y="1406320"/>
                    <a:pt x="3600987" y="1406320"/>
                  </a:cubicBezTo>
                  <a:cubicBezTo>
                    <a:pt x="3603339" y="1406320"/>
                    <a:pt x="3605691" y="1408676"/>
                    <a:pt x="3605691" y="1408676"/>
                  </a:cubicBezTo>
                  <a:cubicBezTo>
                    <a:pt x="3617451" y="1408676"/>
                    <a:pt x="3626859" y="1408676"/>
                    <a:pt x="3636267" y="1408676"/>
                  </a:cubicBezTo>
                  <a:cubicBezTo>
                    <a:pt x="3638619" y="1408676"/>
                    <a:pt x="3638619" y="1408676"/>
                    <a:pt x="3638619" y="1408676"/>
                  </a:cubicBezTo>
                  <a:cubicBezTo>
                    <a:pt x="3650380" y="1408676"/>
                    <a:pt x="3662140" y="1408676"/>
                    <a:pt x="3671548" y="1408676"/>
                  </a:cubicBezTo>
                  <a:cubicBezTo>
                    <a:pt x="3673900" y="1408676"/>
                    <a:pt x="3678604" y="1408676"/>
                    <a:pt x="3680956" y="1408676"/>
                  </a:cubicBezTo>
                  <a:cubicBezTo>
                    <a:pt x="3688012" y="1408676"/>
                    <a:pt x="3695069" y="1408676"/>
                    <a:pt x="3704477" y="1408676"/>
                  </a:cubicBezTo>
                  <a:cubicBezTo>
                    <a:pt x="3706829" y="1408676"/>
                    <a:pt x="3711533" y="1408676"/>
                    <a:pt x="3713885" y="1408676"/>
                  </a:cubicBezTo>
                  <a:cubicBezTo>
                    <a:pt x="3720941" y="1408676"/>
                    <a:pt x="3730349" y="1408676"/>
                    <a:pt x="3737405" y="1408676"/>
                  </a:cubicBezTo>
                  <a:cubicBezTo>
                    <a:pt x="3739757" y="1408676"/>
                    <a:pt x="3742109" y="1408676"/>
                    <a:pt x="3744462" y="1408676"/>
                  </a:cubicBezTo>
                  <a:cubicBezTo>
                    <a:pt x="3756222" y="1408676"/>
                    <a:pt x="3767982" y="1408676"/>
                    <a:pt x="3779742" y="1408676"/>
                  </a:cubicBezTo>
                  <a:cubicBezTo>
                    <a:pt x="3782094" y="1406320"/>
                    <a:pt x="3784446" y="1406320"/>
                    <a:pt x="3789150" y="1406320"/>
                  </a:cubicBezTo>
                  <a:cubicBezTo>
                    <a:pt x="3800911" y="1406320"/>
                    <a:pt x="3812671" y="1406320"/>
                    <a:pt x="3824431" y="1403965"/>
                  </a:cubicBezTo>
                  <a:cubicBezTo>
                    <a:pt x="3831487" y="1403965"/>
                    <a:pt x="3838543" y="1403965"/>
                    <a:pt x="3847952" y="1401609"/>
                  </a:cubicBezTo>
                  <a:cubicBezTo>
                    <a:pt x="3847952" y="1401609"/>
                    <a:pt x="3847952" y="1401609"/>
                    <a:pt x="8923672" y="866878"/>
                  </a:cubicBezTo>
                  <a:cubicBezTo>
                    <a:pt x="8933081" y="866878"/>
                    <a:pt x="8942489" y="866878"/>
                    <a:pt x="8951897" y="864522"/>
                  </a:cubicBezTo>
                  <a:cubicBezTo>
                    <a:pt x="8958953" y="864522"/>
                    <a:pt x="8966009" y="862166"/>
                    <a:pt x="8973065" y="862166"/>
                  </a:cubicBezTo>
                  <a:cubicBezTo>
                    <a:pt x="8975418" y="862166"/>
                    <a:pt x="8975418" y="862166"/>
                    <a:pt x="8977770" y="859811"/>
                  </a:cubicBezTo>
                  <a:cubicBezTo>
                    <a:pt x="8982474" y="859811"/>
                    <a:pt x="8989530" y="859811"/>
                    <a:pt x="8994234" y="857455"/>
                  </a:cubicBezTo>
                  <a:cubicBezTo>
                    <a:pt x="8996586" y="857455"/>
                    <a:pt x="8996586" y="857455"/>
                    <a:pt x="8998938" y="857455"/>
                  </a:cubicBezTo>
                  <a:cubicBezTo>
                    <a:pt x="9003642" y="855099"/>
                    <a:pt x="9008346" y="855099"/>
                    <a:pt x="9013050" y="855099"/>
                  </a:cubicBezTo>
                  <a:cubicBezTo>
                    <a:pt x="9015402" y="852744"/>
                    <a:pt x="9015402" y="852744"/>
                    <a:pt x="9017754" y="852744"/>
                  </a:cubicBezTo>
                  <a:cubicBezTo>
                    <a:pt x="9022459" y="852744"/>
                    <a:pt x="9029515" y="850388"/>
                    <a:pt x="9034219" y="850388"/>
                  </a:cubicBezTo>
                  <a:cubicBezTo>
                    <a:pt x="9036571" y="848032"/>
                    <a:pt x="9036571" y="848032"/>
                    <a:pt x="9038923" y="848032"/>
                  </a:cubicBezTo>
                  <a:cubicBezTo>
                    <a:pt x="9043627" y="845677"/>
                    <a:pt x="9048331" y="845677"/>
                    <a:pt x="9053035" y="843321"/>
                  </a:cubicBezTo>
                  <a:cubicBezTo>
                    <a:pt x="9060091" y="840966"/>
                    <a:pt x="9064795" y="840966"/>
                    <a:pt x="9067147" y="838610"/>
                  </a:cubicBezTo>
                  <a:cubicBezTo>
                    <a:pt x="9069499" y="838610"/>
                    <a:pt x="9069499" y="838610"/>
                    <a:pt x="9069499" y="838610"/>
                  </a:cubicBezTo>
                  <a:cubicBezTo>
                    <a:pt x="9074204" y="836254"/>
                    <a:pt x="9078908" y="836254"/>
                    <a:pt x="9081260" y="833899"/>
                  </a:cubicBezTo>
                  <a:cubicBezTo>
                    <a:pt x="9085964" y="831543"/>
                    <a:pt x="9088316" y="831543"/>
                    <a:pt x="9090668" y="829187"/>
                  </a:cubicBezTo>
                  <a:cubicBezTo>
                    <a:pt x="9093020" y="829187"/>
                    <a:pt x="9095372" y="826832"/>
                    <a:pt x="9095372" y="826832"/>
                  </a:cubicBezTo>
                  <a:cubicBezTo>
                    <a:pt x="9100076" y="824476"/>
                    <a:pt x="9104780" y="822120"/>
                    <a:pt x="9107132" y="819765"/>
                  </a:cubicBezTo>
                  <a:cubicBezTo>
                    <a:pt x="9107132" y="819765"/>
                    <a:pt x="9107132" y="819765"/>
                    <a:pt x="9109484" y="819765"/>
                  </a:cubicBezTo>
                  <a:cubicBezTo>
                    <a:pt x="9111836" y="817409"/>
                    <a:pt x="9116540" y="815053"/>
                    <a:pt x="9118893" y="812698"/>
                  </a:cubicBezTo>
                  <a:cubicBezTo>
                    <a:pt x="9121245" y="810342"/>
                    <a:pt x="9123597" y="810342"/>
                    <a:pt x="9125949" y="807987"/>
                  </a:cubicBezTo>
                  <a:cubicBezTo>
                    <a:pt x="9125949" y="807987"/>
                    <a:pt x="9125949" y="805631"/>
                    <a:pt x="9125949" y="805631"/>
                  </a:cubicBezTo>
                  <a:cubicBezTo>
                    <a:pt x="9128301" y="803275"/>
                    <a:pt x="9130653" y="803275"/>
                    <a:pt x="9133005" y="800920"/>
                  </a:cubicBezTo>
                  <a:cubicBezTo>
                    <a:pt x="9133005" y="800920"/>
                    <a:pt x="9133005" y="798564"/>
                    <a:pt x="9133005" y="798564"/>
                  </a:cubicBezTo>
                  <a:cubicBezTo>
                    <a:pt x="9135357" y="796208"/>
                    <a:pt x="9135357" y="796208"/>
                    <a:pt x="9137709" y="793853"/>
                  </a:cubicBezTo>
                  <a:cubicBezTo>
                    <a:pt x="9137709" y="793853"/>
                    <a:pt x="9137709" y="791497"/>
                    <a:pt x="9137709" y="791497"/>
                  </a:cubicBezTo>
                  <a:cubicBezTo>
                    <a:pt x="9140061" y="789141"/>
                    <a:pt x="9140061" y="786786"/>
                    <a:pt x="9140061" y="784430"/>
                  </a:cubicBezTo>
                  <a:cubicBezTo>
                    <a:pt x="9142413" y="782074"/>
                    <a:pt x="9142413" y="779719"/>
                    <a:pt x="9142413" y="777363"/>
                  </a:cubicBezTo>
                  <a:cubicBezTo>
                    <a:pt x="9121245" y="963459"/>
                    <a:pt x="9102428" y="1151911"/>
                    <a:pt x="9081260" y="1338007"/>
                  </a:cubicBezTo>
                  <a:cubicBezTo>
                    <a:pt x="9081260" y="1340362"/>
                    <a:pt x="9081260" y="1342718"/>
                    <a:pt x="9078908" y="1345074"/>
                  </a:cubicBezTo>
                  <a:cubicBezTo>
                    <a:pt x="9078908" y="1347429"/>
                    <a:pt x="9078908" y="1347429"/>
                    <a:pt x="9078908" y="1347429"/>
                  </a:cubicBezTo>
                  <a:cubicBezTo>
                    <a:pt x="9078908" y="1349785"/>
                    <a:pt x="9076556" y="1352141"/>
                    <a:pt x="9076556" y="1354496"/>
                  </a:cubicBezTo>
                  <a:cubicBezTo>
                    <a:pt x="9074204" y="1356852"/>
                    <a:pt x="9074204" y="1356852"/>
                    <a:pt x="9074204" y="1356852"/>
                  </a:cubicBezTo>
                  <a:cubicBezTo>
                    <a:pt x="9074204" y="1359207"/>
                    <a:pt x="9071852" y="1359207"/>
                    <a:pt x="9071852" y="1361563"/>
                  </a:cubicBezTo>
                  <a:cubicBezTo>
                    <a:pt x="9069499" y="1363919"/>
                    <a:pt x="9069499" y="1363919"/>
                    <a:pt x="9067147" y="1366274"/>
                  </a:cubicBezTo>
                  <a:cubicBezTo>
                    <a:pt x="9067147" y="1366274"/>
                    <a:pt x="9067147" y="1368630"/>
                    <a:pt x="9064795" y="1368630"/>
                  </a:cubicBezTo>
                  <a:cubicBezTo>
                    <a:pt x="9062443" y="1370986"/>
                    <a:pt x="9060091" y="1373341"/>
                    <a:pt x="9057739" y="1375697"/>
                  </a:cubicBezTo>
                  <a:cubicBezTo>
                    <a:pt x="9055387" y="1378053"/>
                    <a:pt x="9050683" y="1380408"/>
                    <a:pt x="9045979" y="1382764"/>
                  </a:cubicBezTo>
                  <a:cubicBezTo>
                    <a:pt x="9043627" y="1385120"/>
                    <a:pt x="9038923" y="1387475"/>
                    <a:pt x="9034219" y="1389831"/>
                  </a:cubicBezTo>
                  <a:cubicBezTo>
                    <a:pt x="9034219" y="1389831"/>
                    <a:pt x="9031867" y="1389831"/>
                    <a:pt x="9029515" y="1392186"/>
                  </a:cubicBezTo>
                  <a:cubicBezTo>
                    <a:pt x="9027163" y="1392186"/>
                    <a:pt x="9024811" y="1394542"/>
                    <a:pt x="9020106" y="1394542"/>
                  </a:cubicBezTo>
                  <a:cubicBezTo>
                    <a:pt x="9020106" y="1394542"/>
                    <a:pt x="9020106" y="1396898"/>
                    <a:pt x="9020106" y="1396898"/>
                  </a:cubicBezTo>
                  <a:cubicBezTo>
                    <a:pt x="9015402" y="1396898"/>
                    <a:pt x="9013050" y="1399253"/>
                    <a:pt x="9008346" y="1399253"/>
                  </a:cubicBezTo>
                  <a:cubicBezTo>
                    <a:pt x="9008346" y="1399253"/>
                    <a:pt x="9008346" y="1401609"/>
                    <a:pt x="9005994" y="1401609"/>
                  </a:cubicBezTo>
                  <a:cubicBezTo>
                    <a:pt x="9005994" y="1401609"/>
                    <a:pt x="9003642" y="1401609"/>
                    <a:pt x="9001290" y="1401609"/>
                  </a:cubicBezTo>
                  <a:cubicBezTo>
                    <a:pt x="8998938" y="1403965"/>
                    <a:pt x="8996586" y="1403965"/>
                    <a:pt x="8991882" y="1406320"/>
                  </a:cubicBezTo>
                  <a:cubicBezTo>
                    <a:pt x="8989530" y="1406320"/>
                    <a:pt x="8984826" y="1408676"/>
                    <a:pt x="8982474" y="1408676"/>
                  </a:cubicBezTo>
                  <a:cubicBezTo>
                    <a:pt x="8980122" y="1408676"/>
                    <a:pt x="8977770" y="1408676"/>
                    <a:pt x="8977770" y="1411032"/>
                  </a:cubicBezTo>
                  <a:cubicBezTo>
                    <a:pt x="8975418" y="1411032"/>
                    <a:pt x="8975418" y="1411032"/>
                    <a:pt x="8973065" y="1411032"/>
                  </a:cubicBezTo>
                  <a:cubicBezTo>
                    <a:pt x="8968361" y="1413387"/>
                    <a:pt x="8963657" y="1413387"/>
                    <a:pt x="8956601" y="1415743"/>
                  </a:cubicBezTo>
                  <a:cubicBezTo>
                    <a:pt x="8954249" y="1415743"/>
                    <a:pt x="8954249" y="1415743"/>
                    <a:pt x="8951897" y="1415743"/>
                  </a:cubicBezTo>
                  <a:cubicBezTo>
                    <a:pt x="8947193" y="1418099"/>
                    <a:pt x="8942489" y="1418099"/>
                    <a:pt x="8937785" y="1418099"/>
                  </a:cubicBezTo>
                  <a:cubicBezTo>
                    <a:pt x="8935433" y="1420454"/>
                    <a:pt x="8933081" y="1420454"/>
                    <a:pt x="8933081" y="1420454"/>
                  </a:cubicBezTo>
                  <a:cubicBezTo>
                    <a:pt x="8930729" y="1420454"/>
                    <a:pt x="8930729" y="1420454"/>
                    <a:pt x="8928377" y="1420454"/>
                  </a:cubicBezTo>
                  <a:cubicBezTo>
                    <a:pt x="8926025" y="1420454"/>
                    <a:pt x="8921320" y="1422810"/>
                    <a:pt x="8916616" y="1422810"/>
                  </a:cubicBezTo>
                  <a:cubicBezTo>
                    <a:pt x="8914264" y="1422810"/>
                    <a:pt x="8914264" y="1422810"/>
                    <a:pt x="8911912" y="1422810"/>
                  </a:cubicBezTo>
                  <a:cubicBezTo>
                    <a:pt x="8904856" y="1425166"/>
                    <a:pt x="8897800" y="1425166"/>
                    <a:pt x="8890744" y="1427521"/>
                  </a:cubicBezTo>
                  <a:cubicBezTo>
                    <a:pt x="8881336" y="1427521"/>
                    <a:pt x="8871927" y="1429877"/>
                    <a:pt x="8862519" y="1429877"/>
                  </a:cubicBezTo>
                  <a:cubicBezTo>
                    <a:pt x="8862519" y="1429877"/>
                    <a:pt x="8862519" y="1429877"/>
                    <a:pt x="3786798" y="1964608"/>
                  </a:cubicBezTo>
                  <a:cubicBezTo>
                    <a:pt x="3767982" y="1966964"/>
                    <a:pt x="3746814" y="1966964"/>
                    <a:pt x="3727997" y="1969320"/>
                  </a:cubicBezTo>
                  <a:cubicBezTo>
                    <a:pt x="3723293" y="1969320"/>
                    <a:pt x="3720941" y="1969320"/>
                    <a:pt x="3718589" y="1969320"/>
                  </a:cubicBezTo>
                  <a:cubicBezTo>
                    <a:pt x="3706829" y="1969320"/>
                    <a:pt x="3695069" y="1971675"/>
                    <a:pt x="3683308" y="1971675"/>
                  </a:cubicBezTo>
                  <a:cubicBezTo>
                    <a:pt x="3683308" y="1971675"/>
                    <a:pt x="3683308" y="1971675"/>
                    <a:pt x="3680956" y="1971675"/>
                  </a:cubicBezTo>
                  <a:cubicBezTo>
                    <a:pt x="3680956" y="1971675"/>
                    <a:pt x="3678604" y="1971675"/>
                    <a:pt x="3676252" y="1971675"/>
                  </a:cubicBezTo>
                  <a:cubicBezTo>
                    <a:pt x="3669196" y="1971675"/>
                    <a:pt x="3659788" y="1971675"/>
                    <a:pt x="3652732" y="1971675"/>
                  </a:cubicBezTo>
                  <a:cubicBezTo>
                    <a:pt x="3650380" y="1971675"/>
                    <a:pt x="3645675" y="1971675"/>
                    <a:pt x="3643323" y="1971675"/>
                  </a:cubicBezTo>
                  <a:cubicBezTo>
                    <a:pt x="3633915" y="1971675"/>
                    <a:pt x="3626859" y="1971675"/>
                    <a:pt x="3619803" y="1971675"/>
                  </a:cubicBezTo>
                  <a:cubicBezTo>
                    <a:pt x="3617451" y="1971675"/>
                    <a:pt x="3612747" y="1971675"/>
                    <a:pt x="3610395" y="1971675"/>
                  </a:cubicBezTo>
                  <a:cubicBezTo>
                    <a:pt x="3598635" y="1971675"/>
                    <a:pt x="3589226" y="1971675"/>
                    <a:pt x="3577466" y="1971675"/>
                  </a:cubicBezTo>
                  <a:cubicBezTo>
                    <a:pt x="3577466" y="1971675"/>
                    <a:pt x="3577466" y="1971675"/>
                    <a:pt x="3575114" y="1971675"/>
                  </a:cubicBezTo>
                  <a:cubicBezTo>
                    <a:pt x="3565706" y="1969320"/>
                    <a:pt x="3556298" y="1969320"/>
                    <a:pt x="3546889" y="1969320"/>
                  </a:cubicBezTo>
                  <a:cubicBezTo>
                    <a:pt x="3544537" y="1969320"/>
                    <a:pt x="3542185" y="1969320"/>
                    <a:pt x="3542185" y="1969320"/>
                  </a:cubicBezTo>
                  <a:cubicBezTo>
                    <a:pt x="3539833" y="1969320"/>
                    <a:pt x="3539833" y="1969320"/>
                    <a:pt x="3539833" y="1969320"/>
                  </a:cubicBezTo>
                  <a:cubicBezTo>
                    <a:pt x="3521017" y="1969320"/>
                    <a:pt x="3502201" y="1966964"/>
                    <a:pt x="3485736" y="1966964"/>
                  </a:cubicBezTo>
                  <a:cubicBezTo>
                    <a:pt x="3483384" y="1966964"/>
                    <a:pt x="3483384" y="1966964"/>
                    <a:pt x="3481032" y="1966964"/>
                  </a:cubicBezTo>
                  <a:cubicBezTo>
                    <a:pt x="3481032" y="1964608"/>
                    <a:pt x="3478680" y="1964608"/>
                    <a:pt x="3476328" y="1964608"/>
                  </a:cubicBezTo>
                  <a:cubicBezTo>
                    <a:pt x="3452808" y="1964608"/>
                    <a:pt x="3429287" y="1962253"/>
                    <a:pt x="3405767" y="1959897"/>
                  </a:cubicBezTo>
                  <a:cubicBezTo>
                    <a:pt x="3403414" y="1957541"/>
                    <a:pt x="3403414" y="1957541"/>
                    <a:pt x="3401062" y="1957541"/>
                  </a:cubicBezTo>
                  <a:cubicBezTo>
                    <a:pt x="3398710" y="1957541"/>
                    <a:pt x="3396358" y="1957541"/>
                    <a:pt x="3394006" y="1957541"/>
                  </a:cubicBezTo>
                  <a:cubicBezTo>
                    <a:pt x="3386950" y="1957541"/>
                    <a:pt x="3379894" y="1955186"/>
                    <a:pt x="3370486" y="1955186"/>
                  </a:cubicBezTo>
                  <a:cubicBezTo>
                    <a:pt x="3370486" y="1955186"/>
                    <a:pt x="3368134" y="1955186"/>
                    <a:pt x="3365782" y="1955186"/>
                  </a:cubicBezTo>
                  <a:cubicBezTo>
                    <a:pt x="3363430" y="1955186"/>
                    <a:pt x="3363430" y="1952830"/>
                    <a:pt x="3361078" y="1952830"/>
                  </a:cubicBezTo>
                  <a:cubicBezTo>
                    <a:pt x="3354021" y="1952830"/>
                    <a:pt x="3344613" y="1950474"/>
                    <a:pt x="3337557" y="1950474"/>
                  </a:cubicBezTo>
                  <a:cubicBezTo>
                    <a:pt x="3335205" y="1950474"/>
                    <a:pt x="3332853" y="1950474"/>
                    <a:pt x="3330501" y="1950474"/>
                  </a:cubicBezTo>
                  <a:cubicBezTo>
                    <a:pt x="3330501" y="1950474"/>
                    <a:pt x="3330501" y="1950474"/>
                    <a:pt x="3328149" y="1950474"/>
                  </a:cubicBezTo>
                  <a:cubicBezTo>
                    <a:pt x="3318741" y="1948119"/>
                    <a:pt x="3306980" y="1945763"/>
                    <a:pt x="3297572" y="1945763"/>
                  </a:cubicBezTo>
                  <a:cubicBezTo>
                    <a:pt x="3297572" y="1945763"/>
                    <a:pt x="3295220" y="1945763"/>
                    <a:pt x="3295220" y="1945763"/>
                  </a:cubicBezTo>
                  <a:cubicBezTo>
                    <a:pt x="3295220" y="1943407"/>
                    <a:pt x="3292868" y="1943407"/>
                    <a:pt x="3290516" y="1943407"/>
                  </a:cubicBezTo>
                  <a:cubicBezTo>
                    <a:pt x="3283460" y="1943407"/>
                    <a:pt x="3274052" y="1941052"/>
                    <a:pt x="3264644" y="1938696"/>
                  </a:cubicBezTo>
                  <a:cubicBezTo>
                    <a:pt x="3264644" y="1938696"/>
                    <a:pt x="3262292" y="1938696"/>
                    <a:pt x="3262292" y="1938696"/>
                  </a:cubicBezTo>
                  <a:cubicBezTo>
                    <a:pt x="3259940" y="1938696"/>
                    <a:pt x="3257587" y="1938696"/>
                    <a:pt x="3255235" y="1938696"/>
                  </a:cubicBezTo>
                  <a:cubicBezTo>
                    <a:pt x="3248179" y="1936341"/>
                    <a:pt x="3241123" y="1936341"/>
                    <a:pt x="3234067" y="1933985"/>
                  </a:cubicBezTo>
                  <a:cubicBezTo>
                    <a:pt x="3231715" y="1933985"/>
                    <a:pt x="3229363" y="1933985"/>
                    <a:pt x="3229363" y="1933985"/>
                  </a:cubicBezTo>
                  <a:cubicBezTo>
                    <a:pt x="3227011" y="1931629"/>
                    <a:pt x="3224659" y="1931629"/>
                    <a:pt x="3222307" y="1931629"/>
                  </a:cubicBezTo>
                  <a:cubicBezTo>
                    <a:pt x="3215251" y="1931629"/>
                    <a:pt x="3210546" y="1929274"/>
                    <a:pt x="3203490" y="1926918"/>
                  </a:cubicBezTo>
                  <a:cubicBezTo>
                    <a:pt x="3201138" y="1926918"/>
                    <a:pt x="3198786" y="1926918"/>
                    <a:pt x="3196434" y="1926918"/>
                  </a:cubicBezTo>
                  <a:cubicBezTo>
                    <a:pt x="3194082" y="1926918"/>
                    <a:pt x="3194082" y="1926918"/>
                    <a:pt x="3194082" y="1926918"/>
                  </a:cubicBezTo>
                  <a:cubicBezTo>
                    <a:pt x="3182322" y="1924562"/>
                    <a:pt x="3172914" y="1922207"/>
                    <a:pt x="3163506" y="1919851"/>
                  </a:cubicBezTo>
                  <a:cubicBezTo>
                    <a:pt x="3161153" y="1919851"/>
                    <a:pt x="3161153" y="1919851"/>
                    <a:pt x="3158801" y="1919851"/>
                  </a:cubicBezTo>
                  <a:cubicBezTo>
                    <a:pt x="3151745" y="1917495"/>
                    <a:pt x="3142337" y="1915140"/>
                    <a:pt x="3135281" y="1912784"/>
                  </a:cubicBezTo>
                  <a:cubicBezTo>
                    <a:pt x="3132929" y="1912784"/>
                    <a:pt x="3132929" y="1912784"/>
                    <a:pt x="3130577" y="1912784"/>
                  </a:cubicBezTo>
                  <a:cubicBezTo>
                    <a:pt x="3128225" y="1910428"/>
                    <a:pt x="3125873" y="1910428"/>
                    <a:pt x="3125873" y="1910428"/>
                  </a:cubicBezTo>
                  <a:cubicBezTo>
                    <a:pt x="3118817" y="1908073"/>
                    <a:pt x="3111760" y="1908073"/>
                    <a:pt x="3104704" y="1905717"/>
                  </a:cubicBezTo>
                  <a:cubicBezTo>
                    <a:pt x="3102352" y="1905717"/>
                    <a:pt x="3100000" y="1903361"/>
                    <a:pt x="3100000" y="1903361"/>
                  </a:cubicBezTo>
                  <a:cubicBezTo>
                    <a:pt x="3097648" y="1903361"/>
                    <a:pt x="3097648" y="1903361"/>
                    <a:pt x="3095296" y="1903361"/>
                  </a:cubicBezTo>
                  <a:cubicBezTo>
                    <a:pt x="3085888" y="1901006"/>
                    <a:pt x="3076480" y="1898650"/>
                    <a:pt x="3069424" y="1896295"/>
                  </a:cubicBezTo>
                  <a:cubicBezTo>
                    <a:pt x="3067072" y="1896295"/>
                    <a:pt x="3067072" y="1893939"/>
                    <a:pt x="3067072" y="1893939"/>
                  </a:cubicBezTo>
                  <a:cubicBezTo>
                    <a:pt x="3067072" y="1893939"/>
                    <a:pt x="3064719" y="1893939"/>
                    <a:pt x="3064719" y="1893939"/>
                  </a:cubicBezTo>
                  <a:cubicBezTo>
                    <a:pt x="3055311" y="1891583"/>
                    <a:pt x="3045903" y="1889228"/>
                    <a:pt x="3036495" y="1884516"/>
                  </a:cubicBezTo>
                  <a:cubicBezTo>
                    <a:pt x="3034143" y="1884516"/>
                    <a:pt x="3034143" y="1884516"/>
                    <a:pt x="3031791" y="1884516"/>
                  </a:cubicBezTo>
                  <a:cubicBezTo>
                    <a:pt x="3029439" y="1884516"/>
                    <a:pt x="3027087" y="1882161"/>
                    <a:pt x="3024735" y="1882161"/>
                  </a:cubicBezTo>
                  <a:cubicBezTo>
                    <a:pt x="3022383" y="1882161"/>
                    <a:pt x="3020031" y="1879805"/>
                    <a:pt x="3017679" y="1879805"/>
                  </a:cubicBezTo>
                  <a:cubicBezTo>
                    <a:pt x="3012974" y="1877449"/>
                    <a:pt x="3008270" y="1875094"/>
                    <a:pt x="3003566" y="1875094"/>
                  </a:cubicBezTo>
                  <a:cubicBezTo>
                    <a:pt x="3001214" y="1872738"/>
                    <a:pt x="2998862" y="1872738"/>
                    <a:pt x="2996510" y="1872738"/>
                  </a:cubicBezTo>
                  <a:cubicBezTo>
                    <a:pt x="2991806" y="1870382"/>
                    <a:pt x="2987102" y="1868027"/>
                    <a:pt x="2984750" y="1868027"/>
                  </a:cubicBezTo>
                  <a:cubicBezTo>
                    <a:pt x="2982398" y="1865671"/>
                    <a:pt x="2980046" y="1865671"/>
                    <a:pt x="2977694" y="1865671"/>
                  </a:cubicBezTo>
                  <a:cubicBezTo>
                    <a:pt x="2970638" y="1863316"/>
                    <a:pt x="2963581" y="1860960"/>
                    <a:pt x="2958877" y="1856249"/>
                  </a:cubicBezTo>
                  <a:cubicBezTo>
                    <a:pt x="2958877" y="1856249"/>
                    <a:pt x="2958877" y="1856249"/>
                    <a:pt x="131715" y="673715"/>
                  </a:cubicBezTo>
                  <a:cubicBezTo>
                    <a:pt x="129363" y="673715"/>
                    <a:pt x="129363" y="673715"/>
                    <a:pt x="127011" y="671359"/>
                  </a:cubicBezTo>
                  <a:cubicBezTo>
                    <a:pt x="124659" y="671359"/>
                    <a:pt x="122307" y="669003"/>
                    <a:pt x="119954" y="669003"/>
                  </a:cubicBezTo>
                  <a:cubicBezTo>
                    <a:pt x="117602" y="669003"/>
                    <a:pt x="115250" y="666648"/>
                    <a:pt x="112898" y="666648"/>
                  </a:cubicBezTo>
                  <a:cubicBezTo>
                    <a:pt x="110546" y="664292"/>
                    <a:pt x="108194" y="664292"/>
                    <a:pt x="105842" y="661937"/>
                  </a:cubicBezTo>
                  <a:cubicBezTo>
                    <a:pt x="103490" y="661937"/>
                    <a:pt x="101138" y="659581"/>
                    <a:pt x="98786" y="659581"/>
                  </a:cubicBezTo>
                  <a:cubicBezTo>
                    <a:pt x="94082" y="657225"/>
                    <a:pt x="91730" y="657225"/>
                    <a:pt x="89378" y="654870"/>
                  </a:cubicBezTo>
                  <a:cubicBezTo>
                    <a:pt x="87026" y="652514"/>
                    <a:pt x="84674" y="652514"/>
                    <a:pt x="84674" y="652514"/>
                  </a:cubicBezTo>
                  <a:cubicBezTo>
                    <a:pt x="82322" y="650158"/>
                    <a:pt x="79970" y="647803"/>
                    <a:pt x="77618" y="647803"/>
                  </a:cubicBezTo>
                  <a:cubicBezTo>
                    <a:pt x="75266" y="645447"/>
                    <a:pt x="72914" y="645447"/>
                    <a:pt x="70561" y="643091"/>
                  </a:cubicBezTo>
                  <a:cubicBezTo>
                    <a:pt x="68209" y="643091"/>
                    <a:pt x="65857" y="640736"/>
                    <a:pt x="63505" y="640736"/>
                  </a:cubicBezTo>
                  <a:cubicBezTo>
                    <a:pt x="63505" y="638380"/>
                    <a:pt x="61153" y="638380"/>
                    <a:pt x="58801" y="636024"/>
                  </a:cubicBezTo>
                  <a:cubicBezTo>
                    <a:pt x="56449" y="636024"/>
                    <a:pt x="54097" y="633669"/>
                    <a:pt x="51745" y="633669"/>
                  </a:cubicBezTo>
                  <a:cubicBezTo>
                    <a:pt x="51745" y="631313"/>
                    <a:pt x="49393" y="631313"/>
                    <a:pt x="47041" y="628957"/>
                  </a:cubicBezTo>
                  <a:cubicBezTo>
                    <a:pt x="47041" y="628957"/>
                    <a:pt x="44689" y="626602"/>
                    <a:pt x="42337" y="626602"/>
                  </a:cubicBezTo>
                  <a:cubicBezTo>
                    <a:pt x="42337" y="624246"/>
                    <a:pt x="39985" y="624246"/>
                    <a:pt x="37633" y="621891"/>
                  </a:cubicBezTo>
                  <a:cubicBezTo>
                    <a:pt x="37633" y="621891"/>
                    <a:pt x="35281" y="619535"/>
                    <a:pt x="32929" y="619535"/>
                  </a:cubicBezTo>
                  <a:cubicBezTo>
                    <a:pt x="32929" y="617179"/>
                    <a:pt x="30577" y="617179"/>
                    <a:pt x="30577" y="614824"/>
                  </a:cubicBezTo>
                  <a:cubicBezTo>
                    <a:pt x="28225" y="614824"/>
                    <a:pt x="25873" y="612468"/>
                    <a:pt x="25873" y="612468"/>
                  </a:cubicBezTo>
                  <a:cubicBezTo>
                    <a:pt x="23520" y="610112"/>
                    <a:pt x="23520" y="610112"/>
                    <a:pt x="21168" y="607757"/>
                  </a:cubicBezTo>
                  <a:cubicBezTo>
                    <a:pt x="21168" y="607757"/>
                    <a:pt x="18816" y="605401"/>
                    <a:pt x="18816" y="605401"/>
                  </a:cubicBezTo>
                  <a:cubicBezTo>
                    <a:pt x="18816" y="603045"/>
                    <a:pt x="16464" y="603045"/>
                    <a:pt x="16464" y="600690"/>
                  </a:cubicBezTo>
                  <a:cubicBezTo>
                    <a:pt x="14112" y="600690"/>
                    <a:pt x="14112" y="598334"/>
                    <a:pt x="11760" y="598334"/>
                  </a:cubicBezTo>
                  <a:cubicBezTo>
                    <a:pt x="11760" y="595978"/>
                    <a:pt x="11760" y="595978"/>
                    <a:pt x="11760" y="593623"/>
                  </a:cubicBezTo>
                  <a:cubicBezTo>
                    <a:pt x="9408" y="593623"/>
                    <a:pt x="9408" y="591267"/>
                    <a:pt x="7056" y="591267"/>
                  </a:cubicBezTo>
                  <a:cubicBezTo>
                    <a:pt x="7056" y="588912"/>
                    <a:pt x="7056" y="588912"/>
                    <a:pt x="7056" y="588912"/>
                  </a:cubicBezTo>
                  <a:cubicBezTo>
                    <a:pt x="4704" y="586556"/>
                    <a:pt x="4704" y="584200"/>
                    <a:pt x="4704" y="584200"/>
                  </a:cubicBezTo>
                  <a:cubicBezTo>
                    <a:pt x="4704" y="584200"/>
                    <a:pt x="4704" y="581845"/>
                    <a:pt x="2352" y="581845"/>
                  </a:cubicBezTo>
                  <a:cubicBezTo>
                    <a:pt x="2352" y="579489"/>
                    <a:pt x="2352" y="579489"/>
                    <a:pt x="2352" y="577133"/>
                  </a:cubicBezTo>
                  <a:cubicBezTo>
                    <a:pt x="2352" y="577133"/>
                    <a:pt x="2352" y="574778"/>
                    <a:pt x="2352" y="574778"/>
                  </a:cubicBezTo>
                  <a:cubicBezTo>
                    <a:pt x="0" y="572422"/>
                    <a:pt x="0" y="572422"/>
                    <a:pt x="0" y="570066"/>
                  </a:cubicBezTo>
                  <a:cubicBezTo>
                    <a:pt x="0" y="570066"/>
                    <a:pt x="0" y="567711"/>
                    <a:pt x="0" y="567711"/>
                  </a:cubicBezTo>
                  <a:cubicBezTo>
                    <a:pt x="0" y="565355"/>
                    <a:pt x="0" y="562999"/>
                    <a:pt x="0" y="560644"/>
                  </a:cubicBezTo>
                  <a:cubicBezTo>
                    <a:pt x="21168" y="374548"/>
                    <a:pt x="42337" y="186096"/>
                    <a:pt x="61153" y="0"/>
                  </a:cubicBezTo>
                  <a:close/>
                </a:path>
              </a:pathLst>
            </a:custGeom>
            <a:gradFill flip="none" rotWithShape="1">
              <a:gsLst>
                <a:gs pos="57000">
                  <a:schemeClr val="bg1">
                    <a:alpha val="33000"/>
                  </a:schemeClr>
                </a:gs>
                <a:gs pos="0">
                  <a:schemeClr val="tx1">
                    <a:alpha val="60000"/>
                  </a:schemeClr>
                </a:gs>
                <a:gs pos="28000">
                  <a:schemeClr val="tx1">
                    <a:alpha val="20000"/>
                  </a:schemeClr>
                </a:gs>
                <a:gs pos="100000">
                  <a:schemeClr val="bg1">
                    <a:alpha val="50000"/>
                  </a:schemeClr>
                </a:gs>
              </a:gsLst>
              <a:lin ang="300000" scaled="0"/>
              <a:tileRect/>
            </a:gradFill>
            <a:ln>
              <a:noFill/>
            </a:ln>
          </p:spPr>
          <p:txBody>
            <a:bodyPr vert="horz" wrap="square" lIns="182880" tIns="91440" rIns="182880" bIns="91440" numCol="1" anchor="t" anchorCtr="0" compatLnSpc="1">
              <a:prstTxWarp prst="textNoShape">
                <a:avLst/>
              </a:prstTxWarp>
              <a:noAutofit/>
            </a:bodyPr>
            <a:lstStyle/>
            <a:p>
              <a:endParaRPr lang="en-GB" sz="4800" noProof="0" dirty="0">
                <a:latin typeface="+mj-lt"/>
              </a:endParaRPr>
            </a:p>
          </p:txBody>
        </p:sp>
      </p:grpSp>
      <p:grpSp>
        <p:nvGrpSpPr>
          <p:cNvPr id="13" name="Group 45">
            <a:extLst>
              <a:ext uri="{FF2B5EF4-FFF2-40B4-BE49-F238E27FC236}">
                <a16:creationId xmlns:a16="http://schemas.microsoft.com/office/drawing/2014/main" id="{7EAC5E54-7B52-2352-32A7-717A8471E372}"/>
              </a:ext>
            </a:extLst>
          </p:cNvPr>
          <p:cNvGrpSpPr/>
          <p:nvPr/>
        </p:nvGrpSpPr>
        <p:grpSpPr>
          <a:xfrm>
            <a:off x="6400800" y="5711530"/>
            <a:ext cx="4816112" cy="1686578"/>
            <a:chOff x="1588" y="4221162"/>
            <a:chExt cx="9147175" cy="2624138"/>
          </a:xfrm>
        </p:grpSpPr>
        <p:sp>
          <p:nvSpPr>
            <p:cNvPr id="14" name="Freeform 12">
              <a:extLst>
                <a:ext uri="{FF2B5EF4-FFF2-40B4-BE49-F238E27FC236}">
                  <a16:creationId xmlns:a16="http://schemas.microsoft.com/office/drawing/2014/main" id="{5D11637D-9D80-0F75-6507-3BC93555A17F}"/>
                </a:ext>
              </a:extLst>
            </p:cNvPr>
            <p:cNvSpPr>
              <a:spLocks/>
            </p:cNvSpPr>
            <p:nvPr/>
          </p:nvSpPr>
          <p:spPr bwMode="auto">
            <a:xfrm>
              <a:off x="1588" y="4221162"/>
              <a:ext cx="9147175" cy="2624138"/>
            </a:xfrm>
            <a:custGeom>
              <a:avLst/>
              <a:gdLst>
                <a:gd name="T0" fmla="*/ 2278 w 3889"/>
                <a:gd name="T1" fmla="*/ 11 h 1114"/>
                <a:gd name="T2" fmla="*/ 26 w 3889"/>
                <a:gd name="T3" fmla="*/ 277 h 1114"/>
                <a:gd name="T4" fmla="*/ 0 w 3889"/>
                <a:gd name="T5" fmla="*/ 519 h 1114"/>
                <a:gd name="T6" fmla="*/ 1 w 3889"/>
                <a:gd name="T7" fmla="*/ 524 h 1114"/>
                <a:gd name="T8" fmla="*/ 3 w 3889"/>
                <a:gd name="T9" fmla="*/ 528 h 1114"/>
                <a:gd name="T10" fmla="*/ 7 w 3889"/>
                <a:gd name="T11" fmla="*/ 532 h 1114"/>
                <a:gd name="T12" fmla="*/ 11 w 3889"/>
                <a:gd name="T13" fmla="*/ 537 h 1114"/>
                <a:gd name="T14" fmla="*/ 16 w 3889"/>
                <a:gd name="T15" fmla="*/ 541 h 1114"/>
                <a:gd name="T16" fmla="*/ 22 w 3889"/>
                <a:gd name="T17" fmla="*/ 546 h 1114"/>
                <a:gd name="T18" fmla="*/ 30 w 3889"/>
                <a:gd name="T19" fmla="*/ 550 h 1114"/>
                <a:gd name="T20" fmla="*/ 38 w 3889"/>
                <a:gd name="T21" fmla="*/ 555 h 1114"/>
                <a:gd name="T22" fmla="*/ 48 w 3889"/>
                <a:gd name="T23" fmla="*/ 560 h 1114"/>
                <a:gd name="T24" fmla="*/ 56 w 3889"/>
                <a:gd name="T25" fmla="*/ 563 h 1114"/>
                <a:gd name="T26" fmla="*/ 1269 w 3889"/>
                <a:gd name="T27" fmla="*/ 1070 h 1114"/>
                <a:gd name="T28" fmla="*/ 1277 w 3889"/>
                <a:gd name="T29" fmla="*/ 1073 h 1114"/>
                <a:gd name="T30" fmla="*/ 1289 w 3889"/>
                <a:gd name="T31" fmla="*/ 1077 h 1114"/>
                <a:gd name="T32" fmla="*/ 1304 w 3889"/>
                <a:gd name="T33" fmla="*/ 1081 h 1114"/>
                <a:gd name="T34" fmla="*/ 1318 w 3889"/>
                <a:gd name="T35" fmla="*/ 1085 h 1114"/>
                <a:gd name="T36" fmla="*/ 1320 w 3889"/>
                <a:gd name="T37" fmla="*/ 1086 h 1114"/>
                <a:gd name="T38" fmla="*/ 1333 w 3889"/>
                <a:gd name="T39" fmla="*/ 1089 h 1114"/>
                <a:gd name="T40" fmla="*/ 1345 w 3889"/>
                <a:gd name="T41" fmla="*/ 1092 h 1114"/>
                <a:gd name="T42" fmla="*/ 1362 w 3889"/>
                <a:gd name="T43" fmla="*/ 1095 h 1114"/>
                <a:gd name="T44" fmla="*/ 1375 w 3889"/>
                <a:gd name="T45" fmla="*/ 1098 h 1114"/>
                <a:gd name="T46" fmla="*/ 1388 w 3889"/>
                <a:gd name="T47" fmla="*/ 1100 h 1114"/>
                <a:gd name="T48" fmla="*/ 1402 w 3889"/>
                <a:gd name="T49" fmla="*/ 1103 h 1114"/>
                <a:gd name="T50" fmla="*/ 1419 w 3889"/>
                <a:gd name="T51" fmla="*/ 1105 h 1114"/>
                <a:gd name="T52" fmla="*/ 1433 w 3889"/>
                <a:gd name="T53" fmla="*/ 1107 h 1114"/>
                <a:gd name="T54" fmla="*/ 1448 w 3889"/>
                <a:gd name="T55" fmla="*/ 1109 h 1114"/>
                <a:gd name="T56" fmla="*/ 1482 w 3889"/>
                <a:gd name="T57" fmla="*/ 1112 h 1114"/>
                <a:gd name="T58" fmla="*/ 1508 w 3889"/>
                <a:gd name="T59" fmla="*/ 1113 h 1114"/>
                <a:gd name="T60" fmla="*/ 1535 w 3889"/>
                <a:gd name="T61" fmla="*/ 1114 h 1114"/>
                <a:gd name="T62" fmla="*/ 1553 w 3889"/>
                <a:gd name="T63" fmla="*/ 1114 h 1114"/>
                <a:gd name="T64" fmla="*/ 1566 w 3889"/>
                <a:gd name="T65" fmla="*/ 1114 h 1114"/>
                <a:gd name="T66" fmla="*/ 1610 w 3889"/>
                <a:gd name="T67" fmla="*/ 1111 h 1114"/>
                <a:gd name="T68" fmla="*/ 3780 w 3889"/>
                <a:gd name="T69" fmla="*/ 883 h 1114"/>
                <a:gd name="T70" fmla="*/ 3796 w 3889"/>
                <a:gd name="T71" fmla="*/ 880 h 1114"/>
                <a:gd name="T72" fmla="*/ 3806 w 3889"/>
                <a:gd name="T73" fmla="*/ 878 h 1114"/>
                <a:gd name="T74" fmla="*/ 3815 w 3889"/>
                <a:gd name="T75" fmla="*/ 876 h 1114"/>
                <a:gd name="T76" fmla="*/ 3823 w 3889"/>
                <a:gd name="T77" fmla="*/ 874 h 1114"/>
                <a:gd name="T78" fmla="*/ 3829 w 3889"/>
                <a:gd name="T79" fmla="*/ 872 h 1114"/>
                <a:gd name="T80" fmla="*/ 3835 w 3889"/>
                <a:gd name="T81" fmla="*/ 869 h 1114"/>
                <a:gd name="T82" fmla="*/ 3841 w 3889"/>
                <a:gd name="T83" fmla="*/ 867 h 1114"/>
                <a:gd name="T84" fmla="*/ 3851 w 3889"/>
                <a:gd name="T85" fmla="*/ 861 h 1114"/>
                <a:gd name="T86" fmla="*/ 3854 w 3889"/>
                <a:gd name="T87" fmla="*/ 858 h 1114"/>
                <a:gd name="T88" fmla="*/ 3857 w 3889"/>
                <a:gd name="T89" fmla="*/ 855 h 1114"/>
                <a:gd name="T90" fmla="*/ 3859 w 3889"/>
                <a:gd name="T91" fmla="*/ 852 h 1114"/>
                <a:gd name="T92" fmla="*/ 3860 w 3889"/>
                <a:gd name="T93" fmla="*/ 848 h 1114"/>
                <a:gd name="T94" fmla="*/ 3887 w 3889"/>
                <a:gd name="T95" fmla="*/ 608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89" h="1114">
                  <a:moveTo>
                    <a:pt x="3831" y="559"/>
                  </a:moveTo>
                  <a:cubicBezTo>
                    <a:pt x="2630" y="57"/>
                    <a:pt x="2630" y="57"/>
                    <a:pt x="2630" y="57"/>
                  </a:cubicBezTo>
                  <a:cubicBezTo>
                    <a:pt x="2543" y="20"/>
                    <a:pt x="2385" y="0"/>
                    <a:pt x="2278" y="11"/>
                  </a:cubicBezTo>
                  <a:cubicBezTo>
                    <a:pt x="119" y="238"/>
                    <a:pt x="119" y="238"/>
                    <a:pt x="119" y="238"/>
                  </a:cubicBezTo>
                  <a:cubicBezTo>
                    <a:pt x="59" y="245"/>
                    <a:pt x="28" y="259"/>
                    <a:pt x="26" y="278"/>
                  </a:cubicBezTo>
                  <a:cubicBezTo>
                    <a:pt x="26" y="277"/>
                    <a:pt x="26" y="277"/>
                    <a:pt x="26" y="277"/>
                  </a:cubicBezTo>
                  <a:cubicBezTo>
                    <a:pt x="18" y="356"/>
                    <a:pt x="9" y="436"/>
                    <a:pt x="0" y="515"/>
                  </a:cubicBezTo>
                  <a:cubicBezTo>
                    <a:pt x="0" y="516"/>
                    <a:pt x="0" y="517"/>
                    <a:pt x="0" y="518"/>
                  </a:cubicBezTo>
                  <a:cubicBezTo>
                    <a:pt x="0" y="518"/>
                    <a:pt x="0" y="519"/>
                    <a:pt x="0" y="519"/>
                  </a:cubicBezTo>
                  <a:cubicBezTo>
                    <a:pt x="0" y="520"/>
                    <a:pt x="0" y="520"/>
                    <a:pt x="1" y="521"/>
                  </a:cubicBezTo>
                  <a:cubicBezTo>
                    <a:pt x="1" y="521"/>
                    <a:pt x="1" y="522"/>
                    <a:pt x="1" y="522"/>
                  </a:cubicBezTo>
                  <a:cubicBezTo>
                    <a:pt x="1" y="523"/>
                    <a:pt x="1" y="523"/>
                    <a:pt x="1" y="524"/>
                  </a:cubicBezTo>
                  <a:cubicBezTo>
                    <a:pt x="2" y="524"/>
                    <a:pt x="2" y="525"/>
                    <a:pt x="2" y="525"/>
                  </a:cubicBezTo>
                  <a:cubicBezTo>
                    <a:pt x="2" y="525"/>
                    <a:pt x="2" y="526"/>
                    <a:pt x="3" y="527"/>
                  </a:cubicBezTo>
                  <a:cubicBezTo>
                    <a:pt x="3" y="527"/>
                    <a:pt x="3" y="527"/>
                    <a:pt x="3" y="528"/>
                  </a:cubicBezTo>
                  <a:cubicBezTo>
                    <a:pt x="4" y="528"/>
                    <a:pt x="4" y="529"/>
                    <a:pt x="5" y="529"/>
                  </a:cubicBezTo>
                  <a:cubicBezTo>
                    <a:pt x="5" y="530"/>
                    <a:pt x="5" y="530"/>
                    <a:pt x="5" y="531"/>
                  </a:cubicBezTo>
                  <a:cubicBezTo>
                    <a:pt x="6" y="531"/>
                    <a:pt x="6" y="532"/>
                    <a:pt x="7" y="532"/>
                  </a:cubicBezTo>
                  <a:cubicBezTo>
                    <a:pt x="7" y="533"/>
                    <a:pt x="8" y="533"/>
                    <a:pt x="8" y="534"/>
                  </a:cubicBezTo>
                  <a:cubicBezTo>
                    <a:pt x="8" y="534"/>
                    <a:pt x="9" y="535"/>
                    <a:pt x="9" y="535"/>
                  </a:cubicBezTo>
                  <a:cubicBezTo>
                    <a:pt x="10" y="536"/>
                    <a:pt x="10" y="536"/>
                    <a:pt x="11" y="537"/>
                  </a:cubicBezTo>
                  <a:cubicBezTo>
                    <a:pt x="11" y="537"/>
                    <a:pt x="12" y="538"/>
                    <a:pt x="13" y="538"/>
                  </a:cubicBezTo>
                  <a:cubicBezTo>
                    <a:pt x="13" y="539"/>
                    <a:pt x="14" y="539"/>
                    <a:pt x="14" y="540"/>
                  </a:cubicBezTo>
                  <a:cubicBezTo>
                    <a:pt x="15" y="540"/>
                    <a:pt x="16" y="541"/>
                    <a:pt x="16" y="541"/>
                  </a:cubicBezTo>
                  <a:cubicBezTo>
                    <a:pt x="17" y="542"/>
                    <a:pt x="18" y="542"/>
                    <a:pt x="18" y="543"/>
                  </a:cubicBezTo>
                  <a:cubicBezTo>
                    <a:pt x="19" y="543"/>
                    <a:pt x="20" y="544"/>
                    <a:pt x="20" y="544"/>
                  </a:cubicBezTo>
                  <a:cubicBezTo>
                    <a:pt x="21" y="545"/>
                    <a:pt x="22" y="545"/>
                    <a:pt x="22" y="546"/>
                  </a:cubicBezTo>
                  <a:cubicBezTo>
                    <a:pt x="23" y="546"/>
                    <a:pt x="24" y="547"/>
                    <a:pt x="25" y="547"/>
                  </a:cubicBezTo>
                  <a:cubicBezTo>
                    <a:pt x="26" y="548"/>
                    <a:pt x="27" y="548"/>
                    <a:pt x="27" y="549"/>
                  </a:cubicBezTo>
                  <a:cubicBezTo>
                    <a:pt x="28" y="549"/>
                    <a:pt x="29" y="550"/>
                    <a:pt x="30" y="550"/>
                  </a:cubicBezTo>
                  <a:cubicBezTo>
                    <a:pt x="31" y="551"/>
                    <a:pt x="32" y="551"/>
                    <a:pt x="33" y="552"/>
                  </a:cubicBezTo>
                  <a:cubicBezTo>
                    <a:pt x="34" y="552"/>
                    <a:pt x="35" y="553"/>
                    <a:pt x="36" y="554"/>
                  </a:cubicBezTo>
                  <a:cubicBezTo>
                    <a:pt x="36" y="554"/>
                    <a:pt x="37" y="554"/>
                    <a:pt x="38" y="555"/>
                  </a:cubicBezTo>
                  <a:cubicBezTo>
                    <a:pt x="39" y="556"/>
                    <a:pt x="40" y="556"/>
                    <a:pt x="42" y="557"/>
                  </a:cubicBezTo>
                  <a:cubicBezTo>
                    <a:pt x="43" y="557"/>
                    <a:pt x="44" y="558"/>
                    <a:pt x="45" y="558"/>
                  </a:cubicBezTo>
                  <a:cubicBezTo>
                    <a:pt x="46" y="559"/>
                    <a:pt x="47" y="559"/>
                    <a:pt x="48" y="560"/>
                  </a:cubicBezTo>
                  <a:cubicBezTo>
                    <a:pt x="49" y="560"/>
                    <a:pt x="50" y="561"/>
                    <a:pt x="51" y="561"/>
                  </a:cubicBezTo>
                  <a:cubicBezTo>
                    <a:pt x="52" y="561"/>
                    <a:pt x="53" y="562"/>
                    <a:pt x="54" y="562"/>
                  </a:cubicBezTo>
                  <a:cubicBezTo>
                    <a:pt x="55" y="563"/>
                    <a:pt x="55" y="563"/>
                    <a:pt x="56" y="563"/>
                  </a:cubicBezTo>
                  <a:cubicBezTo>
                    <a:pt x="1258" y="1065"/>
                    <a:pt x="1258" y="1065"/>
                    <a:pt x="1258" y="1065"/>
                  </a:cubicBezTo>
                  <a:cubicBezTo>
                    <a:pt x="1260" y="1067"/>
                    <a:pt x="1263" y="1068"/>
                    <a:pt x="1266" y="1069"/>
                  </a:cubicBezTo>
                  <a:cubicBezTo>
                    <a:pt x="1267" y="1069"/>
                    <a:pt x="1268" y="1069"/>
                    <a:pt x="1269" y="1070"/>
                  </a:cubicBezTo>
                  <a:cubicBezTo>
                    <a:pt x="1270" y="1070"/>
                    <a:pt x="1272" y="1071"/>
                    <a:pt x="1274" y="1072"/>
                  </a:cubicBezTo>
                  <a:cubicBezTo>
                    <a:pt x="1274" y="1072"/>
                    <a:pt x="1274" y="1072"/>
                    <a:pt x="1274" y="1072"/>
                  </a:cubicBezTo>
                  <a:cubicBezTo>
                    <a:pt x="1275" y="1072"/>
                    <a:pt x="1276" y="1072"/>
                    <a:pt x="1277" y="1073"/>
                  </a:cubicBezTo>
                  <a:cubicBezTo>
                    <a:pt x="1279" y="1073"/>
                    <a:pt x="1281" y="1074"/>
                    <a:pt x="1283" y="1075"/>
                  </a:cubicBezTo>
                  <a:cubicBezTo>
                    <a:pt x="1284" y="1075"/>
                    <a:pt x="1285" y="1076"/>
                    <a:pt x="1286" y="1076"/>
                  </a:cubicBezTo>
                  <a:cubicBezTo>
                    <a:pt x="1287" y="1076"/>
                    <a:pt x="1288" y="1077"/>
                    <a:pt x="1289" y="1077"/>
                  </a:cubicBezTo>
                  <a:cubicBezTo>
                    <a:pt x="1290" y="1077"/>
                    <a:pt x="1290" y="1077"/>
                    <a:pt x="1291" y="1077"/>
                  </a:cubicBezTo>
                  <a:cubicBezTo>
                    <a:pt x="1295" y="1079"/>
                    <a:pt x="1299" y="1080"/>
                    <a:pt x="1303" y="1081"/>
                  </a:cubicBezTo>
                  <a:cubicBezTo>
                    <a:pt x="1303" y="1081"/>
                    <a:pt x="1304" y="1081"/>
                    <a:pt x="1304" y="1081"/>
                  </a:cubicBezTo>
                  <a:cubicBezTo>
                    <a:pt x="1304" y="1081"/>
                    <a:pt x="1304" y="1082"/>
                    <a:pt x="1305" y="1082"/>
                  </a:cubicBezTo>
                  <a:cubicBezTo>
                    <a:pt x="1308" y="1083"/>
                    <a:pt x="1312" y="1084"/>
                    <a:pt x="1316" y="1085"/>
                  </a:cubicBezTo>
                  <a:cubicBezTo>
                    <a:pt x="1317" y="1085"/>
                    <a:pt x="1317" y="1085"/>
                    <a:pt x="1318" y="1085"/>
                  </a:cubicBezTo>
                  <a:cubicBezTo>
                    <a:pt x="1318" y="1085"/>
                    <a:pt x="1318" y="1085"/>
                    <a:pt x="1318" y="1085"/>
                  </a:cubicBezTo>
                  <a:cubicBezTo>
                    <a:pt x="1318" y="1085"/>
                    <a:pt x="1318" y="1085"/>
                    <a:pt x="1318" y="1085"/>
                  </a:cubicBezTo>
                  <a:cubicBezTo>
                    <a:pt x="1318" y="1085"/>
                    <a:pt x="1319" y="1086"/>
                    <a:pt x="1320" y="1086"/>
                  </a:cubicBezTo>
                  <a:cubicBezTo>
                    <a:pt x="1323" y="1087"/>
                    <a:pt x="1326" y="1087"/>
                    <a:pt x="1329" y="1088"/>
                  </a:cubicBezTo>
                  <a:cubicBezTo>
                    <a:pt x="1329" y="1088"/>
                    <a:pt x="1330" y="1088"/>
                    <a:pt x="1331" y="1089"/>
                  </a:cubicBezTo>
                  <a:cubicBezTo>
                    <a:pt x="1332" y="1089"/>
                    <a:pt x="1332" y="1089"/>
                    <a:pt x="1333" y="1089"/>
                  </a:cubicBezTo>
                  <a:cubicBezTo>
                    <a:pt x="1336" y="1090"/>
                    <a:pt x="1340" y="1091"/>
                    <a:pt x="1343" y="1092"/>
                  </a:cubicBezTo>
                  <a:cubicBezTo>
                    <a:pt x="1344" y="1092"/>
                    <a:pt x="1344" y="1092"/>
                    <a:pt x="1345" y="1092"/>
                  </a:cubicBezTo>
                  <a:cubicBezTo>
                    <a:pt x="1345" y="1092"/>
                    <a:pt x="1345" y="1092"/>
                    <a:pt x="1345" y="1092"/>
                  </a:cubicBezTo>
                  <a:cubicBezTo>
                    <a:pt x="1349" y="1093"/>
                    <a:pt x="1353" y="1094"/>
                    <a:pt x="1358" y="1095"/>
                  </a:cubicBezTo>
                  <a:cubicBezTo>
                    <a:pt x="1358" y="1095"/>
                    <a:pt x="1358" y="1095"/>
                    <a:pt x="1359" y="1095"/>
                  </a:cubicBezTo>
                  <a:cubicBezTo>
                    <a:pt x="1360" y="1095"/>
                    <a:pt x="1361" y="1095"/>
                    <a:pt x="1362" y="1095"/>
                  </a:cubicBezTo>
                  <a:cubicBezTo>
                    <a:pt x="1365" y="1096"/>
                    <a:pt x="1367" y="1097"/>
                    <a:pt x="1370" y="1097"/>
                  </a:cubicBezTo>
                  <a:cubicBezTo>
                    <a:pt x="1371" y="1097"/>
                    <a:pt x="1372" y="1097"/>
                    <a:pt x="1373" y="1098"/>
                  </a:cubicBezTo>
                  <a:cubicBezTo>
                    <a:pt x="1373" y="1098"/>
                    <a:pt x="1374" y="1098"/>
                    <a:pt x="1375" y="1098"/>
                  </a:cubicBezTo>
                  <a:cubicBezTo>
                    <a:pt x="1378" y="1099"/>
                    <a:pt x="1381" y="1099"/>
                    <a:pt x="1384" y="1100"/>
                  </a:cubicBezTo>
                  <a:cubicBezTo>
                    <a:pt x="1385" y="1100"/>
                    <a:pt x="1386" y="1100"/>
                    <a:pt x="1387" y="1100"/>
                  </a:cubicBezTo>
                  <a:cubicBezTo>
                    <a:pt x="1387" y="1100"/>
                    <a:pt x="1388" y="1100"/>
                    <a:pt x="1388" y="1100"/>
                  </a:cubicBezTo>
                  <a:cubicBezTo>
                    <a:pt x="1392" y="1101"/>
                    <a:pt x="1396" y="1102"/>
                    <a:pt x="1399" y="1102"/>
                  </a:cubicBezTo>
                  <a:cubicBezTo>
                    <a:pt x="1400" y="1102"/>
                    <a:pt x="1401" y="1102"/>
                    <a:pt x="1401" y="1103"/>
                  </a:cubicBezTo>
                  <a:cubicBezTo>
                    <a:pt x="1401" y="1103"/>
                    <a:pt x="1402" y="1103"/>
                    <a:pt x="1402" y="1103"/>
                  </a:cubicBezTo>
                  <a:cubicBezTo>
                    <a:pt x="1406" y="1103"/>
                    <a:pt x="1411" y="1104"/>
                    <a:pt x="1415" y="1105"/>
                  </a:cubicBezTo>
                  <a:cubicBezTo>
                    <a:pt x="1416" y="1105"/>
                    <a:pt x="1416" y="1105"/>
                    <a:pt x="1416" y="1105"/>
                  </a:cubicBezTo>
                  <a:cubicBezTo>
                    <a:pt x="1417" y="1105"/>
                    <a:pt x="1418" y="1105"/>
                    <a:pt x="1419" y="1105"/>
                  </a:cubicBezTo>
                  <a:cubicBezTo>
                    <a:pt x="1422" y="1105"/>
                    <a:pt x="1426" y="1106"/>
                    <a:pt x="1429" y="1106"/>
                  </a:cubicBezTo>
                  <a:cubicBezTo>
                    <a:pt x="1430" y="1106"/>
                    <a:pt x="1430" y="1107"/>
                    <a:pt x="1431" y="1107"/>
                  </a:cubicBezTo>
                  <a:cubicBezTo>
                    <a:pt x="1432" y="1107"/>
                    <a:pt x="1433" y="1107"/>
                    <a:pt x="1433" y="1107"/>
                  </a:cubicBezTo>
                  <a:cubicBezTo>
                    <a:pt x="1437" y="1107"/>
                    <a:pt x="1440" y="1108"/>
                    <a:pt x="1443" y="1108"/>
                  </a:cubicBezTo>
                  <a:cubicBezTo>
                    <a:pt x="1444" y="1108"/>
                    <a:pt x="1445" y="1108"/>
                    <a:pt x="1446" y="1108"/>
                  </a:cubicBezTo>
                  <a:cubicBezTo>
                    <a:pt x="1447" y="1108"/>
                    <a:pt x="1447" y="1108"/>
                    <a:pt x="1448" y="1109"/>
                  </a:cubicBezTo>
                  <a:cubicBezTo>
                    <a:pt x="1458" y="1110"/>
                    <a:pt x="1468" y="1111"/>
                    <a:pt x="1478" y="1111"/>
                  </a:cubicBezTo>
                  <a:cubicBezTo>
                    <a:pt x="1479" y="1111"/>
                    <a:pt x="1480" y="1111"/>
                    <a:pt x="1480" y="1112"/>
                  </a:cubicBezTo>
                  <a:cubicBezTo>
                    <a:pt x="1481" y="1112"/>
                    <a:pt x="1481" y="1112"/>
                    <a:pt x="1482" y="1112"/>
                  </a:cubicBezTo>
                  <a:cubicBezTo>
                    <a:pt x="1489" y="1112"/>
                    <a:pt x="1497" y="1113"/>
                    <a:pt x="1505" y="1113"/>
                  </a:cubicBezTo>
                  <a:cubicBezTo>
                    <a:pt x="1505" y="1113"/>
                    <a:pt x="1505" y="1113"/>
                    <a:pt x="1506" y="1113"/>
                  </a:cubicBezTo>
                  <a:cubicBezTo>
                    <a:pt x="1506" y="1113"/>
                    <a:pt x="1507" y="1113"/>
                    <a:pt x="1508" y="1113"/>
                  </a:cubicBezTo>
                  <a:cubicBezTo>
                    <a:pt x="1512" y="1113"/>
                    <a:pt x="1516" y="1113"/>
                    <a:pt x="1520" y="1114"/>
                  </a:cubicBezTo>
                  <a:cubicBezTo>
                    <a:pt x="1521" y="1114"/>
                    <a:pt x="1521" y="1114"/>
                    <a:pt x="1521" y="1114"/>
                  </a:cubicBezTo>
                  <a:cubicBezTo>
                    <a:pt x="1526" y="1114"/>
                    <a:pt x="1530" y="1114"/>
                    <a:pt x="1535" y="1114"/>
                  </a:cubicBezTo>
                  <a:cubicBezTo>
                    <a:pt x="1536" y="1114"/>
                    <a:pt x="1538" y="1114"/>
                    <a:pt x="1539" y="1114"/>
                  </a:cubicBezTo>
                  <a:cubicBezTo>
                    <a:pt x="1542" y="1114"/>
                    <a:pt x="1545" y="1114"/>
                    <a:pt x="1549" y="1114"/>
                  </a:cubicBezTo>
                  <a:cubicBezTo>
                    <a:pt x="1550" y="1114"/>
                    <a:pt x="1552" y="1114"/>
                    <a:pt x="1553" y="1114"/>
                  </a:cubicBezTo>
                  <a:cubicBezTo>
                    <a:pt x="1556" y="1114"/>
                    <a:pt x="1560" y="1114"/>
                    <a:pt x="1563" y="1114"/>
                  </a:cubicBezTo>
                  <a:cubicBezTo>
                    <a:pt x="1564" y="1114"/>
                    <a:pt x="1565" y="1114"/>
                    <a:pt x="1565" y="1114"/>
                  </a:cubicBezTo>
                  <a:cubicBezTo>
                    <a:pt x="1566" y="1114"/>
                    <a:pt x="1566" y="1114"/>
                    <a:pt x="1566" y="1114"/>
                  </a:cubicBezTo>
                  <a:cubicBezTo>
                    <a:pt x="1571" y="1114"/>
                    <a:pt x="1576" y="1113"/>
                    <a:pt x="1581" y="1113"/>
                  </a:cubicBezTo>
                  <a:cubicBezTo>
                    <a:pt x="1582" y="1113"/>
                    <a:pt x="1583" y="1113"/>
                    <a:pt x="1585" y="1113"/>
                  </a:cubicBezTo>
                  <a:cubicBezTo>
                    <a:pt x="1593" y="1112"/>
                    <a:pt x="1602" y="1112"/>
                    <a:pt x="1610" y="1111"/>
                  </a:cubicBezTo>
                  <a:cubicBezTo>
                    <a:pt x="3768" y="884"/>
                    <a:pt x="3768" y="884"/>
                    <a:pt x="3768" y="884"/>
                  </a:cubicBezTo>
                  <a:cubicBezTo>
                    <a:pt x="3772" y="884"/>
                    <a:pt x="3776" y="883"/>
                    <a:pt x="3780" y="883"/>
                  </a:cubicBezTo>
                  <a:cubicBezTo>
                    <a:pt x="3780" y="883"/>
                    <a:pt x="3780" y="883"/>
                    <a:pt x="3780" y="883"/>
                  </a:cubicBezTo>
                  <a:cubicBezTo>
                    <a:pt x="3783" y="882"/>
                    <a:pt x="3786" y="882"/>
                    <a:pt x="3789" y="881"/>
                  </a:cubicBezTo>
                  <a:cubicBezTo>
                    <a:pt x="3790" y="881"/>
                    <a:pt x="3790" y="881"/>
                    <a:pt x="3791" y="881"/>
                  </a:cubicBezTo>
                  <a:cubicBezTo>
                    <a:pt x="3793" y="881"/>
                    <a:pt x="3795" y="880"/>
                    <a:pt x="3796" y="880"/>
                  </a:cubicBezTo>
                  <a:cubicBezTo>
                    <a:pt x="3797" y="880"/>
                    <a:pt x="3797" y="880"/>
                    <a:pt x="3798" y="880"/>
                  </a:cubicBezTo>
                  <a:cubicBezTo>
                    <a:pt x="3798" y="880"/>
                    <a:pt x="3799" y="880"/>
                    <a:pt x="3800" y="879"/>
                  </a:cubicBezTo>
                  <a:cubicBezTo>
                    <a:pt x="3802" y="879"/>
                    <a:pt x="3804" y="879"/>
                    <a:pt x="3806" y="878"/>
                  </a:cubicBezTo>
                  <a:cubicBezTo>
                    <a:pt x="3807" y="878"/>
                    <a:pt x="3807" y="878"/>
                    <a:pt x="3808" y="878"/>
                  </a:cubicBezTo>
                  <a:cubicBezTo>
                    <a:pt x="3808" y="878"/>
                    <a:pt x="3808" y="878"/>
                    <a:pt x="3808" y="878"/>
                  </a:cubicBezTo>
                  <a:cubicBezTo>
                    <a:pt x="3811" y="877"/>
                    <a:pt x="3813" y="877"/>
                    <a:pt x="3815" y="876"/>
                  </a:cubicBezTo>
                  <a:cubicBezTo>
                    <a:pt x="3816" y="876"/>
                    <a:pt x="3816" y="876"/>
                    <a:pt x="3817" y="876"/>
                  </a:cubicBezTo>
                  <a:cubicBezTo>
                    <a:pt x="3817" y="875"/>
                    <a:pt x="3818" y="875"/>
                    <a:pt x="3819" y="875"/>
                  </a:cubicBezTo>
                  <a:cubicBezTo>
                    <a:pt x="3820" y="875"/>
                    <a:pt x="3822" y="874"/>
                    <a:pt x="3823" y="874"/>
                  </a:cubicBezTo>
                  <a:cubicBezTo>
                    <a:pt x="3823" y="874"/>
                    <a:pt x="3823" y="874"/>
                    <a:pt x="3823" y="874"/>
                  </a:cubicBezTo>
                  <a:cubicBezTo>
                    <a:pt x="3825" y="873"/>
                    <a:pt x="3826" y="873"/>
                    <a:pt x="3827" y="872"/>
                  </a:cubicBezTo>
                  <a:cubicBezTo>
                    <a:pt x="3828" y="872"/>
                    <a:pt x="3829" y="872"/>
                    <a:pt x="3829" y="872"/>
                  </a:cubicBezTo>
                  <a:cubicBezTo>
                    <a:pt x="3830" y="872"/>
                    <a:pt x="3830" y="871"/>
                    <a:pt x="3830" y="871"/>
                  </a:cubicBezTo>
                  <a:cubicBezTo>
                    <a:pt x="3832" y="871"/>
                    <a:pt x="3833" y="870"/>
                    <a:pt x="3835" y="870"/>
                  </a:cubicBezTo>
                  <a:cubicBezTo>
                    <a:pt x="3835" y="870"/>
                    <a:pt x="3835" y="869"/>
                    <a:pt x="3835" y="869"/>
                  </a:cubicBezTo>
                  <a:cubicBezTo>
                    <a:pt x="3837" y="869"/>
                    <a:pt x="3838" y="868"/>
                    <a:pt x="3839" y="868"/>
                  </a:cubicBezTo>
                  <a:cubicBezTo>
                    <a:pt x="3840" y="867"/>
                    <a:pt x="3841" y="867"/>
                    <a:pt x="3841" y="867"/>
                  </a:cubicBezTo>
                  <a:cubicBezTo>
                    <a:pt x="3841" y="867"/>
                    <a:pt x="3841" y="867"/>
                    <a:pt x="3841" y="867"/>
                  </a:cubicBezTo>
                  <a:cubicBezTo>
                    <a:pt x="3843" y="866"/>
                    <a:pt x="3845" y="865"/>
                    <a:pt x="3846" y="864"/>
                  </a:cubicBezTo>
                  <a:cubicBezTo>
                    <a:pt x="3846" y="864"/>
                    <a:pt x="3846" y="864"/>
                    <a:pt x="3846" y="864"/>
                  </a:cubicBezTo>
                  <a:cubicBezTo>
                    <a:pt x="3848" y="863"/>
                    <a:pt x="3850" y="862"/>
                    <a:pt x="3851" y="861"/>
                  </a:cubicBezTo>
                  <a:cubicBezTo>
                    <a:pt x="3851" y="861"/>
                    <a:pt x="3851" y="861"/>
                    <a:pt x="3851" y="861"/>
                  </a:cubicBezTo>
                  <a:cubicBezTo>
                    <a:pt x="3852" y="860"/>
                    <a:pt x="3853" y="859"/>
                    <a:pt x="3854" y="858"/>
                  </a:cubicBezTo>
                  <a:cubicBezTo>
                    <a:pt x="3854" y="858"/>
                    <a:pt x="3854" y="858"/>
                    <a:pt x="3854" y="858"/>
                  </a:cubicBezTo>
                  <a:cubicBezTo>
                    <a:pt x="3855" y="858"/>
                    <a:pt x="3855" y="857"/>
                    <a:pt x="3855" y="857"/>
                  </a:cubicBezTo>
                  <a:cubicBezTo>
                    <a:pt x="3856" y="856"/>
                    <a:pt x="3856" y="856"/>
                    <a:pt x="3857" y="855"/>
                  </a:cubicBezTo>
                  <a:cubicBezTo>
                    <a:pt x="3857" y="855"/>
                    <a:pt x="3857" y="855"/>
                    <a:pt x="3857" y="855"/>
                  </a:cubicBezTo>
                  <a:cubicBezTo>
                    <a:pt x="3857" y="854"/>
                    <a:pt x="3858" y="854"/>
                    <a:pt x="3858" y="853"/>
                  </a:cubicBezTo>
                  <a:cubicBezTo>
                    <a:pt x="3858" y="853"/>
                    <a:pt x="3858" y="853"/>
                    <a:pt x="3859" y="852"/>
                  </a:cubicBezTo>
                  <a:cubicBezTo>
                    <a:pt x="3859" y="852"/>
                    <a:pt x="3859" y="852"/>
                    <a:pt x="3859" y="852"/>
                  </a:cubicBezTo>
                  <a:cubicBezTo>
                    <a:pt x="3859" y="851"/>
                    <a:pt x="3860" y="850"/>
                    <a:pt x="3860" y="849"/>
                  </a:cubicBezTo>
                  <a:cubicBezTo>
                    <a:pt x="3860" y="849"/>
                    <a:pt x="3860" y="849"/>
                    <a:pt x="3860" y="849"/>
                  </a:cubicBezTo>
                  <a:cubicBezTo>
                    <a:pt x="3860" y="849"/>
                    <a:pt x="3860" y="849"/>
                    <a:pt x="3860" y="848"/>
                  </a:cubicBezTo>
                  <a:cubicBezTo>
                    <a:pt x="3861" y="847"/>
                    <a:pt x="3861" y="846"/>
                    <a:pt x="3861" y="845"/>
                  </a:cubicBezTo>
                  <a:cubicBezTo>
                    <a:pt x="3870" y="766"/>
                    <a:pt x="3878" y="686"/>
                    <a:pt x="3887" y="607"/>
                  </a:cubicBezTo>
                  <a:cubicBezTo>
                    <a:pt x="3887" y="607"/>
                    <a:pt x="3887" y="607"/>
                    <a:pt x="3887" y="608"/>
                  </a:cubicBezTo>
                  <a:cubicBezTo>
                    <a:pt x="3889" y="593"/>
                    <a:pt x="3871" y="576"/>
                    <a:pt x="3831" y="559"/>
                  </a:cubicBezTo>
                  <a:close/>
                </a:path>
              </a:pathLst>
            </a:custGeom>
            <a:solidFill>
              <a:srgbClr val="569938"/>
            </a:solidFill>
            <a:ln>
              <a:noFill/>
            </a:ln>
          </p:spPr>
          <p:txBody>
            <a:bodyPr vert="horz" wrap="square" lIns="182880" tIns="91440" rIns="182880" bIns="91440" numCol="1" anchor="t" anchorCtr="0" compatLnSpc="1">
              <a:prstTxWarp prst="textNoShape">
                <a:avLst/>
              </a:prstTxWarp>
            </a:bodyPr>
            <a:lstStyle/>
            <a:p>
              <a:endParaRPr lang="en-GB" sz="4800" noProof="0" dirty="0">
                <a:latin typeface="+mj-lt"/>
              </a:endParaRPr>
            </a:p>
          </p:txBody>
        </p:sp>
        <p:sp>
          <p:nvSpPr>
            <p:cNvPr id="15" name="Freeform: Shape 72">
              <a:extLst>
                <a:ext uri="{FF2B5EF4-FFF2-40B4-BE49-F238E27FC236}">
                  <a16:creationId xmlns:a16="http://schemas.microsoft.com/office/drawing/2014/main" id="{ACDBB2C7-E7CF-2BB9-CB0F-49D676BAA64A}"/>
                </a:ext>
              </a:extLst>
            </p:cNvPr>
            <p:cNvSpPr>
              <a:spLocks/>
            </p:cNvSpPr>
            <p:nvPr/>
          </p:nvSpPr>
          <p:spPr bwMode="auto">
            <a:xfrm>
              <a:off x="1588" y="4873625"/>
              <a:ext cx="9142413" cy="1971675"/>
            </a:xfrm>
            <a:custGeom>
              <a:avLst/>
              <a:gdLst>
                <a:gd name="connsiteX0" fmla="*/ 61153 w 9142413"/>
                <a:gd name="connsiteY0" fmla="*/ 0 h 1971675"/>
                <a:gd name="connsiteX1" fmla="*/ 61153 w 9142413"/>
                <a:gd name="connsiteY1" fmla="*/ 7067 h 1971675"/>
                <a:gd name="connsiteX2" fmla="*/ 61153 w 9142413"/>
                <a:gd name="connsiteY2" fmla="*/ 9423 h 1971675"/>
                <a:gd name="connsiteX3" fmla="*/ 63505 w 9142413"/>
                <a:gd name="connsiteY3" fmla="*/ 11778 h 1971675"/>
                <a:gd name="connsiteX4" fmla="*/ 63505 w 9142413"/>
                <a:gd name="connsiteY4" fmla="*/ 16490 h 1971675"/>
                <a:gd name="connsiteX5" fmla="*/ 63505 w 9142413"/>
                <a:gd name="connsiteY5" fmla="*/ 18845 h 1971675"/>
                <a:gd name="connsiteX6" fmla="*/ 65857 w 9142413"/>
                <a:gd name="connsiteY6" fmla="*/ 21201 h 1971675"/>
                <a:gd name="connsiteX7" fmla="*/ 68209 w 9142413"/>
                <a:gd name="connsiteY7" fmla="*/ 25912 h 1971675"/>
                <a:gd name="connsiteX8" fmla="*/ 70561 w 9142413"/>
                <a:gd name="connsiteY8" fmla="*/ 28268 h 1971675"/>
                <a:gd name="connsiteX9" fmla="*/ 72914 w 9142413"/>
                <a:gd name="connsiteY9" fmla="*/ 32979 h 1971675"/>
                <a:gd name="connsiteX10" fmla="*/ 75266 w 9142413"/>
                <a:gd name="connsiteY10" fmla="*/ 35335 h 1971675"/>
                <a:gd name="connsiteX11" fmla="*/ 77618 w 9142413"/>
                <a:gd name="connsiteY11" fmla="*/ 40046 h 1971675"/>
                <a:gd name="connsiteX12" fmla="*/ 79970 w 9142413"/>
                <a:gd name="connsiteY12" fmla="*/ 42402 h 1971675"/>
                <a:gd name="connsiteX13" fmla="*/ 82322 w 9142413"/>
                <a:gd name="connsiteY13" fmla="*/ 47113 h 1971675"/>
                <a:gd name="connsiteX14" fmla="*/ 87026 w 9142413"/>
                <a:gd name="connsiteY14" fmla="*/ 49469 h 1971675"/>
                <a:gd name="connsiteX15" fmla="*/ 91730 w 9142413"/>
                <a:gd name="connsiteY15" fmla="*/ 54180 h 1971675"/>
                <a:gd name="connsiteX16" fmla="*/ 94082 w 9142413"/>
                <a:gd name="connsiteY16" fmla="*/ 56536 h 1971675"/>
                <a:gd name="connsiteX17" fmla="*/ 98786 w 9142413"/>
                <a:gd name="connsiteY17" fmla="*/ 61247 h 1971675"/>
                <a:gd name="connsiteX18" fmla="*/ 103490 w 9142413"/>
                <a:gd name="connsiteY18" fmla="*/ 63603 h 1971675"/>
                <a:gd name="connsiteX19" fmla="*/ 108194 w 9142413"/>
                <a:gd name="connsiteY19" fmla="*/ 68314 h 1971675"/>
                <a:gd name="connsiteX20" fmla="*/ 115250 w 9142413"/>
                <a:gd name="connsiteY20" fmla="*/ 70670 h 1971675"/>
                <a:gd name="connsiteX21" fmla="*/ 119954 w 9142413"/>
                <a:gd name="connsiteY21" fmla="*/ 75381 h 1971675"/>
                <a:gd name="connsiteX22" fmla="*/ 124659 w 9142413"/>
                <a:gd name="connsiteY22" fmla="*/ 77737 h 1971675"/>
                <a:gd name="connsiteX23" fmla="*/ 131715 w 9142413"/>
                <a:gd name="connsiteY23" fmla="*/ 82448 h 1971675"/>
                <a:gd name="connsiteX24" fmla="*/ 138771 w 9142413"/>
                <a:gd name="connsiteY24" fmla="*/ 84803 h 1971675"/>
                <a:gd name="connsiteX25" fmla="*/ 145827 w 9142413"/>
                <a:gd name="connsiteY25" fmla="*/ 89515 h 1971675"/>
                <a:gd name="connsiteX26" fmla="*/ 150531 w 9142413"/>
                <a:gd name="connsiteY26" fmla="*/ 94226 h 1971675"/>
                <a:gd name="connsiteX27" fmla="*/ 159939 w 9142413"/>
                <a:gd name="connsiteY27" fmla="*/ 96582 h 1971675"/>
                <a:gd name="connsiteX28" fmla="*/ 166995 w 9142413"/>
                <a:gd name="connsiteY28" fmla="*/ 101293 h 1971675"/>
                <a:gd name="connsiteX29" fmla="*/ 174052 w 9142413"/>
                <a:gd name="connsiteY29" fmla="*/ 103649 h 1971675"/>
                <a:gd name="connsiteX30" fmla="*/ 181108 w 9142413"/>
                <a:gd name="connsiteY30" fmla="*/ 108360 h 1971675"/>
                <a:gd name="connsiteX31" fmla="*/ 192868 w 9142413"/>
                <a:gd name="connsiteY31" fmla="*/ 113071 h 1971675"/>
                <a:gd name="connsiteX32" fmla="*/ 3020031 w 9142413"/>
                <a:gd name="connsiteY32" fmla="*/ 1295605 h 1971675"/>
                <a:gd name="connsiteX33" fmla="*/ 3038847 w 9142413"/>
                <a:gd name="connsiteY33" fmla="*/ 1302672 h 1971675"/>
                <a:gd name="connsiteX34" fmla="*/ 3043551 w 9142413"/>
                <a:gd name="connsiteY34" fmla="*/ 1305028 h 1971675"/>
                <a:gd name="connsiteX35" fmla="*/ 3057663 w 9142413"/>
                <a:gd name="connsiteY35" fmla="*/ 1309739 h 1971675"/>
                <a:gd name="connsiteX36" fmla="*/ 3064719 w 9142413"/>
                <a:gd name="connsiteY36" fmla="*/ 1312095 h 1971675"/>
                <a:gd name="connsiteX37" fmla="*/ 3078832 w 9142413"/>
                <a:gd name="connsiteY37" fmla="*/ 1316806 h 1971675"/>
                <a:gd name="connsiteX38" fmla="*/ 3085888 w 9142413"/>
                <a:gd name="connsiteY38" fmla="*/ 1319161 h 1971675"/>
                <a:gd name="connsiteX39" fmla="*/ 3097648 w 9142413"/>
                <a:gd name="connsiteY39" fmla="*/ 1323873 h 1971675"/>
                <a:gd name="connsiteX40" fmla="*/ 3125873 w 9142413"/>
                <a:gd name="connsiteY40" fmla="*/ 1333295 h 1971675"/>
                <a:gd name="connsiteX41" fmla="*/ 3130577 w 9142413"/>
                <a:gd name="connsiteY41" fmla="*/ 1333295 h 1971675"/>
                <a:gd name="connsiteX42" fmla="*/ 3156449 w 9142413"/>
                <a:gd name="connsiteY42" fmla="*/ 1340362 h 1971675"/>
                <a:gd name="connsiteX43" fmla="*/ 3165858 w 9142413"/>
                <a:gd name="connsiteY43" fmla="*/ 1342718 h 1971675"/>
                <a:gd name="connsiteX44" fmla="*/ 3187026 w 9142413"/>
                <a:gd name="connsiteY44" fmla="*/ 1349785 h 1971675"/>
                <a:gd name="connsiteX45" fmla="*/ 3196434 w 9142413"/>
                <a:gd name="connsiteY45" fmla="*/ 1352141 h 1971675"/>
                <a:gd name="connsiteX46" fmla="*/ 3222307 w 9142413"/>
                <a:gd name="connsiteY46" fmla="*/ 1356852 h 1971675"/>
                <a:gd name="connsiteX47" fmla="*/ 3224659 w 9142413"/>
                <a:gd name="connsiteY47" fmla="*/ 1356852 h 1971675"/>
                <a:gd name="connsiteX48" fmla="*/ 3255235 w 9142413"/>
                <a:gd name="connsiteY48" fmla="*/ 1363919 h 1971675"/>
                <a:gd name="connsiteX49" fmla="*/ 3264644 w 9142413"/>
                <a:gd name="connsiteY49" fmla="*/ 1366274 h 1971675"/>
                <a:gd name="connsiteX50" fmla="*/ 3283460 w 9142413"/>
                <a:gd name="connsiteY50" fmla="*/ 1370986 h 1971675"/>
                <a:gd name="connsiteX51" fmla="*/ 3295220 w 9142413"/>
                <a:gd name="connsiteY51" fmla="*/ 1373341 h 1971675"/>
                <a:gd name="connsiteX52" fmla="*/ 3316389 w 9142413"/>
                <a:gd name="connsiteY52" fmla="*/ 1375697 h 1971675"/>
                <a:gd name="connsiteX53" fmla="*/ 3325797 w 9142413"/>
                <a:gd name="connsiteY53" fmla="*/ 1378053 h 1971675"/>
                <a:gd name="connsiteX54" fmla="*/ 3351669 w 9142413"/>
                <a:gd name="connsiteY54" fmla="*/ 1382764 h 1971675"/>
                <a:gd name="connsiteX55" fmla="*/ 3358726 w 9142413"/>
                <a:gd name="connsiteY55" fmla="*/ 1382764 h 1971675"/>
                <a:gd name="connsiteX56" fmla="*/ 3389302 w 9142413"/>
                <a:gd name="connsiteY56" fmla="*/ 1387475 h 1971675"/>
                <a:gd name="connsiteX57" fmla="*/ 3396358 w 9142413"/>
                <a:gd name="connsiteY57" fmla="*/ 1387475 h 1971675"/>
                <a:gd name="connsiteX58" fmla="*/ 3422231 w 9142413"/>
                <a:gd name="connsiteY58" fmla="*/ 1392186 h 1971675"/>
                <a:gd name="connsiteX59" fmla="*/ 3431639 w 9142413"/>
                <a:gd name="connsiteY59" fmla="*/ 1392186 h 1971675"/>
                <a:gd name="connsiteX60" fmla="*/ 3457512 w 9142413"/>
                <a:gd name="connsiteY60" fmla="*/ 1396898 h 1971675"/>
                <a:gd name="connsiteX61" fmla="*/ 3466920 w 9142413"/>
                <a:gd name="connsiteY61" fmla="*/ 1396898 h 1971675"/>
                <a:gd name="connsiteX62" fmla="*/ 3499848 w 9142413"/>
                <a:gd name="connsiteY62" fmla="*/ 1399253 h 1971675"/>
                <a:gd name="connsiteX63" fmla="*/ 3537481 w 9142413"/>
                <a:gd name="connsiteY63" fmla="*/ 1403965 h 1971675"/>
                <a:gd name="connsiteX64" fmla="*/ 3546889 w 9142413"/>
                <a:gd name="connsiteY64" fmla="*/ 1403965 h 1971675"/>
                <a:gd name="connsiteX65" fmla="*/ 3600987 w 9142413"/>
                <a:gd name="connsiteY65" fmla="*/ 1406320 h 1971675"/>
                <a:gd name="connsiteX66" fmla="*/ 3605691 w 9142413"/>
                <a:gd name="connsiteY66" fmla="*/ 1408676 h 1971675"/>
                <a:gd name="connsiteX67" fmla="*/ 3636267 w 9142413"/>
                <a:gd name="connsiteY67" fmla="*/ 1408676 h 1971675"/>
                <a:gd name="connsiteX68" fmla="*/ 3638619 w 9142413"/>
                <a:gd name="connsiteY68" fmla="*/ 1408676 h 1971675"/>
                <a:gd name="connsiteX69" fmla="*/ 3671548 w 9142413"/>
                <a:gd name="connsiteY69" fmla="*/ 1408676 h 1971675"/>
                <a:gd name="connsiteX70" fmla="*/ 3680956 w 9142413"/>
                <a:gd name="connsiteY70" fmla="*/ 1408676 h 1971675"/>
                <a:gd name="connsiteX71" fmla="*/ 3704477 w 9142413"/>
                <a:gd name="connsiteY71" fmla="*/ 1408676 h 1971675"/>
                <a:gd name="connsiteX72" fmla="*/ 3713885 w 9142413"/>
                <a:gd name="connsiteY72" fmla="*/ 1408676 h 1971675"/>
                <a:gd name="connsiteX73" fmla="*/ 3737405 w 9142413"/>
                <a:gd name="connsiteY73" fmla="*/ 1408676 h 1971675"/>
                <a:gd name="connsiteX74" fmla="*/ 3744462 w 9142413"/>
                <a:gd name="connsiteY74" fmla="*/ 1408676 h 1971675"/>
                <a:gd name="connsiteX75" fmla="*/ 3779742 w 9142413"/>
                <a:gd name="connsiteY75" fmla="*/ 1408676 h 1971675"/>
                <a:gd name="connsiteX76" fmla="*/ 3789150 w 9142413"/>
                <a:gd name="connsiteY76" fmla="*/ 1406320 h 1971675"/>
                <a:gd name="connsiteX77" fmla="*/ 3824431 w 9142413"/>
                <a:gd name="connsiteY77" fmla="*/ 1403965 h 1971675"/>
                <a:gd name="connsiteX78" fmla="*/ 3847952 w 9142413"/>
                <a:gd name="connsiteY78" fmla="*/ 1401609 h 1971675"/>
                <a:gd name="connsiteX79" fmla="*/ 8923672 w 9142413"/>
                <a:gd name="connsiteY79" fmla="*/ 866878 h 1971675"/>
                <a:gd name="connsiteX80" fmla="*/ 8951897 w 9142413"/>
                <a:gd name="connsiteY80" fmla="*/ 864522 h 1971675"/>
                <a:gd name="connsiteX81" fmla="*/ 8973065 w 9142413"/>
                <a:gd name="connsiteY81" fmla="*/ 862166 h 1971675"/>
                <a:gd name="connsiteX82" fmla="*/ 8977770 w 9142413"/>
                <a:gd name="connsiteY82" fmla="*/ 859811 h 1971675"/>
                <a:gd name="connsiteX83" fmla="*/ 8994234 w 9142413"/>
                <a:gd name="connsiteY83" fmla="*/ 857455 h 1971675"/>
                <a:gd name="connsiteX84" fmla="*/ 8998938 w 9142413"/>
                <a:gd name="connsiteY84" fmla="*/ 857455 h 1971675"/>
                <a:gd name="connsiteX85" fmla="*/ 9013050 w 9142413"/>
                <a:gd name="connsiteY85" fmla="*/ 855099 h 1971675"/>
                <a:gd name="connsiteX86" fmla="*/ 9017754 w 9142413"/>
                <a:gd name="connsiteY86" fmla="*/ 852744 h 1971675"/>
                <a:gd name="connsiteX87" fmla="*/ 9034219 w 9142413"/>
                <a:gd name="connsiteY87" fmla="*/ 850388 h 1971675"/>
                <a:gd name="connsiteX88" fmla="*/ 9038923 w 9142413"/>
                <a:gd name="connsiteY88" fmla="*/ 848032 h 1971675"/>
                <a:gd name="connsiteX89" fmla="*/ 9053035 w 9142413"/>
                <a:gd name="connsiteY89" fmla="*/ 843321 h 1971675"/>
                <a:gd name="connsiteX90" fmla="*/ 9067147 w 9142413"/>
                <a:gd name="connsiteY90" fmla="*/ 838610 h 1971675"/>
                <a:gd name="connsiteX91" fmla="*/ 9069499 w 9142413"/>
                <a:gd name="connsiteY91" fmla="*/ 838610 h 1971675"/>
                <a:gd name="connsiteX92" fmla="*/ 9081260 w 9142413"/>
                <a:gd name="connsiteY92" fmla="*/ 833899 h 1971675"/>
                <a:gd name="connsiteX93" fmla="*/ 9090668 w 9142413"/>
                <a:gd name="connsiteY93" fmla="*/ 829187 h 1971675"/>
                <a:gd name="connsiteX94" fmla="*/ 9095372 w 9142413"/>
                <a:gd name="connsiteY94" fmla="*/ 826832 h 1971675"/>
                <a:gd name="connsiteX95" fmla="*/ 9107132 w 9142413"/>
                <a:gd name="connsiteY95" fmla="*/ 819765 h 1971675"/>
                <a:gd name="connsiteX96" fmla="*/ 9109484 w 9142413"/>
                <a:gd name="connsiteY96" fmla="*/ 819765 h 1971675"/>
                <a:gd name="connsiteX97" fmla="*/ 9118893 w 9142413"/>
                <a:gd name="connsiteY97" fmla="*/ 812698 h 1971675"/>
                <a:gd name="connsiteX98" fmla="*/ 9125949 w 9142413"/>
                <a:gd name="connsiteY98" fmla="*/ 807987 h 1971675"/>
                <a:gd name="connsiteX99" fmla="*/ 9125949 w 9142413"/>
                <a:gd name="connsiteY99" fmla="*/ 805631 h 1971675"/>
                <a:gd name="connsiteX100" fmla="*/ 9133005 w 9142413"/>
                <a:gd name="connsiteY100" fmla="*/ 800920 h 1971675"/>
                <a:gd name="connsiteX101" fmla="*/ 9133005 w 9142413"/>
                <a:gd name="connsiteY101" fmla="*/ 798564 h 1971675"/>
                <a:gd name="connsiteX102" fmla="*/ 9137709 w 9142413"/>
                <a:gd name="connsiteY102" fmla="*/ 793853 h 1971675"/>
                <a:gd name="connsiteX103" fmla="*/ 9137709 w 9142413"/>
                <a:gd name="connsiteY103" fmla="*/ 791497 h 1971675"/>
                <a:gd name="connsiteX104" fmla="*/ 9140061 w 9142413"/>
                <a:gd name="connsiteY104" fmla="*/ 784430 h 1971675"/>
                <a:gd name="connsiteX105" fmla="*/ 9142413 w 9142413"/>
                <a:gd name="connsiteY105" fmla="*/ 777363 h 1971675"/>
                <a:gd name="connsiteX106" fmla="*/ 9081260 w 9142413"/>
                <a:gd name="connsiteY106" fmla="*/ 1338007 h 1971675"/>
                <a:gd name="connsiteX107" fmla="*/ 9078908 w 9142413"/>
                <a:gd name="connsiteY107" fmla="*/ 1345074 h 1971675"/>
                <a:gd name="connsiteX108" fmla="*/ 9078908 w 9142413"/>
                <a:gd name="connsiteY108" fmla="*/ 1347429 h 1971675"/>
                <a:gd name="connsiteX109" fmla="*/ 9076556 w 9142413"/>
                <a:gd name="connsiteY109" fmla="*/ 1354496 h 1971675"/>
                <a:gd name="connsiteX110" fmla="*/ 9074204 w 9142413"/>
                <a:gd name="connsiteY110" fmla="*/ 1356852 h 1971675"/>
                <a:gd name="connsiteX111" fmla="*/ 9071852 w 9142413"/>
                <a:gd name="connsiteY111" fmla="*/ 1361563 h 1971675"/>
                <a:gd name="connsiteX112" fmla="*/ 9067147 w 9142413"/>
                <a:gd name="connsiteY112" fmla="*/ 1366274 h 1971675"/>
                <a:gd name="connsiteX113" fmla="*/ 9064795 w 9142413"/>
                <a:gd name="connsiteY113" fmla="*/ 1368630 h 1971675"/>
                <a:gd name="connsiteX114" fmla="*/ 9057739 w 9142413"/>
                <a:gd name="connsiteY114" fmla="*/ 1375697 h 1971675"/>
                <a:gd name="connsiteX115" fmla="*/ 9045979 w 9142413"/>
                <a:gd name="connsiteY115" fmla="*/ 1382764 h 1971675"/>
                <a:gd name="connsiteX116" fmla="*/ 9034219 w 9142413"/>
                <a:gd name="connsiteY116" fmla="*/ 1389831 h 1971675"/>
                <a:gd name="connsiteX117" fmla="*/ 9029515 w 9142413"/>
                <a:gd name="connsiteY117" fmla="*/ 1392186 h 1971675"/>
                <a:gd name="connsiteX118" fmla="*/ 9020106 w 9142413"/>
                <a:gd name="connsiteY118" fmla="*/ 1394542 h 1971675"/>
                <a:gd name="connsiteX119" fmla="*/ 9020106 w 9142413"/>
                <a:gd name="connsiteY119" fmla="*/ 1396898 h 1971675"/>
                <a:gd name="connsiteX120" fmla="*/ 9008346 w 9142413"/>
                <a:gd name="connsiteY120" fmla="*/ 1399253 h 1971675"/>
                <a:gd name="connsiteX121" fmla="*/ 9005994 w 9142413"/>
                <a:gd name="connsiteY121" fmla="*/ 1401609 h 1971675"/>
                <a:gd name="connsiteX122" fmla="*/ 9001290 w 9142413"/>
                <a:gd name="connsiteY122" fmla="*/ 1401609 h 1971675"/>
                <a:gd name="connsiteX123" fmla="*/ 8991882 w 9142413"/>
                <a:gd name="connsiteY123" fmla="*/ 1406320 h 1971675"/>
                <a:gd name="connsiteX124" fmla="*/ 8982474 w 9142413"/>
                <a:gd name="connsiteY124" fmla="*/ 1408676 h 1971675"/>
                <a:gd name="connsiteX125" fmla="*/ 8977770 w 9142413"/>
                <a:gd name="connsiteY125" fmla="*/ 1411032 h 1971675"/>
                <a:gd name="connsiteX126" fmla="*/ 8973065 w 9142413"/>
                <a:gd name="connsiteY126" fmla="*/ 1411032 h 1971675"/>
                <a:gd name="connsiteX127" fmla="*/ 8956601 w 9142413"/>
                <a:gd name="connsiteY127" fmla="*/ 1415743 h 1971675"/>
                <a:gd name="connsiteX128" fmla="*/ 8951897 w 9142413"/>
                <a:gd name="connsiteY128" fmla="*/ 1415743 h 1971675"/>
                <a:gd name="connsiteX129" fmla="*/ 8937785 w 9142413"/>
                <a:gd name="connsiteY129" fmla="*/ 1418099 h 1971675"/>
                <a:gd name="connsiteX130" fmla="*/ 8933081 w 9142413"/>
                <a:gd name="connsiteY130" fmla="*/ 1420454 h 1971675"/>
                <a:gd name="connsiteX131" fmla="*/ 8928377 w 9142413"/>
                <a:gd name="connsiteY131" fmla="*/ 1420454 h 1971675"/>
                <a:gd name="connsiteX132" fmla="*/ 8916616 w 9142413"/>
                <a:gd name="connsiteY132" fmla="*/ 1422810 h 1971675"/>
                <a:gd name="connsiteX133" fmla="*/ 8911912 w 9142413"/>
                <a:gd name="connsiteY133" fmla="*/ 1422810 h 1971675"/>
                <a:gd name="connsiteX134" fmla="*/ 8890744 w 9142413"/>
                <a:gd name="connsiteY134" fmla="*/ 1427521 h 1971675"/>
                <a:gd name="connsiteX135" fmla="*/ 8862519 w 9142413"/>
                <a:gd name="connsiteY135" fmla="*/ 1429877 h 1971675"/>
                <a:gd name="connsiteX136" fmla="*/ 3786798 w 9142413"/>
                <a:gd name="connsiteY136" fmla="*/ 1964608 h 1971675"/>
                <a:gd name="connsiteX137" fmla="*/ 3727997 w 9142413"/>
                <a:gd name="connsiteY137" fmla="*/ 1969320 h 1971675"/>
                <a:gd name="connsiteX138" fmla="*/ 3718589 w 9142413"/>
                <a:gd name="connsiteY138" fmla="*/ 1969320 h 1971675"/>
                <a:gd name="connsiteX139" fmla="*/ 3683308 w 9142413"/>
                <a:gd name="connsiteY139" fmla="*/ 1971675 h 1971675"/>
                <a:gd name="connsiteX140" fmla="*/ 3680956 w 9142413"/>
                <a:gd name="connsiteY140" fmla="*/ 1971675 h 1971675"/>
                <a:gd name="connsiteX141" fmla="*/ 3676252 w 9142413"/>
                <a:gd name="connsiteY141" fmla="*/ 1971675 h 1971675"/>
                <a:gd name="connsiteX142" fmla="*/ 3652732 w 9142413"/>
                <a:gd name="connsiteY142" fmla="*/ 1971675 h 1971675"/>
                <a:gd name="connsiteX143" fmla="*/ 3643323 w 9142413"/>
                <a:gd name="connsiteY143" fmla="*/ 1971675 h 1971675"/>
                <a:gd name="connsiteX144" fmla="*/ 3619803 w 9142413"/>
                <a:gd name="connsiteY144" fmla="*/ 1971675 h 1971675"/>
                <a:gd name="connsiteX145" fmla="*/ 3610395 w 9142413"/>
                <a:gd name="connsiteY145" fmla="*/ 1971675 h 1971675"/>
                <a:gd name="connsiteX146" fmla="*/ 3577466 w 9142413"/>
                <a:gd name="connsiteY146" fmla="*/ 1971675 h 1971675"/>
                <a:gd name="connsiteX147" fmla="*/ 3575114 w 9142413"/>
                <a:gd name="connsiteY147" fmla="*/ 1971675 h 1971675"/>
                <a:gd name="connsiteX148" fmla="*/ 3546889 w 9142413"/>
                <a:gd name="connsiteY148" fmla="*/ 1969320 h 1971675"/>
                <a:gd name="connsiteX149" fmla="*/ 3542185 w 9142413"/>
                <a:gd name="connsiteY149" fmla="*/ 1969320 h 1971675"/>
                <a:gd name="connsiteX150" fmla="*/ 3539833 w 9142413"/>
                <a:gd name="connsiteY150" fmla="*/ 1969320 h 1971675"/>
                <a:gd name="connsiteX151" fmla="*/ 3485736 w 9142413"/>
                <a:gd name="connsiteY151" fmla="*/ 1966964 h 1971675"/>
                <a:gd name="connsiteX152" fmla="*/ 3481032 w 9142413"/>
                <a:gd name="connsiteY152" fmla="*/ 1966964 h 1971675"/>
                <a:gd name="connsiteX153" fmla="*/ 3476328 w 9142413"/>
                <a:gd name="connsiteY153" fmla="*/ 1964608 h 1971675"/>
                <a:gd name="connsiteX154" fmla="*/ 3405767 w 9142413"/>
                <a:gd name="connsiteY154" fmla="*/ 1959897 h 1971675"/>
                <a:gd name="connsiteX155" fmla="*/ 3401062 w 9142413"/>
                <a:gd name="connsiteY155" fmla="*/ 1957541 h 1971675"/>
                <a:gd name="connsiteX156" fmla="*/ 3394006 w 9142413"/>
                <a:gd name="connsiteY156" fmla="*/ 1957541 h 1971675"/>
                <a:gd name="connsiteX157" fmla="*/ 3370486 w 9142413"/>
                <a:gd name="connsiteY157" fmla="*/ 1955186 h 1971675"/>
                <a:gd name="connsiteX158" fmla="*/ 3365782 w 9142413"/>
                <a:gd name="connsiteY158" fmla="*/ 1955186 h 1971675"/>
                <a:gd name="connsiteX159" fmla="*/ 3361078 w 9142413"/>
                <a:gd name="connsiteY159" fmla="*/ 1952830 h 1971675"/>
                <a:gd name="connsiteX160" fmla="*/ 3337557 w 9142413"/>
                <a:gd name="connsiteY160" fmla="*/ 1950474 h 1971675"/>
                <a:gd name="connsiteX161" fmla="*/ 3330501 w 9142413"/>
                <a:gd name="connsiteY161" fmla="*/ 1950474 h 1971675"/>
                <a:gd name="connsiteX162" fmla="*/ 3328149 w 9142413"/>
                <a:gd name="connsiteY162" fmla="*/ 1950474 h 1971675"/>
                <a:gd name="connsiteX163" fmla="*/ 3297572 w 9142413"/>
                <a:gd name="connsiteY163" fmla="*/ 1945763 h 1971675"/>
                <a:gd name="connsiteX164" fmla="*/ 3295220 w 9142413"/>
                <a:gd name="connsiteY164" fmla="*/ 1945763 h 1971675"/>
                <a:gd name="connsiteX165" fmla="*/ 3290516 w 9142413"/>
                <a:gd name="connsiteY165" fmla="*/ 1943407 h 1971675"/>
                <a:gd name="connsiteX166" fmla="*/ 3264644 w 9142413"/>
                <a:gd name="connsiteY166" fmla="*/ 1938696 h 1971675"/>
                <a:gd name="connsiteX167" fmla="*/ 3262292 w 9142413"/>
                <a:gd name="connsiteY167" fmla="*/ 1938696 h 1971675"/>
                <a:gd name="connsiteX168" fmla="*/ 3255235 w 9142413"/>
                <a:gd name="connsiteY168" fmla="*/ 1938696 h 1971675"/>
                <a:gd name="connsiteX169" fmla="*/ 3234067 w 9142413"/>
                <a:gd name="connsiteY169" fmla="*/ 1933985 h 1971675"/>
                <a:gd name="connsiteX170" fmla="*/ 3229363 w 9142413"/>
                <a:gd name="connsiteY170" fmla="*/ 1933985 h 1971675"/>
                <a:gd name="connsiteX171" fmla="*/ 3222307 w 9142413"/>
                <a:gd name="connsiteY171" fmla="*/ 1931629 h 1971675"/>
                <a:gd name="connsiteX172" fmla="*/ 3203490 w 9142413"/>
                <a:gd name="connsiteY172" fmla="*/ 1926918 h 1971675"/>
                <a:gd name="connsiteX173" fmla="*/ 3196434 w 9142413"/>
                <a:gd name="connsiteY173" fmla="*/ 1926918 h 1971675"/>
                <a:gd name="connsiteX174" fmla="*/ 3194082 w 9142413"/>
                <a:gd name="connsiteY174" fmla="*/ 1926918 h 1971675"/>
                <a:gd name="connsiteX175" fmla="*/ 3163506 w 9142413"/>
                <a:gd name="connsiteY175" fmla="*/ 1919851 h 1971675"/>
                <a:gd name="connsiteX176" fmla="*/ 3158801 w 9142413"/>
                <a:gd name="connsiteY176" fmla="*/ 1919851 h 1971675"/>
                <a:gd name="connsiteX177" fmla="*/ 3135281 w 9142413"/>
                <a:gd name="connsiteY177" fmla="*/ 1912784 h 1971675"/>
                <a:gd name="connsiteX178" fmla="*/ 3130577 w 9142413"/>
                <a:gd name="connsiteY178" fmla="*/ 1912784 h 1971675"/>
                <a:gd name="connsiteX179" fmla="*/ 3125873 w 9142413"/>
                <a:gd name="connsiteY179" fmla="*/ 1910428 h 1971675"/>
                <a:gd name="connsiteX180" fmla="*/ 3104704 w 9142413"/>
                <a:gd name="connsiteY180" fmla="*/ 1905717 h 1971675"/>
                <a:gd name="connsiteX181" fmla="*/ 3100000 w 9142413"/>
                <a:gd name="connsiteY181" fmla="*/ 1903361 h 1971675"/>
                <a:gd name="connsiteX182" fmla="*/ 3095296 w 9142413"/>
                <a:gd name="connsiteY182" fmla="*/ 1903361 h 1971675"/>
                <a:gd name="connsiteX183" fmla="*/ 3069424 w 9142413"/>
                <a:gd name="connsiteY183" fmla="*/ 1896295 h 1971675"/>
                <a:gd name="connsiteX184" fmla="*/ 3067072 w 9142413"/>
                <a:gd name="connsiteY184" fmla="*/ 1893939 h 1971675"/>
                <a:gd name="connsiteX185" fmla="*/ 3064719 w 9142413"/>
                <a:gd name="connsiteY185" fmla="*/ 1893939 h 1971675"/>
                <a:gd name="connsiteX186" fmla="*/ 3036495 w 9142413"/>
                <a:gd name="connsiteY186" fmla="*/ 1884516 h 1971675"/>
                <a:gd name="connsiteX187" fmla="*/ 3031791 w 9142413"/>
                <a:gd name="connsiteY187" fmla="*/ 1884516 h 1971675"/>
                <a:gd name="connsiteX188" fmla="*/ 3024735 w 9142413"/>
                <a:gd name="connsiteY188" fmla="*/ 1882161 h 1971675"/>
                <a:gd name="connsiteX189" fmla="*/ 3017679 w 9142413"/>
                <a:gd name="connsiteY189" fmla="*/ 1879805 h 1971675"/>
                <a:gd name="connsiteX190" fmla="*/ 3003566 w 9142413"/>
                <a:gd name="connsiteY190" fmla="*/ 1875094 h 1971675"/>
                <a:gd name="connsiteX191" fmla="*/ 2996510 w 9142413"/>
                <a:gd name="connsiteY191" fmla="*/ 1872738 h 1971675"/>
                <a:gd name="connsiteX192" fmla="*/ 2984750 w 9142413"/>
                <a:gd name="connsiteY192" fmla="*/ 1868027 h 1971675"/>
                <a:gd name="connsiteX193" fmla="*/ 2977694 w 9142413"/>
                <a:gd name="connsiteY193" fmla="*/ 1865671 h 1971675"/>
                <a:gd name="connsiteX194" fmla="*/ 2958877 w 9142413"/>
                <a:gd name="connsiteY194" fmla="*/ 1856249 h 1971675"/>
                <a:gd name="connsiteX195" fmla="*/ 131715 w 9142413"/>
                <a:gd name="connsiteY195" fmla="*/ 673715 h 1971675"/>
                <a:gd name="connsiteX196" fmla="*/ 127011 w 9142413"/>
                <a:gd name="connsiteY196" fmla="*/ 671359 h 1971675"/>
                <a:gd name="connsiteX197" fmla="*/ 119954 w 9142413"/>
                <a:gd name="connsiteY197" fmla="*/ 669003 h 1971675"/>
                <a:gd name="connsiteX198" fmla="*/ 112898 w 9142413"/>
                <a:gd name="connsiteY198" fmla="*/ 666648 h 1971675"/>
                <a:gd name="connsiteX199" fmla="*/ 105842 w 9142413"/>
                <a:gd name="connsiteY199" fmla="*/ 661937 h 1971675"/>
                <a:gd name="connsiteX200" fmla="*/ 98786 w 9142413"/>
                <a:gd name="connsiteY200" fmla="*/ 659581 h 1971675"/>
                <a:gd name="connsiteX201" fmla="*/ 89378 w 9142413"/>
                <a:gd name="connsiteY201" fmla="*/ 654870 h 1971675"/>
                <a:gd name="connsiteX202" fmla="*/ 84674 w 9142413"/>
                <a:gd name="connsiteY202" fmla="*/ 652514 h 1971675"/>
                <a:gd name="connsiteX203" fmla="*/ 77618 w 9142413"/>
                <a:gd name="connsiteY203" fmla="*/ 647803 h 1971675"/>
                <a:gd name="connsiteX204" fmla="*/ 70561 w 9142413"/>
                <a:gd name="connsiteY204" fmla="*/ 643091 h 1971675"/>
                <a:gd name="connsiteX205" fmla="*/ 63505 w 9142413"/>
                <a:gd name="connsiteY205" fmla="*/ 640736 h 1971675"/>
                <a:gd name="connsiteX206" fmla="*/ 58801 w 9142413"/>
                <a:gd name="connsiteY206" fmla="*/ 636024 h 1971675"/>
                <a:gd name="connsiteX207" fmla="*/ 51745 w 9142413"/>
                <a:gd name="connsiteY207" fmla="*/ 633669 h 1971675"/>
                <a:gd name="connsiteX208" fmla="*/ 47041 w 9142413"/>
                <a:gd name="connsiteY208" fmla="*/ 628957 h 1971675"/>
                <a:gd name="connsiteX209" fmla="*/ 42337 w 9142413"/>
                <a:gd name="connsiteY209" fmla="*/ 626602 h 1971675"/>
                <a:gd name="connsiteX210" fmla="*/ 37633 w 9142413"/>
                <a:gd name="connsiteY210" fmla="*/ 621891 h 1971675"/>
                <a:gd name="connsiteX211" fmla="*/ 32929 w 9142413"/>
                <a:gd name="connsiteY211" fmla="*/ 619535 h 1971675"/>
                <a:gd name="connsiteX212" fmla="*/ 30577 w 9142413"/>
                <a:gd name="connsiteY212" fmla="*/ 614824 h 1971675"/>
                <a:gd name="connsiteX213" fmla="*/ 25873 w 9142413"/>
                <a:gd name="connsiteY213" fmla="*/ 612468 h 1971675"/>
                <a:gd name="connsiteX214" fmla="*/ 21168 w 9142413"/>
                <a:gd name="connsiteY214" fmla="*/ 607757 h 1971675"/>
                <a:gd name="connsiteX215" fmla="*/ 18816 w 9142413"/>
                <a:gd name="connsiteY215" fmla="*/ 605401 h 1971675"/>
                <a:gd name="connsiteX216" fmla="*/ 16464 w 9142413"/>
                <a:gd name="connsiteY216" fmla="*/ 600690 h 1971675"/>
                <a:gd name="connsiteX217" fmla="*/ 11760 w 9142413"/>
                <a:gd name="connsiteY217" fmla="*/ 598334 h 1971675"/>
                <a:gd name="connsiteX218" fmla="*/ 11760 w 9142413"/>
                <a:gd name="connsiteY218" fmla="*/ 593623 h 1971675"/>
                <a:gd name="connsiteX219" fmla="*/ 7056 w 9142413"/>
                <a:gd name="connsiteY219" fmla="*/ 591267 h 1971675"/>
                <a:gd name="connsiteX220" fmla="*/ 7056 w 9142413"/>
                <a:gd name="connsiteY220" fmla="*/ 588912 h 1971675"/>
                <a:gd name="connsiteX221" fmla="*/ 4704 w 9142413"/>
                <a:gd name="connsiteY221" fmla="*/ 584200 h 1971675"/>
                <a:gd name="connsiteX222" fmla="*/ 2352 w 9142413"/>
                <a:gd name="connsiteY222" fmla="*/ 581845 h 1971675"/>
                <a:gd name="connsiteX223" fmla="*/ 2352 w 9142413"/>
                <a:gd name="connsiteY223" fmla="*/ 577133 h 1971675"/>
                <a:gd name="connsiteX224" fmla="*/ 2352 w 9142413"/>
                <a:gd name="connsiteY224" fmla="*/ 574778 h 1971675"/>
                <a:gd name="connsiteX225" fmla="*/ 0 w 9142413"/>
                <a:gd name="connsiteY225" fmla="*/ 570066 h 1971675"/>
                <a:gd name="connsiteX226" fmla="*/ 0 w 9142413"/>
                <a:gd name="connsiteY226" fmla="*/ 567711 h 1971675"/>
                <a:gd name="connsiteX227" fmla="*/ 0 w 9142413"/>
                <a:gd name="connsiteY227" fmla="*/ 560644 h 1971675"/>
                <a:gd name="connsiteX228" fmla="*/ 61153 w 9142413"/>
                <a:gd name="connsiteY228" fmla="*/ 0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9142413" h="1971675">
                  <a:moveTo>
                    <a:pt x="61153" y="0"/>
                  </a:moveTo>
                  <a:cubicBezTo>
                    <a:pt x="61153" y="2356"/>
                    <a:pt x="61153" y="4712"/>
                    <a:pt x="61153" y="7067"/>
                  </a:cubicBezTo>
                  <a:cubicBezTo>
                    <a:pt x="61153" y="7067"/>
                    <a:pt x="61153" y="7067"/>
                    <a:pt x="61153" y="9423"/>
                  </a:cubicBezTo>
                  <a:cubicBezTo>
                    <a:pt x="61153" y="9423"/>
                    <a:pt x="61153" y="11778"/>
                    <a:pt x="63505" y="11778"/>
                  </a:cubicBezTo>
                  <a:cubicBezTo>
                    <a:pt x="63505" y="14134"/>
                    <a:pt x="63505" y="14134"/>
                    <a:pt x="63505" y="16490"/>
                  </a:cubicBezTo>
                  <a:cubicBezTo>
                    <a:pt x="63505" y="16490"/>
                    <a:pt x="63505" y="18845"/>
                    <a:pt x="63505" y="18845"/>
                  </a:cubicBezTo>
                  <a:cubicBezTo>
                    <a:pt x="65857" y="21201"/>
                    <a:pt x="65857" y="21201"/>
                    <a:pt x="65857" y="21201"/>
                  </a:cubicBezTo>
                  <a:cubicBezTo>
                    <a:pt x="65857" y="23557"/>
                    <a:pt x="65857" y="25912"/>
                    <a:pt x="68209" y="25912"/>
                  </a:cubicBezTo>
                  <a:cubicBezTo>
                    <a:pt x="68209" y="28268"/>
                    <a:pt x="68209" y="28268"/>
                    <a:pt x="70561" y="28268"/>
                  </a:cubicBezTo>
                  <a:cubicBezTo>
                    <a:pt x="70561" y="30624"/>
                    <a:pt x="70561" y="30624"/>
                    <a:pt x="72914" y="32979"/>
                  </a:cubicBezTo>
                  <a:cubicBezTo>
                    <a:pt x="72914" y="32979"/>
                    <a:pt x="72914" y="35335"/>
                    <a:pt x="75266" y="35335"/>
                  </a:cubicBezTo>
                  <a:cubicBezTo>
                    <a:pt x="75266" y="37691"/>
                    <a:pt x="75266" y="37691"/>
                    <a:pt x="77618" y="40046"/>
                  </a:cubicBezTo>
                  <a:cubicBezTo>
                    <a:pt x="77618" y="40046"/>
                    <a:pt x="79970" y="42402"/>
                    <a:pt x="79970" y="42402"/>
                  </a:cubicBezTo>
                  <a:cubicBezTo>
                    <a:pt x="82322" y="44758"/>
                    <a:pt x="82322" y="44758"/>
                    <a:pt x="82322" y="47113"/>
                  </a:cubicBezTo>
                  <a:cubicBezTo>
                    <a:pt x="84674" y="47113"/>
                    <a:pt x="84674" y="49469"/>
                    <a:pt x="87026" y="49469"/>
                  </a:cubicBezTo>
                  <a:cubicBezTo>
                    <a:pt x="89378" y="51824"/>
                    <a:pt x="89378" y="51824"/>
                    <a:pt x="91730" y="54180"/>
                  </a:cubicBezTo>
                  <a:cubicBezTo>
                    <a:pt x="91730" y="54180"/>
                    <a:pt x="94082" y="56536"/>
                    <a:pt x="94082" y="56536"/>
                  </a:cubicBezTo>
                  <a:cubicBezTo>
                    <a:pt x="96434" y="58891"/>
                    <a:pt x="98786" y="58891"/>
                    <a:pt x="98786" y="61247"/>
                  </a:cubicBezTo>
                  <a:cubicBezTo>
                    <a:pt x="101138" y="61247"/>
                    <a:pt x="103490" y="63603"/>
                    <a:pt x="103490" y="63603"/>
                  </a:cubicBezTo>
                  <a:cubicBezTo>
                    <a:pt x="105842" y="65958"/>
                    <a:pt x="108194" y="65958"/>
                    <a:pt x="108194" y="68314"/>
                  </a:cubicBezTo>
                  <a:cubicBezTo>
                    <a:pt x="110546" y="68314"/>
                    <a:pt x="112898" y="70670"/>
                    <a:pt x="115250" y="70670"/>
                  </a:cubicBezTo>
                  <a:cubicBezTo>
                    <a:pt x="115250" y="73025"/>
                    <a:pt x="117602" y="73025"/>
                    <a:pt x="119954" y="75381"/>
                  </a:cubicBezTo>
                  <a:cubicBezTo>
                    <a:pt x="122307" y="75381"/>
                    <a:pt x="124659" y="77737"/>
                    <a:pt x="124659" y="77737"/>
                  </a:cubicBezTo>
                  <a:cubicBezTo>
                    <a:pt x="127011" y="80092"/>
                    <a:pt x="129363" y="80092"/>
                    <a:pt x="131715" y="82448"/>
                  </a:cubicBezTo>
                  <a:cubicBezTo>
                    <a:pt x="134067" y="82448"/>
                    <a:pt x="136419" y="84803"/>
                    <a:pt x="138771" y="84803"/>
                  </a:cubicBezTo>
                  <a:cubicBezTo>
                    <a:pt x="141123" y="87159"/>
                    <a:pt x="143475" y="87159"/>
                    <a:pt x="145827" y="89515"/>
                  </a:cubicBezTo>
                  <a:cubicBezTo>
                    <a:pt x="145827" y="91870"/>
                    <a:pt x="148179" y="91870"/>
                    <a:pt x="150531" y="94226"/>
                  </a:cubicBezTo>
                  <a:cubicBezTo>
                    <a:pt x="152883" y="94226"/>
                    <a:pt x="155235" y="96582"/>
                    <a:pt x="159939" y="96582"/>
                  </a:cubicBezTo>
                  <a:cubicBezTo>
                    <a:pt x="162291" y="98937"/>
                    <a:pt x="164643" y="98937"/>
                    <a:pt x="166995" y="101293"/>
                  </a:cubicBezTo>
                  <a:cubicBezTo>
                    <a:pt x="169348" y="101293"/>
                    <a:pt x="171700" y="103649"/>
                    <a:pt x="174052" y="103649"/>
                  </a:cubicBezTo>
                  <a:cubicBezTo>
                    <a:pt x="176404" y="106004"/>
                    <a:pt x="178756" y="106004"/>
                    <a:pt x="181108" y="108360"/>
                  </a:cubicBezTo>
                  <a:cubicBezTo>
                    <a:pt x="185812" y="108360"/>
                    <a:pt x="188164" y="110716"/>
                    <a:pt x="192868" y="113071"/>
                  </a:cubicBezTo>
                  <a:cubicBezTo>
                    <a:pt x="192868" y="113071"/>
                    <a:pt x="192868" y="113071"/>
                    <a:pt x="3020031" y="1295605"/>
                  </a:cubicBezTo>
                  <a:cubicBezTo>
                    <a:pt x="3024735" y="1297961"/>
                    <a:pt x="3031791" y="1300316"/>
                    <a:pt x="3038847" y="1302672"/>
                  </a:cubicBezTo>
                  <a:cubicBezTo>
                    <a:pt x="3041199" y="1305028"/>
                    <a:pt x="3043551" y="1305028"/>
                    <a:pt x="3043551" y="1305028"/>
                  </a:cubicBezTo>
                  <a:cubicBezTo>
                    <a:pt x="3048255" y="1307383"/>
                    <a:pt x="3052959" y="1309739"/>
                    <a:pt x="3057663" y="1309739"/>
                  </a:cubicBezTo>
                  <a:cubicBezTo>
                    <a:pt x="3060015" y="1312095"/>
                    <a:pt x="3062367" y="1312095"/>
                    <a:pt x="3064719" y="1312095"/>
                  </a:cubicBezTo>
                  <a:cubicBezTo>
                    <a:pt x="3069424" y="1314450"/>
                    <a:pt x="3074128" y="1316806"/>
                    <a:pt x="3078832" y="1316806"/>
                  </a:cubicBezTo>
                  <a:cubicBezTo>
                    <a:pt x="3081184" y="1319161"/>
                    <a:pt x="3083536" y="1319161"/>
                    <a:pt x="3085888" y="1319161"/>
                  </a:cubicBezTo>
                  <a:cubicBezTo>
                    <a:pt x="3090592" y="1321517"/>
                    <a:pt x="3092944" y="1321517"/>
                    <a:pt x="3097648" y="1323873"/>
                  </a:cubicBezTo>
                  <a:cubicBezTo>
                    <a:pt x="3107056" y="1326228"/>
                    <a:pt x="3116465" y="1330940"/>
                    <a:pt x="3125873" y="1333295"/>
                  </a:cubicBezTo>
                  <a:cubicBezTo>
                    <a:pt x="3128225" y="1333295"/>
                    <a:pt x="3128225" y="1333295"/>
                    <a:pt x="3130577" y="1333295"/>
                  </a:cubicBezTo>
                  <a:cubicBezTo>
                    <a:pt x="3137633" y="1335651"/>
                    <a:pt x="3147041" y="1338007"/>
                    <a:pt x="3156449" y="1340362"/>
                  </a:cubicBezTo>
                  <a:cubicBezTo>
                    <a:pt x="3158801" y="1342718"/>
                    <a:pt x="3163506" y="1342718"/>
                    <a:pt x="3165858" y="1342718"/>
                  </a:cubicBezTo>
                  <a:cubicBezTo>
                    <a:pt x="3172914" y="1345074"/>
                    <a:pt x="3179970" y="1347429"/>
                    <a:pt x="3187026" y="1349785"/>
                  </a:cubicBezTo>
                  <a:cubicBezTo>
                    <a:pt x="3189378" y="1349785"/>
                    <a:pt x="3191730" y="1349785"/>
                    <a:pt x="3196434" y="1352141"/>
                  </a:cubicBezTo>
                  <a:cubicBezTo>
                    <a:pt x="3203490" y="1352141"/>
                    <a:pt x="3212899" y="1354496"/>
                    <a:pt x="3222307" y="1356852"/>
                  </a:cubicBezTo>
                  <a:cubicBezTo>
                    <a:pt x="3222307" y="1356852"/>
                    <a:pt x="3224659" y="1356852"/>
                    <a:pt x="3224659" y="1356852"/>
                  </a:cubicBezTo>
                  <a:cubicBezTo>
                    <a:pt x="3234067" y="1359207"/>
                    <a:pt x="3243475" y="1361563"/>
                    <a:pt x="3255235" y="1363919"/>
                  </a:cubicBezTo>
                  <a:cubicBezTo>
                    <a:pt x="3257587" y="1363919"/>
                    <a:pt x="3259940" y="1366274"/>
                    <a:pt x="3264644" y="1366274"/>
                  </a:cubicBezTo>
                  <a:cubicBezTo>
                    <a:pt x="3269348" y="1366274"/>
                    <a:pt x="3276404" y="1368630"/>
                    <a:pt x="3283460" y="1370986"/>
                  </a:cubicBezTo>
                  <a:cubicBezTo>
                    <a:pt x="3288164" y="1370986"/>
                    <a:pt x="3292868" y="1370986"/>
                    <a:pt x="3295220" y="1373341"/>
                  </a:cubicBezTo>
                  <a:cubicBezTo>
                    <a:pt x="3302276" y="1373341"/>
                    <a:pt x="3309333" y="1375697"/>
                    <a:pt x="3316389" y="1375697"/>
                  </a:cubicBezTo>
                  <a:cubicBezTo>
                    <a:pt x="3321093" y="1375697"/>
                    <a:pt x="3323445" y="1378053"/>
                    <a:pt x="3325797" y="1378053"/>
                  </a:cubicBezTo>
                  <a:cubicBezTo>
                    <a:pt x="3335205" y="1380408"/>
                    <a:pt x="3344613" y="1380408"/>
                    <a:pt x="3351669" y="1382764"/>
                  </a:cubicBezTo>
                  <a:cubicBezTo>
                    <a:pt x="3354021" y="1382764"/>
                    <a:pt x="3356374" y="1382764"/>
                    <a:pt x="3358726" y="1382764"/>
                  </a:cubicBezTo>
                  <a:cubicBezTo>
                    <a:pt x="3368134" y="1385120"/>
                    <a:pt x="3379894" y="1385120"/>
                    <a:pt x="3389302" y="1387475"/>
                  </a:cubicBezTo>
                  <a:cubicBezTo>
                    <a:pt x="3391654" y="1387475"/>
                    <a:pt x="3394006" y="1387475"/>
                    <a:pt x="3396358" y="1387475"/>
                  </a:cubicBezTo>
                  <a:cubicBezTo>
                    <a:pt x="3405767" y="1389831"/>
                    <a:pt x="3415175" y="1389831"/>
                    <a:pt x="3422231" y="1392186"/>
                  </a:cubicBezTo>
                  <a:cubicBezTo>
                    <a:pt x="3426935" y="1392186"/>
                    <a:pt x="3429287" y="1392186"/>
                    <a:pt x="3431639" y="1392186"/>
                  </a:cubicBezTo>
                  <a:cubicBezTo>
                    <a:pt x="3441047" y="1394542"/>
                    <a:pt x="3448103" y="1394542"/>
                    <a:pt x="3457512" y="1396898"/>
                  </a:cubicBezTo>
                  <a:cubicBezTo>
                    <a:pt x="3459864" y="1396898"/>
                    <a:pt x="3462216" y="1396898"/>
                    <a:pt x="3466920" y="1396898"/>
                  </a:cubicBezTo>
                  <a:cubicBezTo>
                    <a:pt x="3476328" y="1399253"/>
                    <a:pt x="3488088" y="1399253"/>
                    <a:pt x="3499848" y="1399253"/>
                  </a:cubicBezTo>
                  <a:cubicBezTo>
                    <a:pt x="3513961" y="1401609"/>
                    <a:pt x="3525721" y="1401609"/>
                    <a:pt x="3537481" y="1403965"/>
                  </a:cubicBezTo>
                  <a:cubicBezTo>
                    <a:pt x="3539833" y="1403965"/>
                    <a:pt x="3544537" y="1403965"/>
                    <a:pt x="3546889" y="1403965"/>
                  </a:cubicBezTo>
                  <a:cubicBezTo>
                    <a:pt x="3563354" y="1406320"/>
                    <a:pt x="3582170" y="1406320"/>
                    <a:pt x="3600987" y="1406320"/>
                  </a:cubicBezTo>
                  <a:cubicBezTo>
                    <a:pt x="3603339" y="1406320"/>
                    <a:pt x="3605691" y="1408676"/>
                    <a:pt x="3605691" y="1408676"/>
                  </a:cubicBezTo>
                  <a:cubicBezTo>
                    <a:pt x="3617451" y="1408676"/>
                    <a:pt x="3626859" y="1408676"/>
                    <a:pt x="3636267" y="1408676"/>
                  </a:cubicBezTo>
                  <a:cubicBezTo>
                    <a:pt x="3638619" y="1408676"/>
                    <a:pt x="3638619" y="1408676"/>
                    <a:pt x="3638619" y="1408676"/>
                  </a:cubicBezTo>
                  <a:cubicBezTo>
                    <a:pt x="3650380" y="1408676"/>
                    <a:pt x="3662140" y="1408676"/>
                    <a:pt x="3671548" y="1408676"/>
                  </a:cubicBezTo>
                  <a:cubicBezTo>
                    <a:pt x="3673900" y="1408676"/>
                    <a:pt x="3678604" y="1408676"/>
                    <a:pt x="3680956" y="1408676"/>
                  </a:cubicBezTo>
                  <a:cubicBezTo>
                    <a:pt x="3688012" y="1408676"/>
                    <a:pt x="3695069" y="1408676"/>
                    <a:pt x="3704477" y="1408676"/>
                  </a:cubicBezTo>
                  <a:cubicBezTo>
                    <a:pt x="3706829" y="1408676"/>
                    <a:pt x="3711533" y="1408676"/>
                    <a:pt x="3713885" y="1408676"/>
                  </a:cubicBezTo>
                  <a:cubicBezTo>
                    <a:pt x="3720941" y="1408676"/>
                    <a:pt x="3730349" y="1408676"/>
                    <a:pt x="3737405" y="1408676"/>
                  </a:cubicBezTo>
                  <a:cubicBezTo>
                    <a:pt x="3739757" y="1408676"/>
                    <a:pt x="3742109" y="1408676"/>
                    <a:pt x="3744462" y="1408676"/>
                  </a:cubicBezTo>
                  <a:cubicBezTo>
                    <a:pt x="3756222" y="1408676"/>
                    <a:pt x="3767982" y="1408676"/>
                    <a:pt x="3779742" y="1408676"/>
                  </a:cubicBezTo>
                  <a:cubicBezTo>
                    <a:pt x="3782094" y="1406320"/>
                    <a:pt x="3784446" y="1406320"/>
                    <a:pt x="3789150" y="1406320"/>
                  </a:cubicBezTo>
                  <a:cubicBezTo>
                    <a:pt x="3800911" y="1406320"/>
                    <a:pt x="3812671" y="1406320"/>
                    <a:pt x="3824431" y="1403965"/>
                  </a:cubicBezTo>
                  <a:cubicBezTo>
                    <a:pt x="3831487" y="1403965"/>
                    <a:pt x="3838543" y="1403965"/>
                    <a:pt x="3847952" y="1401609"/>
                  </a:cubicBezTo>
                  <a:cubicBezTo>
                    <a:pt x="3847952" y="1401609"/>
                    <a:pt x="3847952" y="1401609"/>
                    <a:pt x="8923672" y="866878"/>
                  </a:cubicBezTo>
                  <a:cubicBezTo>
                    <a:pt x="8933081" y="866878"/>
                    <a:pt x="8942489" y="866878"/>
                    <a:pt x="8951897" y="864522"/>
                  </a:cubicBezTo>
                  <a:cubicBezTo>
                    <a:pt x="8958953" y="864522"/>
                    <a:pt x="8966009" y="862166"/>
                    <a:pt x="8973065" y="862166"/>
                  </a:cubicBezTo>
                  <a:cubicBezTo>
                    <a:pt x="8975418" y="862166"/>
                    <a:pt x="8975418" y="862166"/>
                    <a:pt x="8977770" y="859811"/>
                  </a:cubicBezTo>
                  <a:cubicBezTo>
                    <a:pt x="8982474" y="859811"/>
                    <a:pt x="8989530" y="859811"/>
                    <a:pt x="8994234" y="857455"/>
                  </a:cubicBezTo>
                  <a:cubicBezTo>
                    <a:pt x="8996586" y="857455"/>
                    <a:pt x="8996586" y="857455"/>
                    <a:pt x="8998938" y="857455"/>
                  </a:cubicBezTo>
                  <a:cubicBezTo>
                    <a:pt x="9003642" y="855099"/>
                    <a:pt x="9008346" y="855099"/>
                    <a:pt x="9013050" y="855099"/>
                  </a:cubicBezTo>
                  <a:cubicBezTo>
                    <a:pt x="9015402" y="852744"/>
                    <a:pt x="9015402" y="852744"/>
                    <a:pt x="9017754" y="852744"/>
                  </a:cubicBezTo>
                  <a:cubicBezTo>
                    <a:pt x="9022459" y="852744"/>
                    <a:pt x="9029515" y="850388"/>
                    <a:pt x="9034219" y="850388"/>
                  </a:cubicBezTo>
                  <a:cubicBezTo>
                    <a:pt x="9036571" y="848032"/>
                    <a:pt x="9036571" y="848032"/>
                    <a:pt x="9038923" y="848032"/>
                  </a:cubicBezTo>
                  <a:cubicBezTo>
                    <a:pt x="9043627" y="845677"/>
                    <a:pt x="9048331" y="845677"/>
                    <a:pt x="9053035" y="843321"/>
                  </a:cubicBezTo>
                  <a:cubicBezTo>
                    <a:pt x="9060091" y="840966"/>
                    <a:pt x="9064795" y="840966"/>
                    <a:pt x="9067147" y="838610"/>
                  </a:cubicBezTo>
                  <a:cubicBezTo>
                    <a:pt x="9069499" y="838610"/>
                    <a:pt x="9069499" y="838610"/>
                    <a:pt x="9069499" y="838610"/>
                  </a:cubicBezTo>
                  <a:cubicBezTo>
                    <a:pt x="9074204" y="836254"/>
                    <a:pt x="9078908" y="836254"/>
                    <a:pt x="9081260" y="833899"/>
                  </a:cubicBezTo>
                  <a:cubicBezTo>
                    <a:pt x="9085964" y="831543"/>
                    <a:pt x="9088316" y="831543"/>
                    <a:pt x="9090668" y="829187"/>
                  </a:cubicBezTo>
                  <a:cubicBezTo>
                    <a:pt x="9093020" y="829187"/>
                    <a:pt x="9095372" y="826832"/>
                    <a:pt x="9095372" y="826832"/>
                  </a:cubicBezTo>
                  <a:cubicBezTo>
                    <a:pt x="9100076" y="824476"/>
                    <a:pt x="9104780" y="822120"/>
                    <a:pt x="9107132" y="819765"/>
                  </a:cubicBezTo>
                  <a:cubicBezTo>
                    <a:pt x="9107132" y="819765"/>
                    <a:pt x="9107132" y="819765"/>
                    <a:pt x="9109484" y="819765"/>
                  </a:cubicBezTo>
                  <a:cubicBezTo>
                    <a:pt x="9111836" y="817409"/>
                    <a:pt x="9116540" y="815053"/>
                    <a:pt x="9118893" y="812698"/>
                  </a:cubicBezTo>
                  <a:cubicBezTo>
                    <a:pt x="9121245" y="810342"/>
                    <a:pt x="9123597" y="810342"/>
                    <a:pt x="9125949" y="807987"/>
                  </a:cubicBezTo>
                  <a:cubicBezTo>
                    <a:pt x="9125949" y="807987"/>
                    <a:pt x="9125949" y="805631"/>
                    <a:pt x="9125949" y="805631"/>
                  </a:cubicBezTo>
                  <a:cubicBezTo>
                    <a:pt x="9128301" y="803275"/>
                    <a:pt x="9130653" y="803275"/>
                    <a:pt x="9133005" y="800920"/>
                  </a:cubicBezTo>
                  <a:cubicBezTo>
                    <a:pt x="9133005" y="800920"/>
                    <a:pt x="9133005" y="798564"/>
                    <a:pt x="9133005" y="798564"/>
                  </a:cubicBezTo>
                  <a:cubicBezTo>
                    <a:pt x="9135357" y="796208"/>
                    <a:pt x="9135357" y="796208"/>
                    <a:pt x="9137709" y="793853"/>
                  </a:cubicBezTo>
                  <a:cubicBezTo>
                    <a:pt x="9137709" y="793853"/>
                    <a:pt x="9137709" y="791497"/>
                    <a:pt x="9137709" y="791497"/>
                  </a:cubicBezTo>
                  <a:cubicBezTo>
                    <a:pt x="9140061" y="789141"/>
                    <a:pt x="9140061" y="786786"/>
                    <a:pt x="9140061" y="784430"/>
                  </a:cubicBezTo>
                  <a:cubicBezTo>
                    <a:pt x="9142413" y="782074"/>
                    <a:pt x="9142413" y="779719"/>
                    <a:pt x="9142413" y="777363"/>
                  </a:cubicBezTo>
                  <a:cubicBezTo>
                    <a:pt x="9121245" y="963459"/>
                    <a:pt x="9102428" y="1151911"/>
                    <a:pt x="9081260" y="1338007"/>
                  </a:cubicBezTo>
                  <a:cubicBezTo>
                    <a:pt x="9081260" y="1340362"/>
                    <a:pt x="9081260" y="1342718"/>
                    <a:pt x="9078908" y="1345074"/>
                  </a:cubicBezTo>
                  <a:cubicBezTo>
                    <a:pt x="9078908" y="1347429"/>
                    <a:pt x="9078908" y="1347429"/>
                    <a:pt x="9078908" y="1347429"/>
                  </a:cubicBezTo>
                  <a:cubicBezTo>
                    <a:pt x="9078908" y="1349785"/>
                    <a:pt x="9076556" y="1352141"/>
                    <a:pt x="9076556" y="1354496"/>
                  </a:cubicBezTo>
                  <a:cubicBezTo>
                    <a:pt x="9074204" y="1356852"/>
                    <a:pt x="9074204" y="1356852"/>
                    <a:pt x="9074204" y="1356852"/>
                  </a:cubicBezTo>
                  <a:cubicBezTo>
                    <a:pt x="9074204" y="1359207"/>
                    <a:pt x="9071852" y="1359207"/>
                    <a:pt x="9071852" y="1361563"/>
                  </a:cubicBezTo>
                  <a:cubicBezTo>
                    <a:pt x="9069499" y="1363919"/>
                    <a:pt x="9069499" y="1363919"/>
                    <a:pt x="9067147" y="1366274"/>
                  </a:cubicBezTo>
                  <a:cubicBezTo>
                    <a:pt x="9067147" y="1366274"/>
                    <a:pt x="9067147" y="1368630"/>
                    <a:pt x="9064795" y="1368630"/>
                  </a:cubicBezTo>
                  <a:cubicBezTo>
                    <a:pt x="9062443" y="1370986"/>
                    <a:pt x="9060091" y="1373341"/>
                    <a:pt x="9057739" y="1375697"/>
                  </a:cubicBezTo>
                  <a:cubicBezTo>
                    <a:pt x="9055387" y="1378053"/>
                    <a:pt x="9050683" y="1380408"/>
                    <a:pt x="9045979" y="1382764"/>
                  </a:cubicBezTo>
                  <a:cubicBezTo>
                    <a:pt x="9043627" y="1385120"/>
                    <a:pt x="9038923" y="1387475"/>
                    <a:pt x="9034219" y="1389831"/>
                  </a:cubicBezTo>
                  <a:cubicBezTo>
                    <a:pt x="9034219" y="1389831"/>
                    <a:pt x="9031867" y="1389831"/>
                    <a:pt x="9029515" y="1392186"/>
                  </a:cubicBezTo>
                  <a:cubicBezTo>
                    <a:pt x="9027163" y="1392186"/>
                    <a:pt x="9024811" y="1394542"/>
                    <a:pt x="9020106" y="1394542"/>
                  </a:cubicBezTo>
                  <a:cubicBezTo>
                    <a:pt x="9020106" y="1394542"/>
                    <a:pt x="9020106" y="1396898"/>
                    <a:pt x="9020106" y="1396898"/>
                  </a:cubicBezTo>
                  <a:cubicBezTo>
                    <a:pt x="9015402" y="1396898"/>
                    <a:pt x="9013050" y="1399253"/>
                    <a:pt x="9008346" y="1399253"/>
                  </a:cubicBezTo>
                  <a:cubicBezTo>
                    <a:pt x="9008346" y="1399253"/>
                    <a:pt x="9008346" y="1401609"/>
                    <a:pt x="9005994" y="1401609"/>
                  </a:cubicBezTo>
                  <a:cubicBezTo>
                    <a:pt x="9005994" y="1401609"/>
                    <a:pt x="9003642" y="1401609"/>
                    <a:pt x="9001290" y="1401609"/>
                  </a:cubicBezTo>
                  <a:cubicBezTo>
                    <a:pt x="8998938" y="1403965"/>
                    <a:pt x="8996586" y="1403965"/>
                    <a:pt x="8991882" y="1406320"/>
                  </a:cubicBezTo>
                  <a:cubicBezTo>
                    <a:pt x="8989530" y="1406320"/>
                    <a:pt x="8984826" y="1408676"/>
                    <a:pt x="8982474" y="1408676"/>
                  </a:cubicBezTo>
                  <a:cubicBezTo>
                    <a:pt x="8980122" y="1408676"/>
                    <a:pt x="8977770" y="1408676"/>
                    <a:pt x="8977770" y="1411032"/>
                  </a:cubicBezTo>
                  <a:cubicBezTo>
                    <a:pt x="8975418" y="1411032"/>
                    <a:pt x="8975418" y="1411032"/>
                    <a:pt x="8973065" y="1411032"/>
                  </a:cubicBezTo>
                  <a:cubicBezTo>
                    <a:pt x="8968361" y="1413387"/>
                    <a:pt x="8963657" y="1413387"/>
                    <a:pt x="8956601" y="1415743"/>
                  </a:cubicBezTo>
                  <a:cubicBezTo>
                    <a:pt x="8954249" y="1415743"/>
                    <a:pt x="8954249" y="1415743"/>
                    <a:pt x="8951897" y="1415743"/>
                  </a:cubicBezTo>
                  <a:cubicBezTo>
                    <a:pt x="8947193" y="1418099"/>
                    <a:pt x="8942489" y="1418099"/>
                    <a:pt x="8937785" y="1418099"/>
                  </a:cubicBezTo>
                  <a:cubicBezTo>
                    <a:pt x="8935433" y="1420454"/>
                    <a:pt x="8933081" y="1420454"/>
                    <a:pt x="8933081" y="1420454"/>
                  </a:cubicBezTo>
                  <a:cubicBezTo>
                    <a:pt x="8930729" y="1420454"/>
                    <a:pt x="8930729" y="1420454"/>
                    <a:pt x="8928377" y="1420454"/>
                  </a:cubicBezTo>
                  <a:cubicBezTo>
                    <a:pt x="8926025" y="1420454"/>
                    <a:pt x="8921320" y="1422810"/>
                    <a:pt x="8916616" y="1422810"/>
                  </a:cubicBezTo>
                  <a:cubicBezTo>
                    <a:pt x="8914264" y="1422810"/>
                    <a:pt x="8914264" y="1422810"/>
                    <a:pt x="8911912" y="1422810"/>
                  </a:cubicBezTo>
                  <a:cubicBezTo>
                    <a:pt x="8904856" y="1425166"/>
                    <a:pt x="8897800" y="1425166"/>
                    <a:pt x="8890744" y="1427521"/>
                  </a:cubicBezTo>
                  <a:cubicBezTo>
                    <a:pt x="8881336" y="1427521"/>
                    <a:pt x="8871927" y="1429877"/>
                    <a:pt x="8862519" y="1429877"/>
                  </a:cubicBezTo>
                  <a:cubicBezTo>
                    <a:pt x="8862519" y="1429877"/>
                    <a:pt x="8862519" y="1429877"/>
                    <a:pt x="3786798" y="1964608"/>
                  </a:cubicBezTo>
                  <a:cubicBezTo>
                    <a:pt x="3767982" y="1966964"/>
                    <a:pt x="3746814" y="1966964"/>
                    <a:pt x="3727997" y="1969320"/>
                  </a:cubicBezTo>
                  <a:cubicBezTo>
                    <a:pt x="3723293" y="1969320"/>
                    <a:pt x="3720941" y="1969320"/>
                    <a:pt x="3718589" y="1969320"/>
                  </a:cubicBezTo>
                  <a:cubicBezTo>
                    <a:pt x="3706829" y="1969320"/>
                    <a:pt x="3695069" y="1971675"/>
                    <a:pt x="3683308" y="1971675"/>
                  </a:cubicBezTo>
                  <a:cubicBezTo>
                    <a:pt x="3683308" y="1971675"/>
                    <a:pt x="3683308" y="1971675"/>
                    <a:pt x="3680956" y="1971675"/>
                  </a:cubicBezTo>
                  <a:cubicBezTo>
                    <a:pt x="3680956" y="1971675"/>
                    <a:pt x="3678604" y="1971675"/>
                    <a:pt x="3676252" y="1971675"/>
                  </a:cubicBezTo>
                  <a:cubicBezTo>
                    <a:pt x="3669196" y="1971675"/>
                    <a:pt x="3659788" y="1971675"/>
                    <a:pt x="3652732" y="1971675"/>
                  </a:cubicBezTo>
                  <a:cubicBezTo>
                    <a:pt x="3650380" y="1971675"/>
                    <a:pt x="3645675" y="1971675"/>
                    <a:pt x="3643323" y="1971675"/>
                  </a:cubicBezTo>
                  <a:cubicBezTo>
                    <a:pt x="3633915" y="1971675"/>
                    <a:pt x="3626859" y="1971675"/>
                    <a:pt x="3619803" y="1971675"/>
                  </a:cubicBezTo>
                  <a:cubicBezTo>
                    <a:pt x="3617451" y="1971675"/>
                    <a:pt x="3612747" y="1971675"/>
                    <a:pt x="3610395" y="1971675"/>
                  </a:cubicBezTo>
                  <a:cubicBezTo>
                    <a:pt x="3598635" y="1971675"/>
                    <a:pt x="3589226" y="1971675"/>
                    <a:pt x="3577466" y="1971675"/>
                  </a:cubicBezTo>
                  <a:cubicBezTo>
                    <a:pt x="3577466" y="1971675"/>
                    <a:pt x="3577466" y="1971675"/>
                    <a:pt x="3575114" y="1971675"/>
                  </a:cubicBezTo>
                  <a:cubicBezTo>
                    <a:pt x="3565706" y="1969320"/>
                    <a:pt x="3556298" y="1969320"/>
                    <a:pt x="3546889" y="1969320"/>
                  </a:cubicBezTo>
                  <a:cubicBezTo>
                    <a:pt x="3544537" y="1969320"/>
                    <a:pt x="3542185" y="1969320"/>
                    <a:pt x="3542185" y="1969320"/>
                  </a:cubicBezTo>
                  <a:cubicBezTo>
                    <a:pt x="3539833" y="1969320"/>
                    <a:pt x="3539833" y="1969320"/>
                    <a:pt x="3539833" y="1969320"/>
                  </a:cubicBezTo>
                  <a:cubicBezTo>
                    <a:pt x="3521017" y="1969320"/>
                    <a:pt x="3502201" y="1966964"/>
                    <a:pt x="3485736" y="1966964"/>
                  </a:cubicBezTo>
                  <a:cubicBezTo>
                    <a:pt x="3483384" y="1966964"/>
                    <a:pt x="3483384" y="1966964"/>
                    <a:pt x="3481032" y="1966964"/>
                  </a:cubicBezTo>
                  <a:cubicBezTo>
                    <a:pt x="3481032" y="1964608"/>
                    <a:pt x="3478680" y="1964608"/>
                    <a:pt x="3476328" y="1964608"/>
                  </a:cubicBezTo>
                  <a:cubicBezTo>
                    <a:pt x="3452808" y="1964608"/>
                    <a:pt x="3429287" y="1962253"/>
                    <a:pt x="3405767" y="1959897"/>
                  </a:cubicBezTo>
                  <a:cubicBezTo>
                    <a:pt x="3403414" y="1957541"/>
                    <a:pt x="3403414" y="1957541"/>
                    <a:pt x="3401062" y="1957541"/>
                  </a:cubicBezTo>
                  <a:cubicBezTo>
                    <a:pt x="3398710" y="1957541"/>
                    <a:pt x="3396358" y="1957541"/>
                    <a:pt x="3394006" y="1957541"/>
                  </a:cubicBezTo>
                  <a:cubicBezTo>
                    <a:pt x="3386950" y="1957541"/>
                    <a:pt x="3379894" y="1955186"/>
                    <a:pt x="3370486" y="1955186"/>
                  </a:cubicBezTo>
                  <a:cubicBezTo>
                    <a:pt x="3370486" y="1955186"/>
                    <a:pt x="3368134" y="1955186"/>
                    <a:pt x="3365782" y="1955186"/>
                  </a:cubicBezTo>
                  <a:cubicBezTo>
                    <a:pt x="3363430" y="1955186"/>
                    <a:pt x="3363430" y="1952830"/>
                    <a:pt x="3361078" y="1952830"/>
                  </a:cubicBezTo>
                  <a:cubicBezTo>
                    <a:pt x="3354021" y="1952830"/>
                    <a:pt x="3344613" y="1950474"/>
                    <a:pt x="3337557" y="1950474"/>
                  </a:cubicBezTo>
                  <a:cubicBezTo>
                    <a:pt x="3335205" y="1950474"/>
                    <a:pt x="3332853" y="1950474"/>
                    <a:pt x="3330501" y="1950474"/>
                  </a:cubicBezTo>
                  <a:cubicBezTo>
                    <a:pt x="3330501" y="1950474"/>
                    <a:pt x="3330501" y="1950474"/>
                    <a:pt x="3328149" y="1950474"/>
                  </a:cubicBezTo>
                  <a:cubicBezTo>
                    <a:pt x="3318741" y="1948119"/>
                    <a:pt x="3306980" y="1945763"/>
                    <a:pt x="3297572" y="1945763"/>
                  </a:cubicBezTo>
                  <a:cubicBezTo>
                    <a:pt x="3297572" y="1945763"/>
                    <a:pt x="3295220" y="1945763"/>
                    <a:pt x="3295220" y="1945763"/>
                  </a:cubicBezTo>
                  <a:cubicBezTo>
                    <a:pt x="3295220" y="1943407"/>
                    <a:pt x="3292868" y="1943407"/>
                    <a:pt x="3290516" y="1943407"/>
                  </a:cubicBezTo>
                  <a:cubicBezTo>
                    <a:pt x="3283460" y="1943407"/>
                    <a:pt x="3274052" y="1941052"/>
                    <a:pt x="3264644" y="1938696"/>
                  </a:cubicBezTo>
                  <a:cubicBezTo>
                    <a:pt x="3264644" y="1938696"/>
                    <a:pt x="3262292" y="1938696"/>
                    <a:pt x="3262292" y="1938696"/>
                  </a:cubicBezTo>
                  <a:cubicBezTo>
                    <a:pt x="3259940" y="1938696"/>
                    <a:pt x="3257587" y="1938696"/>
                    <a:pt x="3255235" y="1938696"/>
                  </a:cubicBezTo>
                  <a:cubicBezTo>
                    <a:pt x="3248179" y="1936341"/>
                    <a:pt x="3241123" y="1936341"/>
                    <a:pt x="3234067" y="1933985"/>
                  </a:cubicBezTo>
                  <a:cubicBezTo>
                    <a:pt x="3231715" y="1933985"/>
                    <a:pt x="3229363" y="1933985"/>
                    <a:pt x="3229363" y="1933985"/>
                  </a:cubicBezTo>
                  <a:cubicBezTo>
                    <a:pt x="3227011" y="1931629"/>
                    <a:pt x="3224659" y="1931629"/>
                    <a:pt x="3222307" y="1931629"/>
                  </a:cubicBezTo>
                  <a:cubicBezTo>
                    <a:pt x="3215251" y="1931629"/>
                    <a:pt x="3210546" y="1929274"/>
                    <a:pt x="3203490" y="1926918"/>
                  </a:cubicBezTo>
                  <a:cubicBezTo>
                    <a:pt x="3201138" y="1926918"/>
                    <a:pt x="3198786" y="1926918"/>
                    <a:pt x="3196434" y="1926918"/>
                  </a:cubicBezTo>
                  <a:cubicBezTo>
                    <a:pt x="3194082" y="1926918"/>
                    <a:pt x="3194082" y="1926918"/>
                    <a:pt x="3194082" y="1926918"/>
                  </a:cubicBezTo>
                  <a:cubicBezTo>
                    <a:pt x="3182322" y="1924562"/>
                    <a:pt x="3172914" y="1922207"/>
                    <a:pt x="3163506" y="1919851"/>
                  </a:cubicBezTo>
                  <a:cubicBezTo>
                    <a:pt x="3161153" y="1919851"/>
                    <a:pt x="3161153" y="1919851"/>
                    <a:pt x="3158801" y="1919851"/>
                  </a:cubicBezTo>
                  <a:cubicBezTo>
                    <a:pt x="3151745" y="1917495"/>
                    <a:pt x="3142337" y="1915140"/>
                    <a:pt x="3135281" y="1912784"/>
                  </a:cubicBezTo>
                  <a:cubicBezTo>
                    <a:pt x="3132929" y="1912784"/>
                    <a:pt x="3132929" y="1912784"/>
                    <a:pt x="3130577" y="1912784"/>
                  </a:cubicBezTo>
                  <a:cubicBezTo>
                    <a:pt x="3128225" y="1910428"/>
                    <a:pt x="3125873" y="1910428"/>
                    <a:pt x="3125873" y="1910428"/>
                  </a:cubicBezTo>
                  <a:cubicBezTo>
                    <a:pt x="3118817" y="1908073"/>
                    <a:pt x="3111760" y="1908073"/>
                    <a:pt x="3104704" y="1905717"/>
                  </a:cubicBezTo>
                  <a:cubicBezTo>
                    <a:pt x="3102352" y="1905717"/>
                    <a:pt x="3100000" y="1903361"/>
                    <a:pt x="3100000" y="1903361"/>
                  </a:cubicBezTo>
                  <a:cubicBezTo>
                    <a:pt x="3097648" y="1903361"/>
                    <a:pt x="3097648" y="1903361"/>
                    <a:pt x="3095296" y="1903361"/>
                  </a:cubicBezTo>
                  <a:cubicBezTo>
                    <a:pt x="3085888" y="1901006"/>
                    <a:pt x="3076480" y="1898650"/>
                    <a:pt x="3069424" y="1896295"/>
                  </a:cubicBezTo>
                  <a:cubicBezTo>
                    <a:pt x="3067072" y="1896295"/>
                    <a:pt x="3067072" y="1893939"/>
                    <a:pt x="3067072" y="1893939"/>
                  </a:cubicBezTo>
                  <a:cubicBezTo>
                    <a:pt x="3067072" y="1893939"/>
                    <a:pt x="3064719" y="1893939"/>
                    <a:pt x="3064719" y="1893939"/>
                  </a:cubicBezTo>
                  <a:cubicBezTo>
                    <a:pt x="3055311" y="1891583"/>
                    <a:pt x="3045903" y="1889228"/>
                    <a:pt x="3036495" y="1884516"/>
                  </a:cubicBezTo>
                  <a:cubicBezTo>
                    <a:pt x="3034143" y="1884516"/>
                    <a:pt x="3034143" y="1884516"/>
                    <a:pt x="3031791" y="1884516"/>
                  </a:cubicBezTo>
                  <a:cubicBezTo>
                    <a:pt x="3029439" y="1884516"/>
                    <a:pt x="3027087" y="1882161"/>
                    <a:pt x="3024735" y="1882161"/>
                  </a:cubicBezTo>
                  <a:cubicBezTo>
                    <a:pt x="3022383" y="1882161"/>
                    <a:pt x="3020031" y="1879805"/>
                    <a:pt x="3017679" y="1879805"/>
                  </a:cubicBezTo>
                  <a:cubicBezTo>
                    <a:pt x="3012974" y="1877449"/>
                    <a:pt x="3008270" y="1875094"/>
                    <a:pt x="3003566" y="1875094"/>
                  </a:cubicBezTo>
                  <a:cubicBezTo>
                    <a:pt x="3001214" y="1872738"/>
                    <a:pt x="2998862" y="1872738"/>
                    <a:pt x="2996510" y="1872738"/>
                  </a:cubicBezTo>
                  <a:cubicBezTo>
                    <a:pt x="2991806" y="1870382"/>
                    <a:pt x="2987102" y="1868027"/>
                    <a:pt x="2984750" y="1868027"/>
                  </a:cubicBezTo>
                  <a:cubicBezTo>
                    <a:pt x="2982398" y="1865671"/>
                    <a:pt x="2980046" y="1865671"/>
                    <a:pt x="2977694" y="1865671"/>
                  </a:cubicBezTo>
                  <a:cubicBezTo>
                    <a:pt x="2970638" y="1863316"/>
                    <a:pt x="2963581" y="1860960"/>
                    <a:pt x="2958877" y="1856249"/>
                  </a:cubicBezTo>
                  <a:cubicBezTo>
                    <a:pt x="2958877" y="1856249"/>
                    <a:pt x="2958877" y="1856249"/>
                    <a:pt x="131715" y="673715"/>
                  </a:cubicBezTo>
                  <a:cubicBezTo>
                    <a:pt x="129363" y="673715"/>
                    <a:pt x="129363" y="673715"/>
                    <a:pt x="127011" y="671359"/>
                  </a:cubicBezTo>
                  <a:cubicBezTo>
                    <a:pt x="124659" y="671359"/>
                    <a:pt x="122307" y="669003"/>
                    <a:pt x="119954" y="669003"/>
                  </a:cubicBezTo>
                  <a:cubicBezTo>
                    <a:pt x="117602" y="669003"/>
                    <a:pt x="115250" y="666648"/>
                    <a:pt x="112898" y="666648"/>
                  </a:cubicBezTo>
                  <a:cubicBezTo>
                    <a:pt x="110546" y="664292"/>
                    <a:pt x="108194" y="664292"/>
                    <a:pt x="105842" y="661937"/>
                  </a:cubicBezTo>
                  <a:cubicBezTo>
                    <a:pt x="103490" y="661937"/>
                    <a:pt x="101138" y="659581"/>
                    <a:pt x="98786" y="659581"/>
                  </a:cubicBezTo>
                  <a:cubicBezTo>
                    <a:pt x="94082" y="657225"/>
                    <a:pt x="91730" y="657225"/>
                    <a:pt x="89378" y="654870"/>
                  </a:cubicBezTo>
                  <a:cubicBezTo>
                    <a:pt x="87026" y="652514"/>
                    <a:pt x="84674" y="652514"/>
                    <a:pt x="84674" y="652514"/>
                  </a:cubicBezTo>
                  <a:cubicBezTo>
                    <a:pt x="82322" y="650158"/>
                    <a:pt x="79970" y="647803"/>
                    <a:pt x="77618" y="647803"/>
                  </a:cubicBezTo>
                  <a:cubicBezTo>
                    <a:pt x="75266" y="645447"/>
                    <a:pt x="72914" y="645447"/>
                    <a:pt x="70561" y="643091"/>
                  </a:cubicBezTo>
                  <a:cubicBezTo>
                    <a:pt x="68209" y="643091"/>
                    <a:pt x="65857" y="640736"/>
                    <a:pt x="63505" y="640736"/>
                  </a:cubicBezTo>
                  <a:cubicBezTo>
                    <a:pt x="63505" y="638380"/>
                    <a:pt x="61153" y="638380"/>
                    <a:pt x="58801" y="636024"/>
                  </a:cubicBezTo>
                  <a:cubicBezTo>
                    <a:pt x="56449" y="636024"/>
                    <a:pt x="54097" y="633669"/>
                    <a:pt x="51745" y="633669"/>
                  </a:cubicBezTo>
                  <a:cubicBezTo>
                    <a:pt x="51745" y="631313"/>
                    <a:pt x="49393" y="631313"/>
                    <a:pt x="47041" y="628957"/>
                  </a:cubicBezTo>
                  <a:cubicBezTo>
                    <a:pt x="47041" y="628957"/>
                    <a:pt x="44689" y="626602"/>
                    <a:pt x="42337" y="626602"/>
                  </a:cubicBezTo>
                  <a:cubicBezTo>
                    <a:pt x="42337" y="624246"/>
                    <a:pt x="39985" y="624246"/>
                    <a:pt x="37633" y="621891"/>
                  </a:cubicBezTo>
                  <a:cubicBezTo>
                    <a:pt x="37633" y="621891"/>
                    <a:pt x="35281" y="619535"/>
                    <a:pt x="32929" y="619535"/>
                  </a:cubicBezTo>
                  <a:cubicBezTo>
                    <a:pt x="32929" y="617179"/>
                    <a:pt x="30577" y="617179"/>
                    <a:pt x="30577" y="614824"/>
                  </a:cubicBezTo>
                  <a:cubicBezTo>
                    <a:pt x="28225" y="614824"/>
                    <a:pt x="25873" y="612468"/>
                    <a:pt x="25873" y="612468"/>
                  </a:cubicBezTo>
                  <a:cubicBezTo>
                    <a:pt x="23520" y="610112"/>
                    <a:pt x="23520" y="610112"/>
                    <a:pt x="21168" y="607757"/>
                  </a:cubicBezTo>
                  <a:cubicBezTo>
                    <a:pt x="21168" y="607757"/>
                    <a:pt x="18816" y="605401"/>
                    <a:pt x="18816" y="605401"/>
                  </a:cubicBezTo>
                  <a:cubicBezTo>
                    <a:pt x="18816" y="603045"/>
                    <a:pt x="16464" y="603045"/>
                    <a:pt x="16464" y="600690"/>
                  </a:cubicBezTo>
                  <a:cubicBezTo>
                    <a:pt x="14112" y="600690"/>
                    <a:pt x="14112" y="598334"/>
                    <a:pt x="11760" y="598334"/>
                  </a:cubicBezTo>
                  <a:cubicBezTo>
                    <a:pt x="11760" y="595978"/>
                    <a:pt x="11760" y="595978"/>
                    <a:pt x="11760" y="593623"/>
                  </a:cubicBezTo>
                  <a:cubicBezTo>
                    <a:pt x="9408" y="593623"/>
                    <a:pt x="9408" y="591267"/>
                    <a:pt x="7056" y="591267"/>
                  </a:cubicBezTo>
                  <a:cubicBezTo>
                    <a:pt x="7056" y="588912"/>
                    <a:pt x="7056" y="588912"/>
                    <a:pt x="7056" y="588912"/>
                  </a:cubicBezTo>
                  <a:cubicBezTo>
                    <a:pt x="4704" y="586556"/>
                    <a:pt x="4704" y="584200"/>
                    <a:pt x="4704" y="584200"/>
                  </a:cubicBezTo>
                  <a:cubicBezTo>
                    <a:pt x="4704" y="584200"/>
                    <a:pt x="4704" y="581845"/>
                    <a:pt x="2352" y="581845"/>
                  </a:cubicBezTo>
                  <a:cubicBezTo>
                    <a:pt x="2352" y="579489"/>
                    <a:pt x="2352" y="579489"/>
                    <a:pt x="2352" y="577133"/>
                  </a:cubicBezTo>
                  <a:cubicBezTo>
                    <a:pt x="2352" y="577133"/>
                    <a:pt x="2352" y="574778"/>
                    <a:pt x="2352" y="574778"/>
                  </a:cubicBezTo>
                  <a:cubicBezTo>
                    <a:pt x="0" y="572422"/>
                    <a:pt x="0" y="572422"/>
                    <a:pt x="0" y="570066"/>
                  </a:cubicBezTo>
                  <a:cubicBezTo>
                    <a:pt x="0" y="570066"/>
                    <a:pt x="0" y="567711"/>
                    <a:pt x="0" y="567711"/>
                  </a:cubicBezTo>
                  <a:cubicBezTo>
                    <a:pt x="0" y="565355"/>
                    <a:pt x="0" y="562999"/>
                    <a:pt x="0" y="560644"/>
                  </a:cubicBezTo>
                  <a:cubicBezTo>
                    <a:pt x="21168" y="374548"/>
                    <a:pt x="42337" y="186096"/>
                    <a:pt x="61153" y="0"/>
                  </a:cubicBezTo>
                  <a:close/>
                </a:path>
              </a:pathLst>
            </a:custGeom>
            <a:gradFill flip="none" rotWithShape="1">
              <a:gsLst>
                <a:gs pos="57000">
                  <a:schemeClr val="bg1">
                    <a:alpha val="33000"/>
                  </a:schemeClr>
                </a:gs>
                <a:gs pos="0">
                  <a:schemeClr val="tx1">
                    <a:alpha val="60000"/>
                  </a:schemeClr>
                </a:gs>
                <a:gs pos="28000">
                  <a:schemeClr val="tx1">
                    <a:alpha val="20000"/>
                  </a:schemeClr>
                </a:gs>
                <a:gs pos="100000">
                  <a:schemeClr val="bg1">
                    <a:alpha val="50000"/>
                  </a:schemeClr>
                </a:gs>
              </a:gsLst>
              <a:lin ang="300000" scaled="0"/>
              <a:tileRect/>
            </a:gradFill>
            <a:ln>
              <a:noFill/>
            </a:ln>
          </p:spPr>
          <p:txBody>
            <a:bodyPr vert="horz" wrap="square" lIns="182880" tIns="91440" rIns="182880" bIns="91440" numCol="1" anchor="t" anchorCtr="0" compatLnSpc="1">
              <a:prstTxWarp prst="textNoShape">
                <a:avLst/>
              </a:prstTxWarp>
              <a:noAutofit/>
            </a:bodyPr>
            <a:lstStyle/>
            <a:p>
              <a:endParaRPr lang="en-GB" sz="4800" noProof="0" dirty="0">
                <a:latin typeface="+mj-lt"/>
              </a:endParaRPr>
            </a:p>
          </p:txBody>
        </p:sp>
      </p:grpSp>
      <p:grpSp>
        <p:nvGrpSpPr>
          <p:cNvPr id="16" name="Group 46">
            <a:extLst>
              <a:ext uri="{FF2B5EF4-FFF2-40B4-BE49-F238E27FC236}">
                <a16:creationId xmlns:a16="http://schemas.microsoft.com/office/drawing/2014/main" id="{C8C93B79-CEB1-7514-0365-34BCD0A0A1D7}"/>
              </a:ext>
            </a:extLst>
          </p:cNvPr>
          <p:cNvGrpSpPr/>
          <p:nvPr/>
        </p:nvGrpSpPr>
        <p:grpSpPr>
          <a:xfrm>
            <a:off x="7299692" y="4584226"/>
            <a:ext cx="4816112" cy="1686578"/>
            <a:chOff x="1588" y="4221162"/>
            <a:chExt cx="9147175" cy="2624139"/>
          </a:xfrm>
        </p:grpSpPr>
        <p:sp>
          <p:nvSpPr>
            <p:cNvPr id="17" name="Freeform 12">
              <a:extLst>
                <a:ext uri="{FF2B5EF4-FFF2-40B4-BE49-F238E27FC236}">
                  <a16:creationId xmlns:a16="http://schemas.microsoft.com/office/drawing/2014/main" id="{031C8E87-0F95-8F3E-C56C-FC5ECFB04A11}"/>
                </a:ext>
              </a:extLst>
            </p:cNvPr>
            <p:cNvSpPr>
              <a:spLocks/>
            </p:cNvSpPr>
            <p:nvPr/>
          </p:nvSpPr>
          <p:spPr bwMode="auto">
            <a:xfrm>
              <a:off x="1588" y="4221162"/>
              <a:ext cx="9147175" cy="2624138"/>
            </a:xfrm>
            <a:custGeom>
              <a:avLst/>
              <a:gdLst>
                <a:gd name="T0" fmla="*/ 2278 w 3889"/>
                <a:gd name="T1" fmla="*/ 11 h 1114"/>
                <a:gd name="T2" fmla="*/ 26 w 3889"/>
                <a:gd name="T3" fmla="*/ 277 h 1114"/>
                <a:gd name="T4" fmla="*/ 0 w 3889"/>
                <a:gd name="T5" fmla="*/ 519 h 1114"/>
                <a:gd name="T6" fmla="*/ 1 w 3889"/>
                <a:gd name="T7" fmla="*/ 524 h 1114"/>
                <a:gd name="T8" fmla="*/ 3 w 3889"/>
                <a:gd name="T9" fmla="*/ 528 h 1114"/>
                <a:gd name="T10" fmla="*/ 7 w 3889"/>
                <a:gd name="T11" fmla="*/ 532 h 1114"/>
                <a:gd name="T12" fmla="*/ 11 w 3889"/>
                <a:gd name="T13" fmla="*/ 537 h 1114"/>
                <a:gd name="T14" fmla="*/ 16 w 3889"/>
                <a:gd name="T15" fmla="*/ 541 h 1114"/>
                <a:gd name="T16" fmla="*/ 22 w 3889"/>
                <a:gd name="T17" fmla="*/ 546 h 1114"/>
                <a:gd name="T18" fmla="*/ 30 w 3889"/>
                <a:gd name="T19" fmla="*/ 550 h 1114"/>
                <a:gd name="T20" fmla="*/ 38 w 3889"/>
                <a:gd name="T21" fmla="*/ 555 h 1114"/>
                <a:gd name="T22" fmla="*/ 48 w 3889"/>
                <a:gd name="T23" fmla="*/ 560 h 1114"/>
                <a:gd name="T24" fmla="*/ 56 w 3889"/>
                <a:gd name="T25" fmla="*/ 563 h 1114"/>
                <a:gd name="T26" fmla="*/ 1269 w 3889"/>
                <a:gd name="T27" fmla="*/ 1070 h 1114"/>
                <a:gd name="T28" fmla="*/ 1277 w 3889"/>
                <a:gd name="T29" fmla="*/ 1073 h 1114"/>
                <a:gd name="T30" fmla="*/ 1289 w 3889"/>
                <a:gd name="T31" fmla="*/ 1077 h 1114"/>
                <a:gd name="T32" fmla="*/ 1304 w 3889"/>
                <a:gd name="T33" fmla="*/ 1081 h 1114"/>
                <a:gd name="T34" fmla="*/ 1318 w 3889"/>
                <a:gd name="T35" fmla="*/ 1085 h 1114"/>
                <a:gd name="T36" fmla="*/ 1320 w 3889"/>
                <a:gd name="T37" fmla="*/ 1086 h 1114"/>
                <a:gd name="T38" fmla="*/ 1333 w 3889"/>
                <a:gd name="T39" fmla="*/ 1089 h 1114"/>
                <a:gd name="T40" fmla="*/ 1345 w 3889"/>
                <a:gd name="T41" fmla="*/ 1092 h 1114"/>
                <a:gd name="T42" fmla="*/ 1362 w 3889"/>
                <a:gd name="T43" fmla="*/ 1095 h 1114"/>
                <a:gd name="T44" fmla="*/ 1375 w 3889"/>
                <a:gd name="T45" fmla="*/ 1098 h 1114"/>
                <a:gd name="T46" fmla="*/ 1388 w 3889"/>
                <a:gd name="T47" fmla="*/ 1100 h 1114"/>
                <a:gd name="T48" fmla="*/ 1402 w 3889"/>
                <a:gd name="T49" fmla="*/ 1103 h 1114"/>
                <a:gd name="T50" fmla="*/ 1419 w 3889"/>
                <a:gd name="T51" fmla="*/ 1105 h 1114"/>
                <a:gd name="T52" fmla="*/ 1433 w 3889"/>
                <a:gd name="T53" fmla="*/ 1107 h 1114"/>
                <a:gd name="T54" fmla="*/ 1448 w 3889"/>
                <a:gd name="T55" fmla="*/ 1109 h 1114"/>
                <a:gd name="T56" fmla="*/ 1482 w 3889"/>
                <a:gd name="T57" fmla="*/ 1112 h 1114"/>
                <a:gd name="T58" fmla="*/ 1508 w 3889"/>
                <a:gd name="T59" fmla="*/ 1113 h 1114"/>
                <a:gd name="T60" fmla="*/ 1535 w 3889"/>
                <a:gd name="T61" fmla="*/ 1114 h 1114"/>
                <a:gd name="T62" fmla="*/ 1553 w 3889"/>
                <a:gd name="T63" fmla="*/ 1114 h 1114"/>
                <a:gd name="T64" fmla="*/ 1566 w 3889"/>
                <a:gd name="T65" fmla="*/ 1114 h 1114"/>
                <a:gd name="T66" fmla="*/ 1610 w 3889"/>
                <a:gd name="T67" fmla="*/ 1111 h 1114"/>
                <a:gd name="T68" fmla="*/ 3780 w 3889"/>
                <a:gd name="T69" fmla="*/ 883 h 1114"/>
                <a:gd name="T70" fmla="*/ 3796 w 3889"/>
                <a:gd name="T71" fmla="*/ 880 h 1114"/>
                <a:gd name="T72" fmla="*/ 3806 w 3889"/>
                <a:gd name="T73" fmla="*/ 878 h 1114"/>
                <a:gd name="T74" fmla="*/ 3815 w 3889"/>
                <a:gd name="T75" fmla="*/ 876 h 1114"/>
                <a:gd name="T76" fmla="*/ 3823 w 3889"/>
                <a:gd name="T77" fmla="*/ 874 h 1114"/>
                <a:gd name="T78" fmla="*/ 3829 w 3889"/>
                <a:gd name="T79" fmla="*/ 872 h 1114"/>
                <a:gd name="T80" fmla="*/ 3835 w 3889"/>
                <a:gd name="T81" fmla="*/ 869 h 1114"/>
                <a:gd name="T82" fmla="*/ 3841 w 3889"/>
                <a:gd name="T83" fmla="*/ 867 h 1114"/>
                <a:gd name="T84" fmla="*/ 3851 w 3889"/>
                <a:gd name="T85" fmla="*/ 861 h 1114"/>
                <a:gd name="T86" fmla="*/ 3854 w 3889"/>
                <a:gd name="T87" fmla="*/ 858 h 1114"/>
                <a:gd name="T88" fmla="*/ 3857 w 3889"/>
                <a:gd name="T89" fmla="*/ 855 h 1114"/>
                <a:gd name="T90" fmla="*/ 3859 w 3889"/>
                <a:gd name="T91" fmla="*/ 852 h 1114"/>
                <a:gd name="T92" fmla="*/ 3860 w 3889"/>
                <a:gd name="T93" fmla="*/ 848 h 1114"/>
                <a:gd name="T94" fmla="*/ 3887 w 3889"/>
                <a:gd name="T95" fmla="*/ 608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89" h="1114">
                  <a:moveTo>
                    <a:pt x="3831" y="559"/>
                  </a:moveTo>
                  <a:cubicBezTo>
                    <a:pt x="2630" y="57"/>
                    <a:pt x="2630" y="57"/>
                    <a:pt x="2630" y="57"/>
                  </a:cubicBezTo>
                  <a:cubicBezTo>
                    <a:pt x="2543" y="20"/>
                    <a:pt x="2385" y="0"/>
                    <a:pt x="2278" y="11"/>
                  </a:cubicBezTo>
                  <a:cubicBezTo>
                    <a:pt x="119" y="238"/>
                    <a:pt x="119" y="238"/>
                    <a:pt x="119" y="238"/>
                  </a:cubicBezTo>
                  <a:cubicBezTo>
                    <a:pt x="59" y="245"/>
                    <a:pt x="28" y="259"/>
                    <a:pt x="26" y="278"/>
                  </a:cubicBezTo>
                  <a:cubicBezTo>
                    <a:pt x="26" y="277"/>
                    <a:pt x="26" y="277"/>
                    <a:pt x="26" y="277"/>
                  </a:cubicBezTo>
                  <a:cubicBezTo>
                    <a:pt x="18" y="356"/>
                    <a:pt x="9" y="436"/>
                    <a:pt x="0" y="515"/>
                  </a:cubicBezTo>
                  <a:cubicBezTo>
                    <a:pt x="0" y="516"/>
                    <a:pt x="0" y="517"/>
                    <a:pt x="0" y="518"/>
                  </a:cubicBezTo>
                  <a:cubicBezTo>
                    <a:pt x="0" y="518"/>
                    <a:pt x="0" y="519"/>
                    <a:pt x="0" y="519"/>
                  </a:cubicBezTo>
                  <a:cubicBezTo>
                    <a:pt x="0" y="520"/>
                    <a:pt x="0" y="520"/>
                    <a:pt x="1" y="521"/>
                  </a:cubicBezTo>
                  <a:cubicBezTo>
                    <a:pt x="1" y="521"/>
                    <a:pt x="1" y="522"/>
                    <a:pt x="1" y="522"/>
                  </a:cubicBezTo>
                  <a:cubicBezTo>
                    <a:pt x="1" y="523"/>
                    <a:pt x="1" y="523"/>
                    <a:pt x="1" y="524"/>
                  </a:cubicBezTo>
                  <a:cubicBezTo>
                    <a:pt x="2" y="524"/>
                    <a:pt x="2" y="525"/>
                    <a:pt x="2" y="525"/>
                  </a:cubicBezTo>
                  <a:cubicBezTo>
                    <a:pt x="2" y="525"/>
                    <a:pt x="2" y="526"/>
                    <a:pt x="3" y="527"/>
                  </a:cubicBezTo>
                  <a:cubicBezTo>
                    <a:pt x="3" y="527"/>
                    <a:pt x="3" y="527"/>
                    <a:pt x="3" y="528"/>
                  </a:cubicBezTo>
                  <a:cubicBezTo>
                    <a:pt x="4" y="528"/>
                    <a:pt x="4" y="529"/>
                    <a:pt x="5" y="529"/>
                  </a:cubicBezTo>
                  <a:cubicBezTo>
                    <a:pt x="5" y="530"/>
                    <a:pt x="5" y="530"/>
                    <a:pt x="5" y="531"/>
                  </a:cubicBezTo>
                  <a:cubicBezTo>
                    <a:pt x="6" y="531"/>
                    <a:pt x="6" y="532"/>
                    <a:pt x="7" y="532"/>
                  </a:cubicBezTo>
                  <a:cubicBezTo>
                    <a:pt x="7" y="533"/>
                    <a:pt x="8" y="533"/>
                    <a:pt x="8" y="534"/>
                  </a:cubicBezTo>
                  <a:cubicBezTo>
                    <a:pt x="8" y="534"/>
                    <a:pt x="9" y="535"/>
                    <a:pt x="9" y="535"/>
                  </a:cubicBezTo>
                  <a:cubicBezTo>
                    <a:pt x="10" y="536"/>
                    <a:pt x="10" y="536"/>
                    <a:pt x="11" y="537"/>
                  </a:cubicBezTo>
                  <a:cubicBezTo>
                    <a:pt x="11" y="537"/>
                    <a:pt x="12" y="538"/>
                    <a:pt x="13" y="538"/>
                  </a:cubicBezTo>
                  <a:cubicBezTo>
                    <a:pt x="13" y="539"/>
                    <a:pt x="14" y="539"/>
                    <a:pt x="14" y="540"/>
                  </a:cubicBezTo>
                  <a:cubicBezTo>
                    <a:pt x="15" y="540"/>
                    <a:pt x="16" y="541"/>
                    <a:pt x="16" y="541"/>
                  </a:cubicBezTo>
                  <a:cubicBezTo>
                    <a:pt x="17" y="542"/>
                    <a:pt x="18" y="542"/>
                    <a:pt x="18" y="543"/>
                  </a:cubicBezTo>
                  <a:cubicBezTo>
                    <a:pt x="19" y="543"/>
                    <a:pt x="20" y="544"/>
                    <a:pt x="20" y="544"/>
                  </a:cubicBezTo>
                  <a:cubicBezTo>
                    <a:pt x="21" y="545"/>
                    <a:pt x="22" y="545"/>
                    <a:pt x="22" y="546"/>
                  </a:cubicBezTo>
                  <a:cubicBezTo>
                    <a:pt x="23" y="546"/>
                    <a:pt x="24" y="547"/>
                    <a:pt x="25" y="547"/>
                  </a:cubicBezTo>
                  <a:cubicBezTo>
                    <a:pt x="26" y="548"/>
                    <a:pt x="27" y="548"/>
                    <a:pt x="27" y="549"/>
                  </a:cubicBezTo>
                  <a:cubicBezTo>
                    <a:pt x="28" y="549"/>
                    <a:pt x="29" y="550"/>
                    <a:pt x="30" y="550"/>
                  </a:cubicBezTo>
                  <a:cubicBezTo>
                    <a:pt x="31" y="551"/>
                    <a:pt x="32" y="551"/>
                    <a:pt x="33" y="552"/>
                  </a:cubicBezTo>
                  <a:cubicBezTo>
                    <a:pt x="34" y="552"/>
                    <a:pt x="35" y="553"/>
                    <a:pt x="36" y="554"/>
                  </a:cubicBezTo>
                  <a:cubicBezTo>
                    <a:pt x="36" y="554"/>
                    <a:pt x="37" y="554"/>
                    <a:pt x="38" y="555"/>
                  </a:cubicBezTo>
                  <a:cubicBezTo>
                    <a:pt x="39" y="556"/>
                    <a:pt x="40" y="556"/>
                    <a:pt x="42" y="557"/>
                  </a:cubicBezTo>
                  <a:cubicBezTo>
                    <a:pt x="43" y="557"/>
                    <a:pt x="44" y="558"/>
                    <a:pt x="45" y="558"/>
                  </a:cubicBezTo>
                  <a:cubicBezTo>
                    <a:pt x="46" y="559"/>
                    <a:pt x="47" y="559"/>
                    <a:pt x="48" y="560"/>
                  </a:cubicBezTo>
                  <a:cubicBezTo>
                    <a:pt x="49" y="560"/>
                    <a:pt x="50" y="561"/>
                    <a:pt x="51" y="561"/>
                  </a:cubicBezTo>
                  <a:cubicBezTo>
                    <a:pt x="52" y="561"/>
                    <a:pt x="53" y="562"/>
                    <a:pt x="54" y="562"/>
                  </a:cubicBezTo>
                  <a:cubicBezTo>
                    <a:pt x="55" y="563"/>
                    <a:pt x="55" y="563"/>
                    <a:pt x="56" y="563"/>
                  </a:cubicBezTo>
                  <a:cubicBezTo>
                    <a:pt x="1258" y="1065"/>
                    <a:pt x="1258" y="1065"/>
                    <a:pt x="1258" y="1065"/>
                  </a:cubicBezTo>
                  <a:cubicBezTo>
                    <a:pt x="1260" y="1067"/>
                    <a:pt x="1263" y="1068"/>
                    <a:pt x="1266" y="1069"/>
                  </a:cubicBezTo>
                  <a:cubicBezTo>
                    <a:pt x="1267" y="1069"/>
                    <a:pt x="1268" y="1069"/>
                    <a:pt x="1269" y="1070"/>
                  </a:cubicBezTo>
                  <a:cubicBezTo>
                    <a:pt x="1270" y="1070"/>
                    <a:pt x="1272" y="1071"/>
                    <a:pt x="1274" y="1072"/>
                  </a:cubicBezTo>
                  <a:cubicBezTo>
                    <a:pt x="1274" y="1072"/>
                    <a:pt x="1274" y="1072"/>
                    <a:pt x="1274" y="1072"/>
                  </a:cubicBezTo>
                  <a:cubicBezTo>
                    <a:pt x="1275" y="1072"/>
                    <a:pt x="1276" y="1072"/>
                    <a:pt x="1277" y="1073"/>
                  </a:cubicBezTo>
                  <a:cubicBezTo>
                    <a:pt x="1279" y="1073"/>
                    <a:pt x="1281" y="1074"/>
                    <a:pt x="1283" y="1075"/>
                  </a:cubicBezTo>
                  <a:cubicBezTo>
                    <a:pt x="1284" y="1075"/>
                    <a:pt x="1285" y="1076"/>
                    <a:pt x="1286" y="1076"/>
                  </a:cubicBezTo>
                  <a:cubicBezTo>
                    <a:pt x="1287" y="1076"/>
                    <a:pt x="1288" y="1077"/>
                    <a:pt x="1289" y="1077"/>
                  </a:cubicBezTo>
                  <a:cubicBezTo>
                    <a:pt x="1290" y="1077"/>
                    <a:pt x="1290" y="1077"/>
                    <a:pt x="1291" y="1077"/>
                  </a:cubicBezTo>
                  <a:cubicBezTo>
                    <a:pt x="1295" y="1079"/>
                    <a:pt x="1299" y="1080"/>
                    <a:pt x="1303" y="1081"/>
                  </a:cubicBezTo>
                  <a:cubicBezTo>
                    <a:pt x="1303" y="1081"/>
                    <a:pt x="1304" y="1081"/>
                    <a:pt x="1304" y="1081"/>
                  </a:cubicBezTo>
                  <a:cubicBezTo>
                    <a:pt x="1304" y="1081"/>
                    <a:pt x="1304" y="1082"/>
                    <a:pt x="1305" y="1082"/>
                  </a:cubicBezTo>
                  <a:cubicBezTo>
                    <a:pt x="1308" y="1083"/>
                    <a:pt x="1312" y="1084"/>
                    <a:pt x="1316" y="1085"/>
                  </a:cubicBezTo>
                  <a:cubicBezTo>
                    <a:pt x="1317" y="1085"/>
                    <a:pt x="1317" y="1085"/>
                    <a:pt x="1318" y="1085"/>
                  </a:cubicBezTo>
                  <a:cubicBezTo>
                    <a:pt x="1318" y="1085"/>
                    <a:pt x="1318" y="1085"/>
                    <a:pt x="1318" y="1085"/>
                  </a:cubicBezTo>
                  <a:cubicBezTo>
                    <a:pt x="1318" y="1085"/>
                    <a:pt x="1318" y="1085"/>
                    <a:pt x="1318" y="1085"/>
                  </a:cubicBezTo>
                  <a:cubicBezTo>
                    <a:pt x="1318" y="1085"/>
                    <a:pt x="1319" y="1086"/>
                    <a:pt x="1320" y="1086"/>
                  </a:cubicBezTo>
                  <a:cubicBezTo>
                    <a:pt x="1323" y="1087"/>
                    <a:pt x="1326" y="1087"/>
                    <a:pt x="1329" y="1088"/>
                  </a:cubicBezTo>
                  <a:cubicBezTo>
                    <a:pt x="1329" y="1088"/>
                    <a:pt x="1330" y="1088"/>
                    <a:pt x="1331" y="1089"/>
                  </a:cubicBezTo>
                  <a:cubicBezTo>
                    <a:pt x="1332" y="1089"/>
                    <a:pt x="1332" y="1089"/>
                    <a:pt x="1333" y="1089"/>
                  </a:cubicBezTo>
                  <a:cubicBezTo>
                    <a:pt x="1336" y="1090"/>
                    <a:pt x="1340" y="1091"/>
                    <a:pt x="1343" y="1092"/>
                  </a:cubicBezTo>
                  <a:cubicBezTo>
                    <a:pt x="1344" y="1092"/>
                    <a:pt x="1344" y="1092"/>
                    <a:pt x="1345" y="1092"/>
                  </a:cubicBezTo>
                  <a:cubicBezTo>
                    <a:pt x="1345" y="1092"/>
                    <a:pt x="1345" y="1092"/>
                    <a:pt x="1345" y="1092"/>
                  </a:cubicBezTo>
                  <a:cubicBezTo>
                    <a:pt x="1349" y="1093"/>
                    <a:pt x="1353" y="1094"/>
                    <a:pt x="1358" y="1095"/>
                  </a:cubicBezTo>
                  <a:cubicBezTo>
                    <a:pt x="1358" y="1095"/>
                    <a:pt x="1358" y="1095"/>
                    <a:pt x="1359" y="1095"/>
                  </a:cubicBezTo>
                  <a:cubicBezTo>
                    <a:pt x="1360" y="1095"/>
                    <a:pt x="1361" y="1095"/>
                    <a:pt x="1362" y="1095"/>
                  </a:cubicBezTo>
                  <a:cubicBezTo>
                    <a:pt x="1365" y="1096"/>
                    <a:pt x="1367" y="1097"/>
                    <a:pt x="1370" y="1097"/>
                  </a:cubicBezTo>
                  <a:cubicBezTo>
                    <a:pt x="1371" y="1097"/>
                    <a:pt x="1372" y="1097"/>
                    <a:pt x="1373" y="1098"/>
                  </a:cubicBezTo>
                  <a:cubicBezTo>
                    <a:pt x="1373" y="1098"/>
                    <a:pt x="1374" y="1098"/>
                    <a:pt x="1375" y="1098"/>
                  </a:cubicBezTo>
                  <a:cubicBezTo>
                    <a:pt x="1378" y="1099"/>
                    <a:pt x="1381" y="1099"/>
                    <a:pt x="1384" y="1100"/>
                  </a:cubicBezTo>
                  <a:cubicBezTo>
                    <a:pt x="1385" y="1100"/>
                    <a:pt x="1386" y="1100"/>
                    <a:pt x="1387" y="1100"/>
                  </a:cubicBezTo>
                  <a:cubicBezTo>
                    <a:pt x="1387" y="1100"/>
                    <a:pt x="1388" y="1100"/>
                    <a:pt x="1388" y="1100"/>
                  </a:cubicBezTo>
                  <a:cubicBezTo>
                    <a:pt x="1392" y="1101"/>
                    <a:pt x="1396" y="1102"/>
                    <a:pt x="1399" y="1102"/>
                  </a:cubicBezTo>
                  <a:cubicBezTo>
                    <a:pt x="1400" y="1102"/>
                    <a:pt x="1401" y="1102"/>
                    <a:pt x="1401" y="1103"/>
                  </a:cubicBezTo>
                  <a:cubicBezTo>
                    <a:pt x="1401" y="1103"/>
                    <a:pt x="1402" y="1103"/>
                    <a:pt x="1402" y="1103"/>
                  </a:cubicBezTo>
                  <a:cubicBezTo>
                    <a:pt x="1406" y="1103"/>
                    <a:pt x="1411" y="1104"/>
                    <a:pt x="1415" y="1105"/>
                  </a:cubicBezTo>
                  <a:cubicBezTo>
                    <a:pt x="1416" y="1105"/>
                    <a:pt x="1416" y="1105"/>
                    <a:pt x="1416" y="1105"/>
                  </a:cubicBezTo>
                  <a:cubicBezTo>
                    <a:pt x="1417" y="1105"/>
                    <a:pt x="1418" y="1105"/>
                    <a:pt x="1419" y="1105"/>
                  </a:cubicBezTo>
                  <a:cubicBezTo>
                    <a:pt x="1422" y="1105"/>
                    <a:pt x="1426" y="1106"/>
                    <a:pt x="1429" y="1106"/>
                  </a:cubicBezTo>
                  <a:cubicBezTo>
                    <a:pt x="1430" y="1106"/>
                    <a:pt x="1430" y="1107"/>
                    <a:pt x="1431" y="1107"/>
                  </a:cubicBezTo>
                  <a:cubicBezTo>
                    <a:pt x="1432" y="1107"/>
                    <a:pt x="1433" y="1107"/>
                    <a:pt x="1433" y="1107"/>
                  </a:cubicBezTo>
                  <a:cubicBezTo>
                    <a:pt x="1437" y="1107"/>
                    <a:pt x="1440" y="1108"/>
                    <a:pt x="1443" y="1108"/>
                  </a:cubicBezTo>
                  <a:cubicBezTo>
                    <a:pt x="1444" y="1108"/>
                    <a:pt x="1445" y="1108"/>
                    <a:pt x="1446" y="1108"/>
                  </a:cubicBezTo>
                  <a:cubicBezTo>
                    <a:pt x="1447" y="1108"/>
                    <a:pt x="1447" y="1108"/>
                    <a:pt x="1448" y="1109"/>
                  </a:cubicBezTo>
                  <a:cubicBezTo>
                    <a:pt x="1458" y="1110"/>
                    <a:pt x="1468" y="1111"/>
                    <a:pt x="1478" y="1111"/>
                  </a:cubicBezTo>
                  <a:cubicBezTo>
                    <a:pt x="1479" y="1111"/>
                    <a:pt x="1480" y="1111"/>
                    <a:pt x="1480" y="1112"/>
                  </a:cubicBezTo>
                  <a:cubicBezTo>
                    <a:pt x="1481" y="1112"/>
                    <a:pt x="1481" y="1112"/>
                    <a:pt x="1482" y="1112"/>
                  </a:cubicBezTo>
                  <a:cubicBezTo>
                    <a:pt x="1489" y="1112"/>
                    <a:pt x="1497" y="1113"/>
                    <a:pt x="1505" y="1113"/>
                  </a:cubicBezTo>
                  <a:cubicBezTo>
                    <a:pt x="1505" y="1113"/>
                    <a:pt x="1505" y="1113"/>
                    <a:pt x="1506" y="1113"/>
                  </a:cubicBezTo>
                  <a:cubicBezTo>
                    <a:pt x="1506" y="1113"/>
                    <a:pt x="1507" y="1113"/>
                    <a:pt x="1508" y="1113"/>
                  </a:cubicBezTo>
                  <a:cubicBezTo>
                    <a:pt x="1512" y="1113"/>
                    <a:pt x="1516" y="1113"/>
                    <a:pt x="1520" y="1114"/>
                  </a:cubicBezTo>
                  <a:cubicBezTo>
                    <a:pt x="1521" y="1114"/>
                    <a:pt x="1521" y="1114"/>
                    <a:pt x="1521" y="1114"/>
                  </a:cubicBezTo>
                  <a:cubicBezTo>
                    <a:pt x="1526" y="1114"/>
                    <a:pt x="1530" y="1114"/>
                    <a:pt x="1535" y="1114"/>
                  </a:cubicBezTo>
                  <a:cubicBezTo>
                    <a:pt x="1536" y="1114"/>
                    <a:pt x="1538" y="1114"/>
                    <a:pt x="1539" y="1114"/>
                  </a:cubicBezTo>
                  <a:cubicBezTo>
                    <a:pt x="1542" y="1114"/>
                    <a:pt x="1545" y="1114"/>
                    <a:pt x="1549" y="1114"/>
                  </a:cubicBezTo>
                  <a:cubicBezTo>
                    <a:pt x="1550" y="1114"/>
                    <a:pt x="1552" y="1114"/>
                    <a:pt x="1553" y="1114"/>
                  </a:cubicBezTo>
                  <a:cubicBezTo>
                    <a:pt x="1556" y="1114"/>
                    <a:pt x="1560" y="1114"/>
                    <a:pt x="1563" y="1114"/>
                  </a:cubicBezTo>
                  <a:cubicBezTo>
                    <a:pt x="1564" y="1114"/>
                    <a:pt x="1565" y="1114"/>
                    <a:pt x="1565" y="1114"/>
                  </a:cubicBezTo>
                  <a:cubicBezTo>
                    <a:pt x="1566" y="1114"/>
                    <a:pt x="1566" y="1114"/>
                    <a:pt x="1566" y="1114"/>
                  </a:cubicBezTo>
                  <a:cubicBezTo>
                    <a:pt x="1571" y="1114"/>
                    <a:pt x="1576" y="1113"/>
                    <a:pt x="1581" y="1113"/>
                  </a:cubicBezTo>
                  <a:cubicBezTo>
                    <a:pt x="1582" y="1113"/>
                    <a:pt x="1583" y="1113"/>
                    <a:pt x="1585" y="1113"/>
                  </a:cubicBezTo>
                  <a:cubicBezTo>
                    <a:pt x="1593" y="1112"/>
                    <a:pt x="1602" y="1112"/>
                    <a:pt x="1610" y="1111"/>
                  </a:cubicBezTo>
                  <a:cubicBezTo>
                    <a:pt x="3768" y="884"/>
                    <a:pt x="3768" y="884"/>
                    <a:pt x="3768" y="884"/>
                  </a:cubicBezTo>
                  <a:cubicBezTo>
                    <a:pt x="3772" y="884"/>
                    <a:pt x="3776" y="883"/>
                    <a:pt x="3780" y="883"/>
                  </a:cubicBezTo>
                  <a:cubicBezTo>
                    <a:pt x="3780" y="883"/>
                    <a:pt x="3780" y="883"/>
                    <a:pt x="3780" y="883"/>
                  </a:cubicBezTo>
                  <a:cubicBezTo>
                    <a:pt x="3783" y="882"/>
                    <a:pt x="3786" y="882"/>
                    <a:pt x="3789" y="881"/>
                  </a:cubicBezTo>
                  <a:cubicBezTo>
                    <a:pt x="3790" y="881"/>
                    <a:pt x="3790" y="881"/>
                    <a:pt x="3791" y="881"/>
                  </a:cubicBezTo>
                  <a:cubicBezTo>
                    <a:pt x="3793" y="881"/>
                    <a:pt x="3795" y="880"/>
                    <a:pt x="3796" y="880"/>
                  </a:cubicBezTo>
                  <a:cubicBezTo>
                    <a:pt x="3797" y="880"/>
                    <a:pt x="3797" y="880"/>
                    <a:pt x="3798" y="880"/>
                  </a:cubicBezTo>
                  <a:cubicBezTo>
                    <a:pt x="3798" y="880"/>
                    <a:pt x="3799" y="880"/>
                    <a:pt x="3800" y="879"/>
                  </a:cubicBezTo>
                  <a:cubicBezTo>
                    <a:pt x="3802" y="879"/>
                    <a:pt x="3804" y="879"/>
                    <a:pt x="3806" y="878"/>
                  </a:cubicBezTo>
                  <a:cubicBezTo>
                    <a:pt x="3807" y="878"/>
                    <a:pt x="3807" y="878"/>
                    <a:pt x="3808" y="878"/>
                  </a:cubicBezTo>
                  <a:cubicBezTo>
                    <a:pt x="3808" y="878"/>
                    <a:pt x="3808" y="878"/>
                    <a:pt x="3808" y="878"/>
                  </a:cubicBezTo>
                  <a:cubicBezTo>
                    <a:pt x="3811" y="877"/>
                    <a:pt x="3813" y="877"/>
                    <a:pt x="3815" y="876"/>
                  </a:cubicBezTo>
                  <a:cubicBezTo>
                    <a:pt x="3816" y="876"/>
                    <a:pt x="3816" y="876"/>
                    <a:pt x="3817" y="876"/>
                  </a:cubicBezTo>
                  <a:cubicBezTo>
                    <a:pt x="3817" y="875"/>
                    <a:pt x="3818" y="875"/>
                    <a:pt x="3819" y="875"/>
                  </a:cubicBezTo>
                  <a:cubicBezTo>
                    <a:pt x="3820" y="875"/>
                    <a:pt x="3822" y="874"/>
                    <a:pt x="3823" y="874"/>
                  </a:cubicBezTo>
                  <a:cubicBezTo>
                    <a:pt x="3823" y="874"/>
                    <a:pt x="3823" y="874"/>
                    <a:pt x="3823" y="874"/>
                  </a:cubicBezTo>
                  <a:cubicBezTo>
                    <a:pt x="3825" y="873"/>
                    <a:pt x="3826" y="873"/>
                    <a:pt x="3827" y="872"/>
                  </a:cubicBezTo>
                  <a:cubicBezTo>
                    <a:pt x="3828" y="872"/>
                    <a:pt x="3829" y="872"/>
                    <a:pt x="3829" y="872"/>
                  </a:cubicBezTo>
                  <a:cubicBezTo>
                    <a:pt x="3830" y="872"/>
                    <a:pt x="3830" y="871"/>
                    <a:pt x="3830" y="871"/>
                  </a:cubicBezTo>
                  <a:cubicBezTo>
                    <a:pt x="3832" y="871"/>
                    <a:pt x="3833" y="870"/>
                    <a:pt x="3835" y="870"/>
                  </a:cubicBezTo>
                  <a:cubicBezTo>
                    <a:pt x="3835" y="870"/>
                    <a:pt x="3835" y="869"/>
                    <a:pt x="3835" y="869"/>
                  </a:cubicBezTo>
                  <a:cubicBezTo>
                    <a:pt x="3837" y="869"/>
                    <a:pt x="3838" y="868"/>
                    <a:pt x="3839" y="868"/>
                  </a:cubicBezTo>
                  <a:cubicBezTo>
                    <a:pt x="3840" y="867"/>
                    <a:pt x="3841" y="867"/>
                    <a:pt x="3841" y="867"/>
                  </a:cubicBezTo>
                  <a:cubicBezTo>
                    <a:pt x="3841" y="867"/>
                    <a:pt x="3841" y="867"/>
                    <a:pt x="3841" y="867"/>
                  </a:cubicBezTo>
                  <a:cubicBezTo>
                    <a:pt x="3843" y="866"/>
                    <a:pt x="3845" y="865"/>
                    <a:pt x="3846" y="864"/>
                  </a:cubicBezTo>
                  <a:cubicBezTo>
                    <a:pt x="3846" y="864"/>
                    <a:pt x="3846" y="864"/>
                    <a:pt x="3846" y="864"/>
                  </a:cubicBezTo>
                  <a:cubicBezTo>
                    <a:pt x="3848" y="863"/>
                    <a:pt x="3850" y="862"/>
                    <a:pt x="3851" y="861"/>
                  </a:cubicBezTo>
                  <a:cubicBezTo>
                    <a:pt x="3851" y="861"/>
                    <a:pt x="3851" y="861"/>
                    <a:pt x="3851" y="861"/>
                  </a:cubicBezTo>
                  <a:cubicBezTo>
                    <a:pt x="3852" y="860"/>
                    <a:pt x="3853" y="859"/>
                    <a:pt x="3854" y="858"/>
                  </a:cubicBezTo>
                  <a:cubicBezTo>
                    <a:pt x="3854" y="858"/>
                    <a:pt x="3854" y="858"/>
                    <a:pt x="3854" y="858"/>
                  </a:cubicBezTo>
                  <a:cubicBezTo>
                    <a:pt x="3855" y="858"/>
                    <a:pt x="3855" y="857"/>
                    <a:pt x="3855" y="857"/>
                  </a:cubicBezTo>
                  <a:cubicBezTo>
                    <a:pt x="3856" y="856"/>
                    <a:pt x="3856" y="856"/>
                    <a:pt x="3857" y="855"/>
                  </a:cubicBezTo>
                  <a:cubicBezTo>
                    <a:pt x="3857" y="855"/>
                    <a:pt x="3857" y="855"/>
                    <a:pt x="3857" y="855"/>
                  </a:cubicBezTo>
                  <a:cubicBezTo>
                    <a:pt x="3857" y="854"/>
                    <a:pt x="3858" y="854"/>
                    <a:pt x="3858" y="853"/>
                  </a:cubicBezTo>
                  <a:cubicBezTo>
                    <a:pt x="3858" y="853"/>
                    <a:pt x="3858" y="853"/>
                    <a:pt x="3859" y="852"/>
                  </a:cubicBezTo>
                  <a:cubicBezTo>
                    <a:pt x="3859" y="852"/>
                    <a:pt x="3859" y="852"/>
                    <a:pt x="3859" y="852"/>
                  </a:cubicBezTo>
                  <a:cubicBezTo>
                    <a:pt x="3859" y="851"/>
                    <a:pt x="3860" y="850"/>
                    <a:pt x="3860" y="849"/>
                  </a:cubicBezTo>
                  <a:cubicBezTo>
                    <a:pt x="3860" y="849"/>
                    <a:pt x="3860" y="849"/>
                    <a:pt x="3860" y="849"/>
                  </a:cubicBezTo>
                  <a:cubicBezTo>
                    <a:pt x="3860" y="849"/>
                    <a:pt x="3860" y="849"/>
                    <a:pt x="3860" y="848"/>
                  </a:cubicBezTo>
                  <a:cubicBezTo>
                    <a:pt x="3861" y="847"/>
                    <a:pt x="3861" y="846"/>
                    <a:pt x="3861" y="845"/>
                  </a:cubicBezTo>
                  <a:cubicBezTo>
                    <a:pt x="3870" y="766"/>
                    <a:pt x="3878" y="686"/>
                    <a:pt x="3887" y="607"/>
                  </a:cubicBezTo>
                  <a:cubicBezTo>
                    <a:pt x="3887" y="607"/>
                    <a:pt x="3887" y="607"/>
                    <a:pt x="3887" y="608"/>
                  </a:cubicBezTo>
                  <a:cubicBezTo>
                    <a:pt x="3889" y="593"/>
                    <a:pt x="3871" y="576"/>
                    <a:pt x="3831" y="559"/>
                  </a:cubicBezTo>
                  <a:close/>
                </a:path>
              </a:pathLst>
            </a:custGeom>
            <a:solidFill>
              <a:srgbClr val="FF0000"/>
            </a:solidFill>
            <a:ln>
              <a:noFill/>
            </a:ln>
          </p:spPr>
          <p:txBody>
            <a:bodyPr vert="horz" wrap="square" lIns="182880" tIns="91440" rIns="182880" bIns="91440" numCol="1" anchor="t" anchorCtr="0" compatLnSpc="1">
              <a:prstTxWarp prst="textNoShape">
                <a:avLst/>
              </a:prstTxWarp>
            </a:bodyPr>
            <a:lstStyle/>
            <a:p>
              <a:endParaRPr lang="en-GB" sz="4800" noProof="0" dirty="0">
                <a:latin typeface="+mj-lt"/>
              </a:endParaRPr>
            </a:p>
          </p:txBody>
        </p:sp>
        <p:sp>
          <p:nvSpPr>
            <p:cNvPr id="18" name="Freeform: Shape 70">
              <a:extLst>
                <a:ext uri="{FF2B5EF4-FFF2-40B4-BE49-F238E27FC236}">
                  <a16:creationId xmlns:a16="http://schemas.microsoft.com/office/drawing/2014/main" id="{3A1807D8-52EA-0233-6462-2611D8F51D26}"/>
                </a:ext>
              </a:extLst>
            </p:cNvPr>
            <p:cNvSpPr>
              <a:spLocks/>
            </p:cNvSpPr>
            <p:nvPr/>
          </p:nvSpPr>
          <p:spPr bwMode="auto">
            <a:xfrm>
              <a:off x="1588" y="4873627"/>
              <a:ext cx="9142414" cy="1971674"/>
            </a:xfrm>
            <a:custGeom>
              <a:avLst/>
              <a:gdLst>
                <a:gd name="connsiteX0" fmla="*/ 61153 w 9142413"/>
                <a:gd name="connsiteY0" fmla="*/ 0 h 1971675"/>
                <a:gd name="connsiteX1" fmla="*/ 61153 w 9142413"/>
                <a:gd name="connsiteY1" fmla="*/ 7067 h 1971675"/>
                <a:gd name="connsiteX2" fmla="*/ 61153 w 9142413"/>
                <a:gd name="connsiteY2" fmla="*/ 9423 h 1971675"/>
                <a:gd name="connsiteX3" fmla="*/ 63505 w 9142413"/>
                <a:gd name="connsiteY3" fmla="*/ 11778 h 1971675"/>
                <a:gd name="connsiteX4" fmla="*/ 63505 w 9142413"/>
                <a:gd name="connsiteY4" fmla="*/ 16490 h 1971675"/>
                <a:gd name="connsiteX5" fmla="*/ 63505 w 9142413"/>
                <a:gd name="connsiteY5" fmla="*/ 18845 h 1971675"/>
                <a:gd name="connsiteX6" fmla="*/ 65857 w 9142413"/>
                <a:gd name="connsiteY6" fmla="*/ 21201 h 1971675"/>
                <a:gd name="connsiteX7" fmla="*/ 68209 w 9142413"/>
                <a:gd name="connsiteY7" fmla="*/ 25912 h 1971675"/>
                <a:gd name="connsiteX8" fmla="*/ 70561 w 9142413"/>
                <a:gd name="connsiteY8" fmla="*/ 28268 h 1971675"/>
                <a:gd name="connsiteX9" fmla="*/ 72914 w 9142413"/>
                <a:gd name="connsiteY9" fmla="*/ 32979 h 1971675"/>
                <a:gd name="connsiteX10" fmla="*/ 75266 w 9142413"/>
                <a:gd name="connsiteY10" fmla="*/ 35335 h 1971675"/>
                <a:gd name="connsiteX11" fmla="*/ 77618 w 9142413"/>
                <a:gd name="connsiteY11" fmla="*/ 40046 h 1971675"/>
                <a:gd name="connsiteX12" fmla="*/ 79970 w 9142413"/>
                <a:gd name="connsiteY12" fmla="*/ 42402 h 1971675"/>
                <a:gd name="connsiteX13" fmla="*/ 82322 w 9142413"/>
                <a:gd name="connsiteY13" fmla="*/ 47113 h 1971675"/>
                <a:gd name="connsiteX14" fmla="*/ 87026 w 9142413"/>
                <a:gd name="connsiteY14" fmla="*/ 49469 h 1971675"/>
                <a:gd name="connsiteX15" fmla="*/ 91730 w 9142413"/>
                <a:gd name="connsiteY15" fmla="*/ 54180 h 1971675"/>
                <a:gd name="connsiteX16" fmla="*/ 94082 w 9142413"/>
                <a:gd name="connsiteY16" fmla="*/ 56536 h 1971675"/>
                <a:gd name="connsiteX17" fmla="*/ 98786 w 9142413"/>
                <a:gd name="connsiteY17" fmla="*/ 61247 h 1971675"/>
                <a:gd name="connsiteX18" fmla="*/ 103490 w 9142413"/>
                <a:gd name="connsiteY18" fmla="*/ 63603 h 1971675"/>
                <a:gd name="connsiteX19" fmla="*/ 108194 w 9142413"/>
                <a:gd name="connsiteY19" fmla="*/ 68314 h 1971675"/>
                <a:gd name="connsiteX20" fmla="*/ 115250 w 9142413"/>
                <a:gd name="connsiteY20" fmla="*/ 70670 h 1971675"/>
                <a:gd name="connsiteX21" fmla="*/ 119954 w 9142413"/>
                <a:gd name="connsiteY21" fmla="*/ 75381 h 1971675"/>
                <a:gd name="connsiteX22" fmla="*/ 124659 w 9142413"/>
                <a:gd name="connsiteY22" fmla="*/ 77737 h 1971675"/>
                <a:gd name="connsiteX23" fmla="*/ 131715 w 9142413"/>
                <a:gd name="connsiteY23" fmla="*/ 82448 h 1971675"/>
                <a:gd name="connsiteX24" fmla="*/ 138771 w 9142413"/>
                <a:gd name="connsiteY24" fmla="*/ 84803 h 1971675"/>
                <a:gd name="connsiteX25" fmla="*/ 145827 w 9142413"/>
                <a:gd name="connsiteY25" fmla="*/ 89515 h 1971675"/>
                <a:gd name="connsiteX26" fmla="*/ 150531 w 9142413"/>
                <a:gd name="connsiteY26" fmla="*/ 94226 h 1971675"/>
                <a:gd name="connsiteX27" fmla="*/ 159939 w 9142413"/>
                <a:gd name="connsiteY27" fmla="*/ 96582 h 1971675"/>
                <a:gd name="connsiteX28" fmla="*/ 166995 w 9142413"/>
                <a:gd name="connsiteY28" fmla="*/ 101293 h 1971675"/>
                <a:gd name="connsiteX29" fmla="*/ 174052 w 9142413"/>
                <a:gd name="connsiteY29" fmla="*/ 103649 h 1971675"/>
                <a:gd name="connsiteX30" fmla="*/ 181108 w 9142413"/>
                <a:gd name="connsiteY30" fmla="*/ 108360 h 1971675"/>
                <a:gd name="connsiteX31" fmla="*/ 192868 w 9142413"/>
                <a:gd name="connsiteY31" fmla="*/ 113071 h 1971675"/>
                <a:gd name="connsiteX32" fmla="*/ 3020031 w 9142413"/>
                <a:gd name="connsiteY32" fmla="*/ 1295605 h 1971675"/>
                <a:gd name="connsiteX33" fmla="*/ 3038847 w 9142413"/>
                <a:gd name="connsiteY33" fmla="*/ 1302672 h 1971675"/>
                <a:gd name="connsiteX34" fmla="*/ 3043551 w 9142413"/>
                <a:gd name="connsiteY34" fmla="*/ 1305028 h 1971675"/>
                <a:gd name="connsiteX35" fmla="*/ 3057663 w 9142413"/>
                <a:gd name="connsiteY35" fmla="*/ 1309739 h 1971675"/>
                <a:gd name="connsiteX36" fmla="*/ 3064719 w 9142413"/>
                <a:gd name="connsiteY36" fmla="*/ 1312095 h 1971675"/>
                <a:gd name="connsiteX37" fmla="*/ 3078832 w 9142413"/>
                <a:gd name="connsiteY37" fmla="*/ 1316806 h 1971675"/>
                <a:gd name="connsiteX38" fmla="*/ 3085888 w 9142413"/>
                <a:gd name="connsiteY38" fmla="*/ 1319161 h 1971675"/>
                <a:gd name="connsiteX39" fmla="*/ 3097648 w 9142413"/>
                <a:gd name="connsiteY39" fmla="*/ 1323873 h 1971675"/>
                <a:gd name="connsiteX40" fmla="*/ 3125873 w 9142413"/>
                <a:gd name="connsiteY40" fmla="*/ 1333295 h 1971675"/>
                <a:gd name="connsiteX41" fmla="*/ 3130577 w 9142413"/>
                <a:gd name="connsiteY41" fmla="*/ 1333295 h 1971675"/>
                <a:gd name="connsiteX42" fmla="*/ 3156449 w 9142413"/>
                <a:gd name="connsiteY42" fmla="*/ 1340362 h 1971675"/>
                <a:gd name="connsiteX43" fmla="*/ 3165858 w 9142413"/>
                <a:gd name="connsiteY43" fmla="*/ 1342718 h 1971675"/>
                <a:gd name="connsiteX44" fmla="*/ 3187026 w 9142413"/>
                <a:gd name="connsiteY44" fmla="*/ 1349785 h 1971675"/>
                <a:gd name="connsiteX45" fmla="*/ 3196434 w 9142413"/>
                <a:gd name="connsiteY45" fmla="*/ 1352141 h 1971675"/>
                <a:gd name="connsiteX46" fmla="*/ 3222307 w 9142413"/>
                <a:gd name="connsiteY46" fmla="*/ 1356852 h 1971675"/>
                <a:gd name="connsiteX47" fmla="*/ 3224659 w 9142413"/>
                <a:gd name="connsiteY47" fmla="*/ 1356852 h 1971675"/>
                <a:gd name="connsiteX48" fmla="*/ 3255235 w 9142413"/>
                <a:gd name="connsiteY48" fmla="*/ 1363919 h 1971675"/>
                <a:gd name="connsiteX49" fmla="*/ 3264644 w 9142413"/>
                <a:gd name="connsiteY49" fmla="*/ 1366274 h 1971675"/>
                <a:gd name="connsiteX50" fmla="*/ 3283460 w 9142413"/>
                <a:gd name="connsiteY50" fmla="*/ 1370986 h 1971675"/>
                <a:gd name="connsiteX51" fmla="*/ 3295220 w 9142413"/>
                <a:gd name="connsiteY51" fmla="*/ 1373341 h 1971675"/>
                <a:gd name="connsiteX52" fmla="*/ 3316389 w 9142413"/>
                <a:gd name="connsiteY52" fmla="*/ 1375697 h 1971675"/>
                <a:gd name="connsiteX53" fmla="*/ 3325797 w 9142413"/>
                <a:gd name="connsiteY53" fmla="*/ 1378053 h 1971675"/>
                <a:gd name="connsiteX54" fmla="*/ 3351669 w 9142413"/>
                <a:gd name="connsiteY54" fmla="*/ 1382764 h 1971675"/>
                <a:gd name="connsiteX55" fmla="*/ 3358726 w 9142413"/>
                <a:gd name="connsiteY55" fmla="*/ 1382764 h 1971675"/>
                <a:gd name="connsiteX56" fmla="*/ 3389302 w 9142413"/>
                <a:gd name="connsiteY56" fmla="*/ 1387475 h 1971675"/>
                <a:gd name="connsiteX57" fmla="*/ 3396358 w 9142413"/>
                <a:gd name="connsiteY57" fmla="*/ 1387475 h 1971675"/>
                <a:gd name="connsiteX58" fmla="*/ 3422231 w 9142413"/>
                <a:gd name="connsiteY58" fmla="*/ 1392186 h 1971675"/>
                <a:gd name="connsiteX59" fmla="*/ 3431639 w 9142413"/>
                <a:gd name="connsiteY59" fmla="*/ 1392186 h 1971675"/>
                <a:gd name="connsiteX60" fmla="*/ 3457512 w 9142413"/>
                <a:gd name="connsiteY60" fmla="*/ 1396898 h 1971675"/>
                <a:gd name="connsiteX61" fmla="*/ 3466920 w 9142413"/>
                <a:gd name="connsiteY61" fmla="*/ 1396898 h 1971675"/>
                <a:gd name="connsiteX62" fmla="*/ 3499848 w 9142413"/>
                <a:gd name="connsiteY62" fmla="*/ 1399253 h 1971675"/>
                <a:gd name="connsiteX63" fmla="*/ 3537481 w 9142413"/>
                <a:gd name="connsiteY63" fmla="*/ 1403965 h 1971675"/>
                <a:gd name="connsiteX64" fmla="*/ 3546889 w 9142413"/>
                <a:gd name="connsiteY64" fmla="*/ 1403965 h 1971675"/>
                <a:gd name="connsiteX65" fmla="*/ 3600987 w 9142413"/>
                <a:gd name="connsiteY65" fmla="*/ 1406320 h 1971675"/>
                <a:gd name="connsiteX66" fmla="*/ 3605691 w 9142413"/>
                <a:gd name="connsiteY66" fmla="*/ 1408676 h 1971675"/>
                <a:gd name="connsiteX67" fmla="*/ 3636267 w 9142413"/>
                <a:gd name="connsiteY67" fmla="*/ 1408676 h 1971675"/>
                <a:gd name="connsiteX68" fmla="*/ 3638619 w 9142413"/>
                <a:gd name="connsiteY68" fmla="*/ 1408676 h 1971675"/>
                <a:gd name="connsiteX69" fmla="*/ 3671548 w 9142413"/>
                <a:gd name="connsiteY69" fmla="*/ 1408676 h 1971675"/>
                <a:gd name="connsiteX70" fmla="*/ 3680956 w 9142413"/>
                <a:gd name="connsiteY70" fmla="*/ 1408676 h 1971675"/>
                <a:gd name="connsiteX71" fmla="*/ 3704477 w 9142413"/>
                <a:gd name="connsiteY71" fmla="*/ 1408676 h 1971675"/>
                <a:gd name="connsiteX72" fmla="*/ 3713885 w 9142413"/>
                <a:gd name="connsiteY72" fmla="*/ 1408676 h 1971675"/>
                <a:gd name="connsiteX73" fmla="*/ 3737405 w 9142413"/>
                <a:gd name="connsiteY73" fmla="*/ 1408676 h 1971675"/>
                <a:gd name="connsiteX74" fmla="*/ 3744462 w 9142413"/>
                <a:gd name="connsiteY74" fmla="*/ 1408676 h 1971675"/>
                <a:gd name="connsiteX75" fmla="*/ 3779742 w 9142413"/>
                <a:gd name="connsiteY75" fmla="*/ 1408676 h 1971675"/>
                <a:gd name="connsiteX76" fmla="*/ 3789150 w 9142413"/>
                <a:gd name="connsiteY76" fmla="*/ 1406320 h 1971675"/>
                <a:gd name="connsiteX77" fmla="*/ 3824431 w 9142413"/>
                <a:gd name="connsiteY77" fmla="*/ 1403965 h 1971675"/>
                <a:gd name="connsiteX78" fmla="*/ 3847952 w 9142413"/>
                <a:gd name="connsiteY78" fmla="*/ 1401609 h 1971675"/>
                <a:gd name="connsiteX79" fmla="*/ 8923672 w 9142413"/>
                <a:gd name="connsiteY79" fmla="*/ 866878 h 1971675"/>
                <a:gd name="connsiteX80" fmla="*/ 8951897 w 9142413"/>
                <a:gd name="connsiteY80" fmla="*/ 864522 h 1971675"/>
                <a:gd name="connsiteX81" fmla="*/ 8973065 w 9142413"/>
                <a:gd name="connsiteY81" fmla="*/ 862166 h 1971675"/>
                <a:gd name="connsiteX82" fmla="*/ 8977770 w 9142413"/>
                <a:gd name="connsiteY82" fmla="*/ 859811 h 1971675"/>
                <a:gd name="connsiteX83" fmla="*/ 8994234 w 9142413"/>
                <a:gd name="connsiteY83" fmla="*/ 857455 h 1971675"/>
                <a:gd name="connsiteX84" fmla="*/ 8998938 w 9142413"/>
                <a:gd name="connsiteY84" fmla="*/ 857455 h 1971675"/>
                <a:gd name="connsiteX85" fmla="*/ 9013050 w 9142413"/>
                <a:gd name="connsiteY85" fmla="*/ 855099 h 1971675"/>
                <a:gd name="connsiteX86" fmla="*/ 9017754 w 9142413"/>
                <a:gd name="connsiteY86" fmla="*/ 852744 h 1971675"/>
                <a:gd name="connsiteX87" fmla="*/ 9034219 w 9142413"/>
                <a:gd name="connsiteY87" fmla="*/ 850388 h 1971675"/>
                <a:gd name="connsiteX88" fmla="*/ 9038923 w 9142413"/>
                <a:gd name="connsiteY88" fmla="*/ 848032 h 1971675"/>
                <a:gd name="connsiteX89" fmla="*/ 9053035 w 9142413"/>
                <a:gd name="connsiteY89" fmla="*/ 843321 h 1971675"/>
                <a:gd name="connsiteX90" fmla="*/ 9067147 w 9142413"/>
                <a:gd name="connsiteY90" fmla="*/ 838610 h 1971675"/>
                <a:gd name="connsiteX91" fmla="*/ 9069499 w 9142413"/>
                <a:gd name="connsiteY91" fmla="*/ 838610 h 1971675"/>
                <a:gd name="connsiteX92" fmla="*/ 9081260 w 9142413"/>
                <a:gd name="connsiteY92" fmla="*/ 833899 h 1971675"/>
                <a:gd name="connsiteX93" fmla="*/ 9090668 w 9142413"/>
                <a:gd name="connsiteY93" fmla="*/ 829187 h 1971675"/>
                <a:gd name="connsiteX94" fmla="*/ 9095372 w 9142413"/>
                <a:gd name="connsiteY94" fmla="*/ 826832 h 1971675"/>
                <a:gd name="connsiteX95" fmla="*/ 9107132 w 9142413"/>
                <a:gd name="connsiteY95" fmla="*/ 819765 h 1971675"/>
                <a:gd name="connsiteX96" fmla="*/ 9109484 w 9142413"/>
                <a:gd name="connsiteY96" fmla="*/ 819765 h 1971675"/>
                <a:gd name="connsiteX97" fmla="*/ 9118893 w 9142413"/>
                <a:gd name="connsiteY97" fmla="*/ 812698 h 1971675"/>
                <a:gd name="connsiteX98" fmla="*/ 9125949 w 9142413"/>
                <a:gd name="connsiteY98" fmla="*/ 807987 h 1971675"/>
                <a:gd name="connsiteX99" fmla="*/ 9125949 w 9142413"/>
                <a:gd name="connsiteY99" fmla="*/ 805631 h 1971675"/>
                <a:gd name="connsiteX100" fmla="*/ 9133005 w 9142413"/>
                <a:gd name="connsiteY100" fmla="*/ 800920 h 1971675"/>
                <a:gd name="connsiteX101" fmla="*/ 9133005 w 9142413"/>
                <a:gd name="connsiteY101" fmla="*/ 798564 h 1971675"/>
                <a:gd name="connsiteX102" fmla="*/ 9137709 w 9142413"/>
                <a:gd name="connsiteY102" fmla="*/ 793853 h 1971675"/>
                <a:gd name="connsiteX103" fmla="*/ 9137709 w 9142413"/>
                <a:gd name="connsiteY103" fmla="*/ 791497 h 1971675"/>
                <a:gd name="connsiteX104" fmla="*/ 9140061 w 9142413"/>
                <a:gd name="connsiteY104" fmla="*/ 784430 h 1971675"/>
                <a:gd name="connsiteX105" fmla="*/ 9142413 w 9142413"/>
                <a:gd name="connsiteY105" fmla="*/ 777363 h 1971675"/>
                <a:gd name="connsiteX106" fmla="*/ 9081260 w 9142413"/>
                <a:gd name="connsiteY106" fmla="*/ 1338007 h 1971675"/>
                <a:gd name="connsiteX107" fmla="*/ 9078908 w 9142413"/>
                <a:gd name="connsiteY107" fmla="*/ 1345074 h 1971675"/>
                <a:gd name="connsiteX108" fmla="*/ 9078908 w 9142413"/>
                <a:gd name="connsiteY108" fmla="*/ 1347429 h 1971675"/>
                <a:gd name="connsiteX109" fmla="*/ 9076556 w 9142413"/>
                <a:gd name="connsiteY109" fmla="*/ 1354496 h 1971675"/>
                <a:gd name="connsiteX110" fmla="*/ 9074204 w 9142413"/>
                <a:gd name="connsiteY110" fmla="*/ 1356852 h 1971675"/>
                <a:gd name="connsiteX111" fmla="*/ 9071852 w 9142413"/>
                <a:gd name="connsiteY111" fmla="*/ 1361563 h 1971675"/>
                <a:gd name="connsiteX112" fmla="*/ 9067147 w 9142413"/>
                <a:gd name="connsiteY112" fmla="*/ 1366274 h 1971675"/>
                <a:gd name="connsiteX113" fmla="*/ 9064795 w 9142413"/>
                <a:gd name="connsiteY113" fmla="*/ 1368630 h 1971675"/>
                <a:gd name="connsiteX114" fmla="*/ 9057739 w 9142413"/>
                <a:gd name="connsiteY114" fmla="*/ 1375697 h 1971675"/>
                <a:gd name="connsiteX115" fmla="*/ 9045979 w 9142413"/>
                <a:gd name="connsiteY115" fmla="*/ 1382764 h 1971675"/>
                <a:gd name="connsiteX116" fmla="*/ 9034219 w 9142413"/>
                <a:gd name="connsiteY116" fmla="*/ 1389831 h 1971675"/>
                <a:gd name="connsiteX117" fmla="*/ 9029515 w 9142413"/>
                <a:gd name="connsiteY117" fmla="*/ 1392186 h 1971675"/>
                <a:gd name="connsiteX118" fmla="*/ 9020106 w 9142413"/>
                <a:gd name="connsiteY118" fmla="*/ 1394542 h 1971675"/>
                <a:gd name="connsiteX119" fmla="*/ 9020106 w 9142413"/>
                <a:gd name="connsiteY119" fmla="*/ 1396898 h 1971675"/>
                <a:gd name="connsiteX120" fmla="*/ 9008346 w 9142413"/>
                <a:gd name="connsiteY120" fmla="*/ 1399253 h 1971675"/>
                <a:gd name="connsiteX121" fmla="*/ 9005994 w 9142413"/>
                <a:gd name="connsiteY121" fmla="*/ 1401609 h 1971675"/>
                <a:gd name="connsiteX122" fmla="*/ 9001290 w 9142413"/>
                <a:gd name="connsiteY122" fmla="*/ 1401609 h 1971675"/>
                <a:gd name="connsiteX123" fmla="*/ 8991882 w 9142413"/>
                <a:gd name="connsiteY123" fmla="*/ 1406320 h 1971675"/>
                <a:gd name="connsiteX124" fmla="*/ 8982474 w 9142413"/>
                <a:gd name="connsiteY124" fmla="*/ 1408676 h 1971675"/>
                <a:gd name="connsiteX125" fmla="*/ 8977770 w 9142413"/>
                <a:gd name="connsiteY125" fmla="*/ 1411032 h 1971675"/>
                <a:gd name="connsiteX126" fmla="*/ 8973065 w 9142413"/>
                <a:gd name="connsiteY126" fmla="*/ 1411032 h 1971675"/>
                <a:gd name="connsiteX127" fmla="*/ 8956601 w 9142413"/>
                <a:gd name="connsiteY127" fmla="*/ 1415743 h 1971675"/>
                <a:gd name="connsiteX128" fmla="*/ 8951897 w 9142413"/>
                <a:gd name="connsiteY128" fmla="*/ 1415743 h 1971675"/>
                <a:gd name="connsiteX129" fmla="*/ 8937785 w 9142413"/>
                <a:gd name="connsiteY129" fmla="*/ 1418099 h 1971675"/>
                <a:gd name="connsiteX130" fmla="*/ 8933081 w 9142413"/>
                <a:gd name="connsiteY130" fmla="*/ 1420454 h 1971675"/>
                <a:gd name="connsiteX131" fmla="*/ 8928377 w 9142413"/>
                <a:gd name="connsiteY131" fmla="*/ 1420454 h 1971675"/>
                <a:gd name="connsiteX132" fmla="*/ 8916616 w 9142413"/>
                <a:gd name="connsiteY132" fmla="*/ 1422810 h 1971675"/>
                <a:gd name="connsiteX133" fmla="*/ 8911912 w 9142413"/>
                <a:gd name="connsiteY133" fmla="*/ 1422810 h 1971675"/>
                <a:gd name="connsiteX134" fmla="*/ 8890744 w 9142413"/>
                <a:gd name="connsiteY134" fmla="*/ 1427521 h 1971675"/>
                <a:gd name="connsiteX135" fmla="*/ 8862519 w 9142413"/>
                <a:gd name="connsiteY135" fmla="*/ 1429877 h 1971675"/>
                <a:gd name="connsiteX136" fmla="*/ 3786798 w 9142413"/>
                <a:gd name="connsiteY136" fmla="*/ 1964608 h 1971675"/>
                <a:gd name="connsiteX137" fmla="*/ 3727997 w 9142413"/>
                <a:gd name="connsiteY137" fmla="*/ 1969320 h 1971675"/>
                <a:gd name="connsiteX138" fmla="*/ 3718589 w 9142413"/>
                <a:gd name="connsiteY138" fmla="*/ 1969320 h 1971675"/>
                <a:gd name="connsiteX139" fmla="*/ 3683308 w 9142413"/>
                <a:gd name="connsiteY139" fmla="*/ 1971675 h 1971675"/>
                <a:gd name="connsiteX140" fmla="*/ 3680956 w 9142413"/>
                <a:gd name="connsiteY140" fmla="*/ 1971675 h 1971675"/>
                <a:gd name="connsiteX141" fmla="*/ 3676252 w 9142413"/>
                <a:gd name="connsiteY141" fmla="*/ 1971675 h 1971675"/>
                <a:gd name="connsiteX142" fmla="*/ 3652732 w 9142413"/>
                <a:gd name="connsiteY142" fmla="*/ 1971675 h 1971675"/>
                <a:gd name="connsiteX143" fmla="*/ 3643323 w 9142413"/>
                <a:gd name="connsiteY143" fmla="*/ 1971675 h 1971675"/>
                <a:gd name="connsiteX144" fmla="*/ 3619803 w 9142413"/>
                <a:gd name="connsiteY144" fmla="*/ 1971675 h 1971675"/>
                <a:gd name="connsiteX145" fmla="*/ 3610395 w 9142413"/>
                <a:gd name="connsiteY145" fmla="*/ 1971675 h 1971675"/>
                <a:gd name="connsiteX146" fmla="*/ 3577466 w 9142413"/>
                <a:gd name="connsiteY146" fmla="*/ 1971675 h 1971675"/>
                <a:gd name="connsiteX147" fmla="*/ 3575114 w 9142413"/>
                <a:gd name="connsiteY147" fmla="*/ 1971675 h 1971675"/>
                <a:gd name="connsiteX148" fmla="*/ 3546889 w 9142413"/>
                <a:gd name="connsiteY148" fmla="*/ 1969320 h 1971675"/>
                <a:gd name="connsiteX149" fmla="*/ 3542185 w 9142413"/>
                <a:gd name="connsiteY149" fmla="*/ 1969320 h 1971675"/>
                <a:gd name="connsiteX150" fmla="*/ 3539833 w 9142413"/>
                <a:gd name="connsiteY150" fmla="*/ 1969320 h 1971675"/>
                <a:gd name="connsiteX151" fmla="*/ 3485736 w 9142413"/>
                <a:gd name="connsiteY151" fmla="*/ 1966964 h 1971675"/>
                <a:gd name="connsiteX152" fmla="*/ 3481032 w 9142413"/>
                <a:gd name="connsiteY152" fmla="*/ 1966964 h 1971675"/>
                <a:gd name="connsiteX153" fmla="*/ 3476328 w 9142413"/>
                <a:gd name="connsiteY153" fmla="*/ 1964608 h 1971675"/>
                <a:gd name="connsiteX154" fmla="*/ 3405767 w 9142413"/>
                <a:gd name="connsiteY154" fmla="*/ 1959897 h 1971675"/>
                <a:gd name="connsiteX155" fmla="*/ 3401062 w 9142413"/>
                <a:gd name="connsiteY155" fmla="*/ 1957541 h 1971675"/>
                <a:gd name="connsiteX156" fmla="*/ 3394006 w 9142413"/>
                <a:gd name="connsiteY156" fmla="*/ 1957541 h 1971675"/>
                <a:gd name="connsiteX157" fmla="*/ 3370486 w 9142413"/>
                <a:gd name="connsiteY157" fmla="*/ 1955186 h 1971675"/>
                <a:gd name="connsiteX158" fmla="*/ 3365782 w 9142413"/>
                <a:gd name="connsiteY158" fmla="*/ 1955186 h 1971675"/>
                <a:gd name="connsiteX159" fmla="*/ 3361078 w 9142413"/>
                <a:gd name="connsiteY159" fmla="*/ 1952830 h 1971675"/>
                <a:gd name="connsiteX160" fmla="*/ 3337557 w 9142413"/>
                <a:gd name="connsiteY160" fmla="*/ 1950474 h 1971675"/>
                <a:gd name="connsiteX161" fmla="*/ 3330501 w 9142413"/>
                <a:gd name="connsiteY161" fmla="*/ 1950474 h 1971675"/>
                <a:gd name="connsiteX162" fmla="*/ 3328149 w 9142413"/>
                <a:gd name="connsiteY162" fmla="*/ 1950474 h 1971675"/>
                <a:gd name="connsiteX163" fmla="*/ 3297572 w 9142413"/>
                <a:gd name="connsiteY163" fmla="*/ 1945763 h 1971675"/>
                <a:gd name="connsiteX164" fmla="*/ 3295220 w 9142413"/>
                <a:gd name="connsiteY164" fmla="*/ 1945763 h 1971675"/>
                <a:gd name="connsiteX165" fmla="*/ 3290516 w 9142413"/>
                <a:gd name="connsiteY165" fmla="*/ 1943407 h 1971675"/>
                <a:gd name="connsiteX166" fmla="*/ 3264644 w 9142413"/>
                <a:gd name="connsiteY166" fmla="*/ 1938696 h 1971675"/>
                <a:gd name="connsiteX167" fmla="*/ 3262292 w 9142413"/>
                <a:gd name="connsiteY167" fmla="*/ 1938696 h 1971675"/>
                <a:gd name="connsiteX168" fmla="*/ 3255235 w 9142413"/>
                <a:gd name="connsiteY168" fmla="*/ 1938696 h 1971675"/>
                <a:gd name="connsiteX169" fmla="*/ 3234067 w 9142413"/>
                <a:gd name="connsiteY169" fmla="*/ 1933985 h 1971675"/>
                <a:gd name="connsiteX170" fmla="*/ 3229363 w 9142413"/>
                <a:gd name="connsiteY170" fmla="*/ 1933985 h 1971675"/>
                <a:gd name="connsiteX171" fmla="*/ 3222307 w 9142413"/>
                <a:gd name="connsiteY171" fmla="*/ 1931629 h 1971675"/>
                <a:gd name="connsiteX172" fmla="*/ 3203490 w 9142413"/>
                <a:gd name="connsiteY172" fmla="*/ 1926918 h 1971675"/>
                <a:gd name="connsiteX173" fmla="*/ 3196434 w 9142413"/>
                <a:gd name="connsiteY173" fmla="*/ 1926918 h 1971675"/>
                <a:gd name="connsiteX174" fmla="*/ 3194082 w 9142413"/>
                <a:gd name="connsiteY174" fmla="*/ 1926918 h 1971675"/>
                <a:gd name="connsiteX175" fmla="*/ 3163506 w 9142413"/>
                <a:gd name="connsiteY175" fmla="*/ 1919851 h 1971675"/>
                <a:gd name="connsiteX176" fmla="*/ 3158801 w 9142413"/>
                <a:gd name="connsiteY176" fmla="*/ 1919851 h 1971675"/>
                <a:gd name="connsiteX177" fmla="*/ 3135281 w 9142413"/>
                <a:gd name="connsiteY177" fmla="*/ 1912784 h 1971675"/>
                <a:gd name="connsiteX178" fmla="*/ 3130577 w 9142413"/>
                <a:gd name="connsiteY178" fmla="*/ 1912784 h 1971675"/>
                <a:gd name="connsiteX179" fmla="*/ 3125873 w 9142413"/>
                <a:gd name="connsiteY179" fmla="*/ 1910428 h 1971675"/>
                <a:gd name="connsiteX180" fmla="*/ 3104704 w 9142413"/>
                <a:gd name="connsiteY180" fmla="*/ 1905717 h 1971675"/>
                <a:gd name="connsiteX181" fmla="*/ 3100000 w 9142413"/>
                <a:gd name="connsiteY181" fmla="*/ 1903361 h 1971675"/>
                <a:gd name="connsiteX182" fmla="*/ 3095296 w 9142413"/>
                <a:gd name="connsiteY182" fmla="*/ 1903361 h 1971675"/>
                <a:gd name="connsiteX183" fmla="*/ 3069424 w 9142413"/>
                <a:gd name="connsiteY183" fmla="*/ 1896295 h 1971675"/>
                <a:gd name="connsiteX184" fmla="*/ 3067072 w 9142413"/>
                <a:gd name="connsiteY184" fmla="*/ 1893939 h 1971675"/>
                <a:gd name="connsiteX185" fmla="*/ 3064719 w 9142413"/>
                <a:gd name="connsiteY185" fmla="*/ 1893939 h 1971675"/>
                <a:gd name="connsiteX186" fmla="*/ 3036495 w 9142413"/>
                <a:gd name="connsiteY186" fmla="*/ 1884516 h 1971675"/>
                <a:gd name="connsiteX187" fmla="*/ 3031791 w 9142413"/>
                <a:gd name="connsiteY187" fmla="*/ 1884516 h 1971675"/>
                <a:gd name="connsiteX188" fmla="*/ 3024735 w 9142413"/>
                <a:gd name="connsiteY188" fmla="*/ 1882161 h 1971675"/>
                <a:gd name="connsiteX189" fmla="*/ 3017679 w 9142413"/>
                <a:gd name="connsiteY189" fmla="*/ 1879805 h 1971675"/>
                <a:gd name="connsiteX190" fmla="*/ 3003566 w 9142413"/>
                <a:gd name="connsiteY190" fmla="*/ 1875094 h 1971675"/>
                <a:gd name="connsiteX191" fmla="*/ 2996510 w 9142413"/>
                <a:gd name="connsiteY191" fmla="*/ 1872738 h 1971675"/>
                <a:gd name="connsiteX192" fmla="*/ 2984750 w 9142413"/>
                <a:gd name="connsiteY192" fmla="*/ 1868027 h 1971675"/>
                <a:gd name="connsiteX193" fmla="*/ 2977694 w 9142413"/>
                <a:gd name="connsiteY193" fmla="*/ 1865671 h 1971675"/>
                <a:gd name="connsiteX194" fmla="*/ 2958877 w 9142413"/>
                <a:gd name="connsiteY194" fmla="*/ 1856249 h 1971675"/>
                <a:gd name="connsiteX195" fmla="*/ 131715 w 9142413"/>
                <a:gd name="connsiteY195" fmla="*/ 673715 h 1971675"/>
                <a:gd name="connsiteX196" fmla="*/ 127011 w 9142413"/>
                <a:gd name="connsiteY196" fmla="*/ 671359 h 1971675"/>
                <a:gd name="connsiteX197" fmla="*/ 119954 w 9142413"/>
                <a:gd name="connsiteY197" fmla="*/ 669003 h 1971675"/>
                <a:gd name="connsiteX198" fmla="*/ 112898 w 9142413"/>
                <a:gd name="connsiteY198" fmla="*/ 666648 h 1971675"/>
                <a:gd name="connsiteX199" fmla="*/ 105842 w 9142413"/>
                <a:gd name="connsiteY199" fmla="*/ 661937 h 1971675"/>
                <a:gd name="connsiteX200" fmla="*/ 98786 w 9142413"/>
                <a:gd name="connsiteY200" fmla="*/ 659581 h 1971675"/>
                <a:gd name="connsiteX201" fmla="*/ 89378 w 9142413"/>
                <a:gd name="connsiteY201" fmla="*/ 654870 h 1971675"/>
                <a:gd name="connsiteX202" fmla="*/ 84674 w 9142413"/>
                <a:gd name="connsiteY202" fmla="*/ 652514 h 1971675"/>
                <a:gd name="connsiteX203" fmla="*/ 77618 w 9142413"/>
                <a:gd name="connsiteY203" fmla="*/ 647803 h 1971675"/>
                <a:gd name="connsiteX204" fmla="*/ 70561 w 9142413"/>
                <a:gd name="connsiteY204" fmla="*/ 643091 h 1971675"/>
                <a:gd name="connsiteX205" fmla="*/ 63505 w 9142413"/>
                <a:gd name="connsiteY205" fmla="*/ 640736 h 1971675"/>
                <a:gd name="connsiteX206" fmla="*/ 58801 w 9142413"/>
                <a:gd name="connsiteY206" fmla="*/ 636024 h 1971675"/>
                <a:gd name="connsiteX207" fmla="*/ 51745 w 9142413"/>
                <a:gd name="connsiteY207" fmla="*/ 633669 h 1971675"/>
                <a:gd name="connsiteX208" fmla="*/ 47041 w 9142413"/>
                <a:gd name="connsiteY208" fmla="*/ 628957 h 1971675"/>
                <a:gd name="connsiteX209" fmla="*/ 42337 w 9142413"/>
                <a:gd name="connsiteY209" fmla="*/ 626602 h 1971675"/>
                <a:gd name="connsiteX210" fmla="*/ 37633 w 9142413"/>
                <a:gd name="connsiteY210" fmla="*/ 621891 h 1971675"/>
                <a:gd name="connsiteX211" fmla="*/ 32929 w 9142413"/>
                <a:gd name="connsiteY211" fmla="*/ 619535 h 1971675"/>
                <a:gd name="connsiteX212" fmla="*/ 30577 w 9142413"/>
                <a:gd name="connsiteY212" fmla="*/ 614824 h 1971675"/>
                <a:gd name="connsiteX213" fmla="*/ 25873 w 9142413"/>
                <a:gd name="connsiteY213" fmla="*/ 612468 h 1971675"/>
                <a:gd name="connsiteX214" fmla="*/ 21168 w 9142413"/>
                <a:gd name="connsiteY214" fmla="*/ 607757 h 1971675"/>
                <a:gd name="connsiteX215" fmla="*/ 18816 w 9142413"/>
                <a:gd name="connsiteY215" fmla="*/ 605401 h 1971675"/>
                <a:gd name="connsiteX216" fmla="*/ 16464 w 9142413"/>
                <a:gd name="connsiteY216" fmla="*/ 600690 h 1971675"/>
                <a:gd name="connsiteX217" fmla="*/ 11760 w 9142413"/>
                <a:gd name="connsiteY217" fmla="*/ 598334 h 1971675"/>
                <a:gd name="connsiteX218" fmla="*/ 11760 w 9142413"/>
                <a:gd name="connsiteY218" fmla="*/ 593623 h 1971675"/>
                <a:gd name="connsiteX219" fmla="*/ 7056 w 9142413"/>
                <a:gd name="connsiteY219" fmla="*/ 591267 h 1971675"/>
                <a:gd name="connsiteX220" fmla="*/ 7056 w 9142413"/>
                <a:gd name="connsiteY220" fmla="*/ 588912 h 1971675"/>
                <a:gd name="connsiteX221" fmla="*/ 4704 w 9142413"/>
                <a:gd name="connsiteY221" fmla="*/ 584200 h 1971675"/>
                <a:gd name="connsiteX222" fmla="*/ 2352 w 9142413"/>
                <a:gd name="connsiteY222" fmla="*/ 581845 h 1971675"/>
                <a:gd name="connsiteX223" fmla="*/ 2352 w 9142413"/>
                <a:gd name="connsiteY223" fmla="*/ 577133 h 1971675"/>
                <a:gd name="connsiteX224" fmla="*/ 2352 w 9142413"/>
                <a:gd name="connsiteY224" fmla="*/ 574778 h 1971675"/>
                <a:gd name="connsiteX225" fmla="*/ 0 w 9142413"/>
                <a:gd name="connsiteY225" fmla="*/ 570066 h 1971675"/>
                <a:gd name="connsiteX226" fmla="*/ 0 w 9142413"/>
                <a:gd name="connsiteY226" fmla="*/ 567711 h 1971675"/>
                <a:gd name="connsiteX227" fmla="*/ 0 w 9142413"/>
                <a:gd name="connsiteY227" fmla="*/ 560644 h 1971675"/>
                <a:gd name="connsiteX228" fmla="*/ 61153 w 9142413"/>
                <a:gd name="connsiteY228" fmla="*/ 0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9142413" h="1971675">
                  <a:moveTo>
                    <a:pt x="61153" y="0"/>
                  </a:moveTo>
                  <a:cubicBezTo>
                    <a:pt x="61153" y="2356"/>
                    <a:pt x="61153" y="4712"/>
                    <a:pt x="61153" y="7067"/>
                  </a:cubicBezTo>
                  <a:cubicBezTo>
                    <a:pt x="61153" y="7067"/>
                    <a:pt x="61153" y="7067"/>
                    <a:pt x="61153" y="9423"/>
                  </a:cubicBezTo>
                  <a:cubicBezTo>
                    <a:pt x="61153" y="9423"/>
                    <a:pt x="61153" y="11778"/>
                    <a:pt x="63505" y="11778"/>
                  </a:cubicBezTo>
                  <a:cubicBezTo>
                    <a:pt x="63505" y="14134"/>
                    <a:pt x="63505" y="14134"/>
                    <a:pt x="63505" y="16490"/>
                  </a:cubicBezTo>
                  <a:cubicBezTo>
                    <a:pt x="63505" y="16490"/>
                    <a:pt x="63505" y="18845"/>
                    <a:pt x="63505" y="18845"/>
                  </a:cubicBezTo>
                  <a:cubicBezTo>
                    <a:pt x="65857" y="21201"/>
                    <a:pt x="65857" y="21201"/>
                    <a:pt x="65857" y="21201"/>
                  </a:cubicBezTo>
                  <a:cubicBezTo>
                    <a:pt x="65857" y="23557"/>
                    <a:pt x="65857" y="25912"/>
                    <a:pt x="68209" y="25912"/>
                  </a:cubicBezTo>
                  <a:cubicBezTo>
                    <a:pt x="68209" y="28268"/>
                    <a:pt x="68209" y="28268"/>
                    <a:pt x="70561" y="28268"/>
                  </a:cubicBezTo>
                  <a:cubicBezTo>
                    <a:pt x="70561" y="30624"/>
                    <a:pt x="70561" y="30624"/>
                    <a:pt x="72914" y="32979"/>
                  </a:cubicBezTo>
                  <a:cubicBezTo>
                    <a:pt x="72914" y="32979"/>
                    <a:pt x="72914" y="35335"/>
                    <a:pt x="75266" y="35335"/>
                  </a:cubicBezTo>
                  <a:cubicBezTo>
                    <a:pt x="75266" y="37691"/>
                    <a:pt x="75266" y="37691"/>
                    <a:pt x="77618" y="40046"/>
                  </a:cubicBezTo>
                  <a:cubicBezTo>
                    <a:pt x="77618" y="40046"/>
                    <a:pt x="79970" y="42402"/>
                    <a:pt x="79970" y="42402"/>
                  </a:cubicBezTo>
                  <a:cubicBezTo>
                    <a:pt x="82322" y="44758"/>
                    <a:pt x="82322" y="44758"/>
                    <a:pt x="82322" y="47113"/>
                  </a:cubicBezTo>
                  <a:cubicBezTo>
                    <a:pt x="84674" y="47113"/>
                    <a:pt x="84674" y="49469"/>
                    <a:pt x="87026" y="49469"/>
                  </a:cubicBezTo>
                  <a:cubicBezTo>
                    <a:pt x="89378" y="51824"/>
                    <a:pt x="89378" y="51824"/>
                    <a:pt x="91730" y="54180"/>
                  </a:cubicBezTo>
                  <a:cubicBezTo>
                    <a:pt x="91730" y="54180"/>
                    <a:pt x="94082" y="56536"/>
                    <a:pt x="94082" y="56536"/>
                  </a:cubicBezTo>
                  <a:cubicBezTo>
                    <a:pt x="96434" y="58891"/>
                    <a:pt x="98786" y="58891"/>
                    <a:pt x="98786" y="61247"/>
                  </a:cubicBezTo>
                  <a:cubicBezTo>
                    <a:pt x="101138" y="61247"/>
                    <a:pt x="103490" y="63603"/>
                    <a:pt x="103490" y="63603"/>
                  </a:cubicBezTo>
                  <a:cubicBezTo>
                    <a:pt x="105842" y="65958"/>
                    <a:pt x="108194" y="65958"/>
                    <a:pt x="108194" y="68314"/>
                  </a:cubicBezTo>
                  <a:cubicBezTo>
                    <a:pt x="110546" y="68314"/>
                    <a:pt x="112898" y="70670"/>
                    <a:pt x="115250" y="70670"/>
                  </a:cubicBezTo>
                  <a:cubicBezTo>
                    <a:pt x="115250" y="73025"/>
                    <a:pt x="117602" y="73025"/>
                    <a:pt x="119954" y="75381"/>
                  </a:cubicBezTo>
                  <a:cubicBezTo>
                    <a:pt x="122307" y="75381"/>
                    <a:pt x="124659" y="77737"/>
                    <a:pt x="124659" y="77737"/>
                  </a:cubicBezTo>
                  <a:cubicBezTo>
                    <a:pt x="127011" y="80092"/>
                    <a:pt x="129363" y="80092"/>
                    <a:pt x="131715" y="82448"/>
                  </a:cubicBezTo>
                  <a:cubicBezTo>
                    <a:pt x="134067" y="82448"/>
                    <a:pt x="136419" y="84803"/>
                    <a:pt x="138771" y="84803"/>
                  </a:cubicBezTo>
                  <a:cubicBezTo>
                    <a:pt x="141123" y="87159"/>
                    <a:pt x="143475" y="87159"/>
                    <a:pt x="145827" y="89515"/>
                  </a:cubicBezTo>
                  <a:cubicBezTo>
                    <a:pt x="145827" y="91870"/>
                    <a:pt x="148179" y="91870"/>
                    <a:pt x="150531" y="94226"/>
                  </a:cubicBezTo>
                  <a:cubicBezTo>
                    <a:pt x="152883" y="94226"/>
                    <a:pt x="155235" y="96582"/>
                    <a:pt x="159939" y="96582"/>
                  </a:cubicBezTo>
                  <a:cubicBezTo>
                    <a:pt x="162291" y="98937"/>
                    <a:pt x="164643" y="98937"/>
                    <a:pt x="166995" y="101293"/>
                  </a:cubicBezTo>
                  <a:cubicBezTo>
                    <a:pt x="169348" y="101293"/>
                    <a:pt x="171700" y="103649"/>
                    <a:pt x="174052" y="103649"/>
                  </a:cubicBezTo>
                  <a:cubicBezTo>
                    <a:pt x="176404" y="106004"/>
                    <a:pt x="178756" y="106004"/>
                    <a:pt x="181108" y="108360"/>
                  </a:cubicBezTo>
                  <a:cubicBezTo>
                    <a:pt x="185812" y="108360"/>
                    <a:pt x="188164" y="110716"/>
                    <a:pt x="192868" y="113071"/>
                  </a:cubicBezTo>
                  <a:cubicBezTo>
                    <a:pt x="192868" y="113071"/>
                    <a:pt x="192868" y="113071"/>
                    <a:pt x="3020031" y="1295605"/>
                  </a:cubicBezTo>
                  <a:cubicBezTo>
                    <a:pt x="3024735" y="1297961"/>
                    <a:pt x="3031791" y="1300316"/>
                    <a:pt x="3038847" y="1302672"/>
                  </a:cubicBezTo>
                  <a:cubicBezTo>
                    <a:pt x="3041199" y="1305028"/>
                    <a:pt x="3043551" y="1305028"/>
                    <a:pt x="3043551" y="1305028"/>
                  </a:cubicBezTo>
                  <a:cubicBezTo>
                    <a:pt x="3048255" y="1307383"/>
                    <a:pt x="3052959" y="1309739"/>
                    <a:pt x="3057663" y="1309739"/>
                  </a:cubicBezTo>
                  <a:cubicBezTo>
                    <a:pt x="3060015" y="1312095"/>
                    <a:pt x="3062367" y="1312095"/>
                    <a:pt x="3064719" y="1312095"/>
                  </a:cubicBezTo>
                  <a:cubicBezTo>
                    <a:pt x="3069424" y="1314450"/>
                    <a:pt x="3074128" y="1316806"/>
                    <a:pt x="3078832" y="1316806"/>
                  </a:cubicBezTo>
                  <a:cubicBezTo>
                    <a:pt x="3081184" y="1319161"/>
                    <a:pt x="3083536" y="1319161"/>
                    <a:pt x="3085888" y="1319161"/>
                  </a:cubicBezTo>
                  <a:cubicBezTo>
                    <a:pt x="3090592" y="1321517"/>
                    <a:pt x="3092944" y="1321517"/>
                    <a:pt x="3097648" y="1323873"/>
                  </a:cubicBezTo>
                  <a:cubicBezTo>
                    <a:pt x="3107056" y="1326228"/>
                    <a:pt x="3116465" y="1330940"/>
                    <a:pt x="3125873" y="1333295"/>
                  </a:cubicBezTo>
                  <a:cubicBezTo>
                    <a:pt x="3128225" y="1333295"/>
                    <a:pt x="3128225" y="1333295"/>
                    <a:pt x="3130577" y="1333295"/>
                  </a:cubicBezTo>
                  <a:cubicBezTo>
                    <a:pt x="3137633" y="1335651"/>
                    <a:pt x="3147041" y="1338007"/>
                    <a:pt x="3156449" y="1340362"/>
                  </a:cubicBezTo>
                  <a:cubicBezTo>
                    <a:pt x="3158801" y="1342718"/>
                    <a:pt x="3163506" y="1342718"/>
                    <a:pt x="3165858" y="1342718"/>
                  </a:cubicBezTo>
                  <a:cubicBezTo>
                    <a:pt x="3172914" y="1345074"/>
                    <a:pt x="3179970" y="1347429"/>
                    <a:pt x="3187026" y="1349785"/>
                  </a:cubicBezTo>
                  <a:cubicBezTo>
                    <a:pt x="3189378" y="1349785"/>
                    <a:pt x="3191730" y="1349785"/>
                    <a:pt x="3196434" y="1352141"/>
                  </a:cubicBezTo>
                  <a:cubicBezTo>
                    <a:pt x="3203490" y="1352141"/>
                    <a:pt x="3212899" y="1354496"/>
                    <a:pt x="3222307" y="1356852"/>
                  </a:cubicBezTo>
                  <a:cubicBezTo>
                    <a:pt x="3222307" y="1356852"/>
                    <a:pt x="3224659" y="1356852"/>
                    <a:pt x="3224659" y="1356852"/>
                  </a:cubicBezTo>
                  <a:cubicBezTo>
                    <a:pt x="3234067" y="1359207"/>
                    <a:pt x="3243475" y="1361563"/>
                    <a:pt x="3255235" y="1363919"/>
                  </a:cubicBezTo>
                  <a:cubicBezTo>
                    <a:pt x="3257587" y="1363919"/>
                    <a:pt x="3259940" y="1366274"/>
                    <a:pt x="3264644" y="1366274"/>
                  </a:cubicBezTo>
                  <a:cubicBezTo>
                    <a:pt x="3269348" y="1366274"/>
                    <a:pt x="3276404" y="1368630"/>
                    <a:pt x="3283460" y="1370986"/>
                  </a:cubicBezTo>
                  <a:cubicBezTo>
                    <a:pt x="3288164" y="1370986"/>
                    <a:pt x="3292868" y="1370986"/>
                    <a:pt x="3295220" y="1373341"/>
                  </a:cubicBezTo>
                  <a:cubicBezTo>
                    <a:pt x="3302276" y="1373341"/>
                    <a:pt x="3309333" y="1375697"/>
                    <a:pt x="3316389" y="1375697"/>
                  </a:cubicBezTo>
                  <a:cubicBezTo>
                    <a:pt x="3321093" y="1375697"/>
                    <a:pt x="3323445" y="1378053"/>
                    <a:pt x="3325797" y="1378053"/>
                  </a:cubicBezTo>
                  <a:cubicBezTo>
                    <a:pt x="3335205" y="1380408"/>
                    <a:pt x="3344613" y="1380408"/>
                    <a:pt x="3351669" y="1382764"/>
                  </a:cubicBezTo>
                  <a:cubicBezTo>
                    <a:pt x="3354021" y="1382764"/>
                    <a:pt x="3356374" y="1382764"/>
                    <a:pt x="3358726" y="1382764"/>
                  </a:cubicBezTo>
                  <a:cubicBezTo>
                    <a:pt x="3368134" y="1385120"/>
                    <a:pt x="3379894" y="1385120"/>
                    <a:pt x="3389302" y="1387475"/>
                  </a:cubicBezTo>
                  <a:cubicBezTo>
                    <a:pt x="3391654" y="1387475"/>
                    <a:pt x="3394006" y="1387475"/>
                    <a:pt x="3396358" y="1387475"/>
                  </a:cubicBezTo>
                  <a:cubicBezTo>
                    <a:pt x="3405767" y="1389831"/>
                    <a:pt x="3415175" y="1389831"/>
                    <a:pt x="3422231" y="1392186"/>
                  </a:cubicBezTo>
                  <a:cubicBezTo>
                    <a:pt x="3426935" y="1392186"/>
                    <a:pt x="3429287" y="1392186"/>
                    <a:pt x="3431639" y="1392186"/>
                  </a:cubicBezTo>
                  <a:cubicBezTo>
                    <a:pt x="3441047" y="1394542"/>
                    <a:pt x="3448103" y="1394542"/>
                    <a:pt x="3457512" y="1396898"/>
                  </a:cubicBezTo>
                  <a:cubicBezTo>
                    <a:pt x="3459864" y="1396898"/>
                    <a:pt x="3462216" y="1396898"/>
                    <a:pt x="3466920" y="1396898"/>
                  </a:cubicBezTo>
                  <a:cubicBezTo>
                    <a:pt x="3476328" y="1399253"/>
                    <a:pt x="3488088" y="1399253"/>
                    <a:pt x="3499848" y="1399253"/>
                  </a:cubicBezTo>
                  <a:cubicBezTo>
                    <a:pt x="3513961" y="1401609"/>
                    <a:pt x="3525721" y="1401609"/>
                    <a:pt x="3537481" y="1403965"/>
                  </a:cubicBezTo>
                  <a:cubicBezTo>
                    <a:pt x="3539833" y="1403965"/>
                    <a:pt x="3544537" y="1403965"/>
                    <a:pt x="3546889" y="1403965"/>
                  </a:cubicBezTo>
                  <a:cubicBezTo>
                    <a:pt x="3563354" y="1406320"/>
                    <a:pt x="3582170" y="1406320"/>
                    <a:pt x="3600987" y="1406320"/>
                  </a:cubicBezTo>
                  <a:cubicBezTo>
                    <a:pt x="3603339" y="1406320"/>
                    <a:pt x="3605691" y="1408676"/>
                    <a:pt x="3605691" y="1408676"/>
                  </a:cubicBezTo>
                  <a:cubicBezTo>
                    <a:pt x="3617451" y="1408676"/>
                    <a:pt x="3626859" y="1408676"/>
                    <a:pt x="3636267" y="1408676"/>
                  </a:cubicBezTo>
                  <a:cubicBezTo>
                    <a:pt x="3638619" y="1408676"/>
                    <a:pt x="3638619" y="1408676"/>
                    <a:pt x="3638619" y="1408676"/>
                  </a:cubicBezTo>
                  <a:cubicBezTo>
                    <a:pt x="3650380" y="1408676"/>
                    <a:pt x="3662140" y="1408676"/>
                    <a:pt x="3671548" y="1408676"/>
                  </a:cubicBezTo>
                  <a:cubicBezTo>
                    <a:pt x="3673900" y="1408676"/>
                    <a:pt x="3678604" y="1408676"/>
                    <a:pt x="3680956" y="1408676"/>
                  </a:cubicBezTo>
                  <a:cubicBezTo>
                    <a:pt x="3688012" y="1408676"/>
                    <a:pt x="3695069" y="1408676"/>
                    <a:pt x="3704477" y="1408676"/>
                  </a:cubicBezTo>
                  <a:cubicBezTo>
                    <a:pt x="3706829" y="1408676"/>
                    <a:pt x="3711533" y="1408676"/>
                    <a:pt x="3713885" y="1408676"/>
                  </a:cubicBezTo>
                  <a:cubicBezTo>
                    <a:pt x="3720941" y="1408676"/>
                    <a:pt x="3730349" y="1408676"/>
                    <a:pt x="3737405" y="1408676"/>
                  </a:cubicBezTo>
                  <a:cubicBezTo>
                    <a:pt x="3739757" y="1408676"/>
                    <a:pt x="3742109" y="1408676"/>
                    <a:pt x="3744462" y="1408676"/>
                  </a:cubicBezTo>
                  <a:cubicBezTo>
                    <a:pt x="3756222" y="1408676"/>
                    <a:pt x="3767982" y="1408676"/>
                    <a:pt x="3779742" y="1408676"/>
                  </a:cubicBezTo>
                  <a:cubicBezTo>
                    <a:pt x="3782094" y="1406320"/>
                    <a:pt x="3784446" y="1406320"/>
                    <a:pt x="3789150" y="1406320"/>
                  </a:cubicBezTo>
                  <a:cubicBezTo>
                    <a:pt x="3800911" y="1406320"/>
                    <a:pt x="3812671" y="1406320"/>
                    <a:pt x="3824431" y="1403965"/>
                  </a:cubicBezTo>
                  <a:cubicBezTo>
                    <a:pt x="3831487" y="1403965"/>
                    <a:pt x="3838543" y="1403965"/>
                    <a:pt x="3847952" y="1401609"/>
                  </a:cubicBezTo>
                  <a:cubicBezTo>
                    <a:pt x="3847952" y="1401609"/>
                    <a:pt x="3847952" y="1401609"/>
                    <a:pt x="8923672" y="866878"/>
                  </a:cubicBezTo>
                  <a:cubicBezTo>
                    <a:pt x="8933081" y="866878"/>
                    <a:pt x="8942489" y="866878"/>
                    <a:pt x="8951897" y="864522"/>
                  </a:cubicBezTo>
                  <a:cubicBezTo>
                    <a:pt x="8958953" y="864522"/>
                    <a:pt x="8966009" y="862166"/>
                    <a:pt x="8973065" y="862166"/>
                  </a:cubicBezTo>
                  <a:cubicBezTo>
                    <a:pt x="8975418" y="862166"/>
                    <a:pt x="8975418" y="862166"/>
                    <a:pt x="8977770" y="859811"/>
                  </a:cubicBezTo>
                  <a:cubicBezTo>
                    <a:pt x="8982474" y="859811"/>
                    <a:pt x="8989530" y="859811"/>
                    <a:pt x="8994234" y="857455"/>
                  </a:cubicBezTo>
                  <a:cubicBezTo>
                    <a:pt x="8996586" y="857455"/>
                    <a:pt x="8996586" y="857455"/>
                    <a:pt x="8998938" y="857455"/>
                  </a:cubicBezTo>
                  <a:cubicBezTo>
                    <a:pt x="9003642" y="855099"/>
                    <a:pt x="9008346" y="855099"/>
                    <a:pt x="9013050" y="855099"/>
                  </a:cubicBezTo>
                  <a:cubicBezTo>
                    <a:pt x="9015402" y="852744"/>
                    <a:pt x="9015402" y="852744"/>
                    <a:pt x="9017754" y="852744"/>
                  </a:cubicBezTo>
                  <a:cubicBezTo>
                    <a:pt x="9022459" y="852744"/>
                    <a:pt x="9029515" y="850388"/>
                    <a:pt x="9034219" y="850388"/>
                  </a:cubicBezTo>
                  <a:cubicBezTo>
                    <a:pt x="9036571" y="848032"/>
                    <a:pt x="9036571" y="848032"/>
                    <a:pt x="9038923" y="848032"/>
                  </a:cubicBezTo>
                  <a:cubicBezTo>
                    <a:pt x="9043627" y="845677"/>
                    <a:pt x="9048331" y="845677"/>
                    <a:pt x="9053035" y="843321"/>
                  </a:cubicBezTo>
                  <a:cubicBezTo>
                    <a:pt x="9060091" y="840966"/>
                    <a:pt x="9064795" y="840966"/>
                    <a:pt x="9067147" y="838610"/>
                  </a:cubicBezTo>
                  <a:cubicBezTo>
                    <a:pt x="9069499" y="838610"/>
                    <a:pt x="9069499" y="838610"/>
                    <a:pt x="9069499" y="838610"/>
                  </a:cubicBezTo>
                  <a:cubicBezTo>
                    <a:pt x="9074204" y="836254"/>
                    <a:pt x="9078908" y="836254"/>
                    <a:pt x="9081260" y="833899"/>
                  </a:cubicBezTo>
                  <a:cubicBezTo>
                    <a:pt x="9085964" y="831543"/>
                    <a:pt x="9088316" y="831543"/>
                    <a:pt x="9090668" y="829187"/>
                  </a:cubicBezTo>
                  <a:cubicBezTo>
                    <a:pt x="9093020" y="829187"/>
                    <a:pt x="9095372" y="826832"/>
                    <a:pt x="9095372" y="826832"/>
                  </a:cubicBezTo>
                  <a:cubicBezTo>
                    <a:pt x="9100076" y="824476"/>
                    <a:pt x="9104780" y="822120"/>
                    <a:pt x="9107132" y="819765"/>
                  </a:cubicBezTo>
                  <a:cubicBezTo>
                    <a:pt x="9107132" y="819765"/>
                    <a:pt x="9107132" y="819765"/>
                    <a:pt x="9109484" y="819765"/>
                  </a:cubicBezTo>
                  <a:cubicBezTo>
                    <a:pt x="9111836" y="817409"/>
                    <a:pt x="9116540" y="815053"/>
                    <a:pt x="9118893" y="812698"/>
                  </a:cubicBezTo>
                  <a:cubicBezTo>
                    <a:pt x="9121245" y="810342"/>
                    <a:pt x="9123597" y="810342"/>
                    <a:pt x="9125949" y="807987"/>
                  </a:cubicBezTo>
                  <a:cubicBezTo>
                    <a:pt x="9125949" y="807987"/>
                    <a:pt x="9125949" y="805631"/>
                    <a:pt x="9125949" y="805631"/>
                  </a:cubicBezTo>
                  <a:cubicBezTo>
                    <a:pt x="9128301" y="803275"/>
                    <a:pt x="9130653" y="803275"/>
                    <a:pt x="9133005" y="800920"/>
                  </a:cubicBezTo>
                  <a:cubicBezTo>
                    <a:pt x="9133005" y="800920"/>
                    <a:pt x="9133005" y="798564"/>
                    <a:pt x="9133005" y="798564"/>
                  </a:cubicBezTo>
                  <a:cubicBezTo>
                    <a:pt x="9135357" y="796208"/>
                    <a:pt x="9135357" y="796208"/>
                    <a:pt x="9137709" y="793853"/>
                  </a:cubicBezTo>
                  <a:cubicBezTo>
                    <a:pt x="9137709" y="793853"/>
                    <a:pt x="9137709" y="791497"/>
                    <a:pt x="9137709" y="791497"/>
                  </a:cubicBezTo>
                  <a:cubicBezTo>
                    <a:pt x="9140061" y="789141"/>
                    <a:pt x="9140061" y="786786"/>
                    <a:pt x="9140061" y="784430"/>
                  </a:cubicBezTo>
                  <a:cubicBezTo>
                    <a:pt x="9142413" y="782074"/>
                    <a:pt x="9142413" y="779719"/>
                    <a:pt x="9142413" y="777363"/>
                  </a:cubicBezTo>
                  <a:cubicBezTo>
                    <a:pt x="9121245" y="963459"/>
                    <a:pt x="9102428" y="1151911"/>
                    <a:pt x="9081260" y="1338007"/>
                  </a:cubicBezTo>
                  <a:cubicBezTo>
                    <a:pt x="9081260" y="1340362"/>
                    <a:pt x="9081260" y="1342718"/>
                    <a:pt x="9078908" y="1345074"/>
                  </a:cubicBezTo>
                  <a:cubicBezTo>
                    <a:pt x="9078908" y="1347429"/>
                    <a:pt x="9078908" y="1347429"/>
                    <a:pt x="9078908" y="1347429"/>
                  </a:cubicBezTo>
                  <a:cubicBezTo>
                    <a:pt x="9078908" y="1349785"/>
                    <a:pt x="9076556" y="1352141"/>
                    <a:pt x="9076556" y="1354496"/>
                  </a:cubicBezTo>
                  <a:cubicBezTo>
                    <a:pt x="9074204" y="1356852"/>
                    <a:pt x="9074204" y="1356852"/>
                    <a:pt x="9074204" y="1356852"/>
                  </a:cubicBezTo>
                  <a:cubicBezTo>
                    <a:pt x="9074204" y="1359207"/>
                    <a:pt x="9071852" y="1359207"/>
                    <a:pt x="9071852" y="1361563"/>
                  </a:cubicBezTo>
                  <a:cubicBezTo>
                    <a:pt x="9069499" y="1363919"/>
                    <a:pt x="9069499" y="1363919"/>
                    <a:pt x="9067147" y="1366274"/>
                  </a:cubicBezTo>
                  <a:cubicBezTo>
                    <a:pt x="9067147" y="1366274"/>
                    <a:pt x="9067147" y="1368630"/>
                    <a:pt x="9064795" y="1368630"/>
                  </a:cubicBezTo>
                  <a:cubicBezTo>
                    <a:pt x="9062443" y="1370986"/>
                    <a:pt x="9060091" y="1373341"/>
                    <a:pt x="9057739" y="1375697"/>
                  </a:cubicBezTo>
                  <a:cubicBezTo>
                    <a:pt x="9055387" y="1378053"/>
                    <a:pt x="9050683" y="1380408"/>
                    <a:pt x="9045979" y="1382764"/>
                  </a:cubicBezTo>
                  <a:cubicBezTo>
                    <a:pt x="9043627" y="1385120"/>
                    <a:pt x="9038923" y="1387475"/>
                    <a:pt x="9034219" y="1389831"/>
                  </a:cubicBezTo>
                  <a:cubicBezTo>
                    <a:pt x="9034219" y="1389831"/>
                    <a:pt x="9031867" y="1389831"/>
                    <a:pt x="9029515" y="1392186"/>
                  </a:cubicBezTo>
                  <a:cubicBezTo>
                    <a:pt x="9027163" y="1392186"/>
                    <a:pt x="9024811" y="1394542"/>
                    <a:pt x="9020106" y="1394542"/>
                  </a:cubicBezTo>
                  <a:cubicBezTo>
                    <a:pt x="9020106" y="1394542"/>
                    <a:pt x="9020106" y="1396898"/>
                    <a:pt x="9020106" y="1396898"/>
                  </a:cubicBezTo>
                  <a:cubicBezTo>
                    <a:pt x="9015402" y="1396898"/>
                    <a:pt x="9013050" y="1399253"/>
                    <a:pt x="9008346" y="1399253"/>
                  </a:cubicBezTo>
                  <a:cubicBezTo>
                    <a:pt x="9008346" y="1399253"/>
                    <a:pt x="9008346" y="1401609"/>
                    <a:pt x="9005994" y="1401609"/>
                  </a:cubicBezTo>
                  <a:cubicBezTo>
                    <a:pt x="9005994" y="1401609"/>
                    <a:pt x="9003642" y="1401609"/>
                    <a:pt x="9001290" y="1401609"/>
                  </a:cubicBezTo>
                  <a:cubicBezTo>
                    <a:pt x="8998938" y="1403965"/>
                    <a:pt x="8996586" y="1403965"/>
                    <a:pt x="8991882" y="1406320"/>
                  </a:cubicBezTo>
                  <a:cubicBezTo>
                    <a:pt x="8989530" y="1406320"/>
                    <a:pt x="8984826" y="1408676"/>
                    <a:pt x="8982474" y="1408676"/>
                  </a:cubicBezTo>
                  <a:cubicBezTo>
                    <a:pt x="8980122" y="1408676"/>
                    <a:pt x="8977770" y="1408676"/>
                    <a:pt x="8977770" y="1411032"/>
                  </a:cubicBezTo>
                  <a:cubicBezTo>
                    <a:pt x="8975418" y="1411032"/>
                    <a:pt x="8975418" y="1411032"/>
                    <a:pt x="8973065" y="1411032"/>
                  </a:cubicBezTo>
                  <a:cubicBezTo>
                    <a:pt x="8968361" y="1413387"/>
                    <a:pt x="8963657" y="1413387"/>
                    <a:pt x="8956601" y="1415743"/>
                  </a:cubicBezTo>
                  <a:cubicBezTo>
                    <a:pt x="8954249" y="1415743"/>
                    <a:pt x="8954249" y="1415743"/>
                    <a:pt x="8951897" y="1415743"/>
                  </a:cubicBezTo>
                  <a:cubicBezTo>
                    <a:pt x="8947193" y="1418099"/>
                    <a:pt x="8942489" y="1418099"/>
                    <a:pt x="8937785" y="1418099"/>
                  </a:cubicBezTo>
                  <a:cubicBezTo>
                    <a:pt x="8935433" y="1420454"/>
                    <a:pt x="8933081" y="1420454"/>
                    <a:pt x="8933081" y="1420454"/>
                  </a:cubicBezTo>
                  <a:cubicBezTo>
                    <a:pt x="8930729" y="1420454"/>
                    <a:pt x="8930729" y="1420454"/>
                    <a:pt x="8928377" y="1420454"/>
                  </a:cubicBezTo>
                  <a:cubicBezTo>
                    <a:pt x="8926025" y="1420454"/>
                    <a:pt x="8921320" y="1422810"/>
                    <a:pt x="8916616" y="1422810"/>
                  </a:cubicBezTo>
                  <a:cubicBezTo>
                    <a:pt x="8914264" y="1422810"/>
                    <a:pt x="8914264" y="1422810"/>
                    <a:pt x="8911912" y="1422810"/>
                  </a:cubicBezTo>
                  <a:cubicBezTo>
                    <a:pt x="8904856" y="1425166"/>
                    <a:pt x="8897800" y="1425166"/>
                    <a:pt x="8890744" y="1427521"/>
                  </a:cubicBezTo>
                  <a:cubicBezTo>
                    <a:pt x="8881336" y="1427521"/>
                    <a:pt x="8871927" y="1429877"/>
                    <a:pt x="8862519" y="1429877"/>
                  </a:cubicBezTo>
                  <a:cubicBezTo>
                    <a:pt x="8862519" y="1429877"/>
                    <a:pt x="8862519" y="1429877"/>
                    <a:pt x="3786798" y="1964608"/>
                  </a:cubicBezTo>
                  <a:cubicBezTo>
                    <a:pt x="3767982" y="1966964"/>
                    <a:pt x="3746814" y="1966964"/>
                    <a:pt x="3727997" y="1969320"/>
                  </a:cubicBezTo>
                  <a:cubicBezTo>
                    <a:pt x="3723293" y="1969320"/>
                    <a:pt x="3720941" y="1969320"/>
                    <a:pt x="3718589" y="1969320"/>
                  </a:cubicBezTo>
                  <a:cubicBezTo>
                    <a:pt x="3706829" y="1969320"/>
                    <a:pt x="3695069" y="1971675"/>
                    <a:pt x="3683308" y="1971675"/>
                  </a:cubicBezTo>
                  <a:cubicBezTo>
                    <a:pt x="3683308" y="1971675"/>
                    <a:pt x="3683308" y="1971675"/>
                    <a:pt x="3680956" y="1971675"/>
                  </a:cubicBezTo>
                  <a:cubicBezTo>
                    <a:pt x="3680956" y="1971675"/>
                    <a:pt x="3678604" y="1971675"/>
                    <a:pt x="3676252" y="1971675"/>
                  </a:cubicBezTo>
                  <a:cubicBezTo>
                    <a:pt x="3669196" y="1971675"/>
                    <a:pt x="3659788" y="1971675"/>
                    <a:pt x="3652732" y="1971675"/>
                  </a:cubicBezTo>
                  <a:cubicBezTo>
                    <a:pt x="3650380" y="1971675"/>
                    <a:pt x="3645675" y="1971675"/>
                    <a:pt x="3643323" y="1971675"/>
                  </a:cubicBezTo>
                  <a:cubicBezTo>
                    <a:pt x="3633915" y="1971675"/>
                    <a:pt x="3626859" y="1971675"/>
                    <a:pt x="3619803" y="1971675"/>
                  </a:cubicBezTo>
                  <a:cubicBezTo>
                    <a:pt x="3617451" y="1971675"/>
                    <a:pt x="3612747" y="1971675"/>
                    <a:pt x="3610395" y="1971675"/>
                  </a:cubicBezTo>
                  <a:cubicBezTo>
                    <a:pt x="3598635" y="1971675"/>
                    <a:pt x="3589226" y="1971675"/>
                    <a:pt x="3577466" y="1971675"/>
                  </a:cubicBezTo>
                  <a:cubicBezTo>
                    <a:pt x="3577466" y="1971675"/>
                    <a:pt x="3577466" y="1971675"/>
                    <a:pt x="3575114" y="1971675"/>
                  </a:cubicBezTo>
                  <a:cubicBezTo>
                    <a:pt x="3565706" y="1969320"/>
                    <a:pt x="3556298" y="1969320"/>
                    <a:pt x="3546889" y="1969320"/>
                  </a:cubicBezTo>
                  <a:cubicBezTo>
                    <a:pt x="3544537" y="1969320"/>
                    <a:pt x="3542185" y="1969320"/>
                    <a:pt x="3542185" y="1969320"/>
                  </a:cubicBezTo>
                  <a:cubicBezTo>
                    <a:pt x="3539833" y="1969320"/>
                    <a:pt x="3539833" y="1969320"/>
                    <a:pt x="3539833" y="1969320"/>
                  </a:cubicBezTo>
                  <a:cubicBezTo>
                    <a:pt x="3521017" y="1969320"/>
                    <a:pt x="3502201" y="1966964"/>
                    <a:pt x="3485736" y="1966964"/>
                  </a:cubicBezTo>
                  <a:cubicBezTo>
                    <a:pt x="3483384" y="1966964"/>
                    <a:pt x="3483384" y="1966964"/>
                    <a:pt x="3481032" y="1966964"/>
                  </a:cubicBezTo>
                  <a:cubicBezTo>
                    <a:pt x="3481032" y="1964608"/>
                    <a:pt x="3478680" y="1964608"/>
                    <a:pt x="3476328" y="1964608"/>
                  </a:cubicBezTo>
                  <a:cubicBezTo>
                    <a:pt x="3452808" y="1964608"/>
                    <a:pt x="3429287" y="1962253"/>
                    <a:pt x="3405767" y="1959897"/>
                  </a:cubicBezTo>
                  <a:cubicBezTo>
                    <a:pt x="3403414" y="1957541"/>
                    <a:pt x="3403414" y="1957541"/>
                    <a:pt x="3401062" y="1957541"/>
                  </a:cubicBezTo>
                  <a:cubicBezTo>
                    <a:pt x="3398710" y="1957541"/>
                    <a:pt x="3396358" y="1957541"/>
                    <a:pt x="3394006" y="1957541"/>
                  </a:cubicBezTo>
                  <a:cubicBezTo>
                    <a:pt x="3386950" y="1957541"/>
                    <a:pt x="3379894" y="1955186"/>
                    <a:pt x="3370486" y="1955186"/>
                  </a:cubicBezTo>
                  <a:cubicBezTo>
                    <a:pt x="3370486" y="1955186"/>
                    <a:pt x="3368134" y="1955186"/>
                    <a:pt x="3365782" y="1955186"/>
                  </a:cubicBezTo>
                  <a:cubicBezTo>
                    <a:pt x="3363430" y="1955186"/>
                    <a:pt x="3363430" y="1952830"/>
                    <a:pt x="3361078" y="1952830"/>
                  </a:cubicBezTo>
                  <a:cubicBezTo>
                    <a:pt x="3354021" y="1952830"/>
                    <a:pt x="3344613" y="1950474"/>
                    <a:pt x="3337557" y="1950474"/>
                  </a:cubicBezTo>
                  <a:cubicBezTo>
                    <a:pt x="3335205" y="1950474"/>
                    <a:pt x="3332853" y="1950474"/>
                    <a:pt x="3330501" y="1950474"/>
                  </a:cubicBezTo>
                  <a:cubicBezTo>
                    <a:pt x="3330501" y="1950474"/>
                    <a:pt x="3330501" y="1950474"/>
                    <a:pt x="3328149" y="1950474"/>
                  </a:cubicBezTo>
                  <a:cubicBezTo>
                    <a:pt x="3318741" y="1948119"/>
                    <a:pt x="3306980" y="1945763"/>
                    <a:pt x="3297572" y="1945763"/>
                  </a:cubicBezTo>
                  <a:cubicBezTo>
                    <a:pt x="3297572" y="1945763"/>
                    <a:pt x="3295220" y="1945763"/>
                    <a:pt x="3295220" y="1945763"/>
                  </a:cubicBezTo>
                  <a:cubicBezTo>
                    <a:pt x="3295220" y="1943407"/>
                    <a:pt x="3292868" y="1943407"/>
                    <a:pt x="3290516" y="1943407"/>
                  </a:cubicBezTo>
                  <a:cubicBezTo>
                    <a:pt x="3283460" y="1943407"/>
                    <a:pt x="3274052" y="1941052"/>
                    <a:pt x="3264644" y="1938696"/>
                  </a:cubicBezTo>
                  <a:cubicBezTo>
                    <a:pt x="3264644" y="1938696"/>
                    <a:pt x="3262292" y="1938696"/>
                    <a:pt x="3262292" y="1938696"/>
                  </a:cubicBezTo>
                  <a:cubicBezTo>
                    <a:pt x="3259940" y="1938696"/>
                    <a:pt x="3257587" y="1938696"/>
                    <a:pt x="3255235" y="1938696"/>
                  </a:cubicBezTo>
                  <a:cubicBezTo>
                    <a:pt x="3248179" y="1936341"/>
                    <a:pt x="3241123" y="1936341"/>
                    <a:pt x="3234067" y="1933985"/>
                  </a:cubicBezTo>
                  <a:cubicBezTo>
                    <a:pt x="3231715" y="1933985"/>
                    <a:pt x="3229363" y="1933985"/>
                    <a:pt x="3229363" y="1933985"/>
                  </a:cubicBezTo>
                  <a:cubicBezTo>
                    <a:pt x="3227011" y="1931629"/>
                    <a:pt x="3224659" y="1931629"/>
                    <a:pt x="3222307" y="1931629"/>
                  </a:cubicBezTo>
                  <a:cubicBezTo>
                    <a:pt x="3215251" y="1931629"/>
                    <a:pt x="3210546" y="1929274"/>
                    <a:pt x="3203490" y="1926918"/>
                  </a:cubicBezTo>
                  <a:cubicBezTo>
                    <a:pt x="3201138" y="1926918"/>
                    <a:pt x="3198786" y="1926918"/>
                    <a:pt x="3196434" y="1926918"/>
                  </a:cubicBezTo>
                  <a:cubicBezTo>
                    <a:pt x="3194082" y="1926918"/>
                    <a:pt x="3194082" y="1926918"/>
                    <a:pt x="3194082" y="1926918"/>
                  </a:cubicBezTo>
                  <a:cubicBezTo>
                    <a:pt x="3182322" y="1924562"/>
                    <a:pt x="3172914" y="1922207"/>
                    <a:pt x="3163506" y="1919851"/>
                  </a:cubicBezTo>
                  <a:cubicBezTo>
                    <a:pt x="3161153" y="1919851"/>
                    <a:pt x="3161153" y="1919851"/>
                    <a:pt x="3158801" y="1919851"/>
                  </a:cubicBezTo>
                  <a:cubicBezTo>
                    <a:pt x="3151745" y="1917495"/>
                    <a:pt x="3142337" y="1915140"/>
                    <a:pt x="3135281" y="1912784"/>
                  </a:cubicBezTo>
                  <a:cubicBezTo>
                    <a:pt x="3132929" y="1912784"/>
                    <a:pt x="3132929" y="1912784"/>
                    <a:pt x="3130577" y="1912784"/>
                  </a:cubicBezTo>
                  <a:cubicBezTo>
                    <a:pt x="3128225" y="1910428"/>
                    <a:pt x="3125873" y="1910428"/>
                    <a:pt x="3125873" y="1910428"/>
                  </a:cubicBezTo>
                  <a:cubicBezTo>
                    <a:pt x="3118817" y="1908073"/>
                    <a:pt x="3111760" y="1908073"/>
                    <a:pt x="3104704" y="1905717"/>
                  </a:cubicBezTo>
                  <a:cubicBezTo>
                    <a:pt x="3102352" y="1905717"/>
                    <a:pt x="3100000" y="1903361"/>
                    <a:pt x="3100000" y="1903361"/>
                  </a:cubicBezTo>
                  <a:cubicBezTo>
                    <a:pt x="3097648" y="1903361"/>
                    <a:pt x="3097648" y="1903361"/>
                    <a:pt x="3095296" y="1903361"/>
                  </a:cubicBezTo>
                  <a:cubicBezTo>
                    <a:pt x="3085888" y="1901006"/>
                    <a:pt x="3076480" y="1898650"/>
                    <a:pt x="3069424" y="1896295"/>
                  </a:cubicBezTo>
                  <a:cubicBezTo>
                    <a:pt x="3067072" y="1896295"/>
                    <a:pt x="3067072" y="1893939"/>
                    <a:pt x="3067072" y="1893939"/>
                  </a:cubicBezTo>
                  <a:cubicBezTo>
                    <a:pt x="3067072" y="1893939"/>
                    <a:pt x="3064719" y="1893939"/>
                    <a:pt x="3064719" y="1893939"/>
                  </a:cubicBezTo>
                  <a:cubicBezTo>
                    <a:pt x="3055311" y="1891583"/>
                    <a:pt x="3045903" y="1889228"/>
                    <a:pt x="3036495" y="1884516"/>
                  </a:cubicBezTo>
                  <a:cubicBezTo>
                    <a:pt x="3034143" y="1884516"/>
                    <a:pt x="3034143" y="1884516"/>
                    <a:pt x="3031791" y="1884516"/>
                  </a:cubicBezTo>
                  <a:cubicBezTo>
                    <a:pt x="3029439" y="1884516"/>
                    <a:pt x="3027087" y="1882161"/>
                    <a:pt x="3024735" y="1882161"/>
                  </a:cubicBezTo>
                  <a:cubicBezTo>
                    <a:pt x="3022383" y="1882161"/>
                    <a:pt x="3020031" y="1879805"/>
                    <a:pt x="3017679" y="1879805"/>
                  </a:cubicBezTo>
                  <a:cubicBezTo>
                    <a:pt x="3012974" y="1877449"/>
                    <a:pt x="3008270" y="1875094"/>
                    <a:pt x="3003566" y="1875094"/>
                  </a:cubicBezTo>
                  <a:cubicBezTo>
                    <a:pt x="3001214" y="1872738"/>
                    <a:pt x="2998862" y="1872738"/>
                    <a:pt x="2996510" y="1872738"/>
                  </a:cubicBezTo>
                  <a:cubicBezTo>
                    <a:pt x="2991806" y="1870382"/>
                    <a:pt x="2987102" y="1868027"/>
                    <a:pt x="2984750" y="1868027"/>
                  </a:cubicBezTo>
                  <a:cubicBezTo>
                    <a:pt x="2982398" y="1865671"/>
                    <a:pt x="2980046" y="1865671"/>
                    <a:pt x="2977694" y="1865671"/>
                  </a:cubicBezTo>
                  <a:cubicBezTo>
                    <a:pt x="2970638" y="1863316"/>
                    <a:pt x="2963581" y="1860960"/>
                    <a:pt x="2958877" y="1856249"/>
                  </a:cubicBezTo>
                  <a:cubicBezTo>
                    <a:pt x="2958877" y="1856249"/>
                    <a:pt x="2958877" y="1856249"/>
                    <a:pt x="131715" y="673715"/>
                  </a:cubicBezTo>
                  <a:cubicBezTo>
                    <a:pt x="129363" y="673715"/>
                    <a:pt x="129363" y="673715"/>
                    <a:pt x="127011" y="671359"/>
                  </a:cubicBezTo>
                  <a:cubicBezTo>
                    <a:pt x="124659" y="671359"/>
                    <a:pt x="122307" y="669003"/>
                    <a:pt x="119954" y="669003"/>
                  </a:cubicBezTo>
                  <a:cubicBezTo>
                    <a:pt x="117602" y="669003"/>
                    <a:pt x="115250" y="666648"/>
                    <a:pt x="112898" y="666648"/>
                  </a:cubicBezTo>
                  <a:cubicBezTo>
                    <a:pt x="110546" y="664292"/>
                    <a:pt x="108194" y="664292"/>
                    <a:pt x="105842" y="661937"/>
                  </a:cubicBezTo>
                  <a:cubicBezTo>
                    <a:pt x="103490" y="661937"/>
                    <a:pt x="101138" y="659581"/>
                    <a:pt x="98786" y="659581"/>
                  </a:cubicBezTo>
                  <a:cubicBezTo>
                    <a:pt x="94082" y="657225"/>
                    <a:pt x="91730" y="657225"/>
                    <a:pt x="89378" y="654870"/>
                  </a:cubicBezTo>
                  <a:cubicBezTo>
                    <a:pt x="87026" y="652514"/>
                    <a:pt x="84674" y="652514"/>
                    <a:pt x="84674" y="652514"/>
                  </a:cubicBezTo>
                  <a:cubicBezTo>
                    <a:pt x="82322" y="650158"/>
                    <a:pt x="79970" y="647803"/>
                    <a:pt x="77618" y="647803"/>
                  </a:cubicBezTo>
                  <a:cubicBezTo>
                    <a:pt x="75266" y="645447"/>
                    <a:pt x="72914" y="645447"/>
                    <a:pt x="70561" y="643091"/>
                  </a:cubicBezTo>
                  <a:cubicBezTo>
                    <a:pt x="68209" y="643091"/>
                    <a:pt x="65857" y="640736"/>
                    <a:pt x="63505" y="640736"/>
                  </a:cubicBezTo>
                  <a:cubicBezTo>
                    <a:pt x="63505" y="638380"/>
                    <a:pt x="61153" y="638380"/>
                    <a:pt x="58801" y="636024"/>
                  </a:cubicBezTo>
                  <a:cubicBezTo>
                    <a:pt x="56449" y="636024"/>
                    <a:pt x="54097" y="633669"/>
                    <a:pt x="51745" y="633669"/>
                  </a:cubicBezTo>
                  <a:cubicBezTo>
                    <a:pt x="51745" y="631313"/>
                    <a:pt x="49393" y="631313"/>
                    <a:pt x="47041" y="628957"/>
                  </a:cubicBezTo>
                  <a:cubicBezTo>
                    <a:pt x="47041" y="628957"/>
                    <a:pt x="44689" y="626602"/>
                    <a:pt x="42337" y="626602"/>
                  </a:cubicBezTo>
                  <a:cubicBezTo>
                    <a:pt x="42337" y="624246"/>
                    <a:pt x="39985" y="624246"/>
                    <a:pt x="37633" y="621891"/>
                  </a:cubicBezTo>
                  <a:cubicBezTo>
                    <a:pt x="37633" y="621891"/>
                    <a:pt x="35281" y="619535"/>
                    <a:pt x="32929" y="619535"/>
                  </a:cubicBezTo>
                  <a:cubicBezTo>
                    <a:pt x="32929" y="617179"/>
                    <a:pt x="30577" y="617179"/>
                    <a:pt x="30577" y="614824"/>
                  </a:cubicBezTo>
                  <a:cubicBezTo>
                    <a:pt x="28225" y="614824"/>
                    <a:pt x="25873" y="612468"/>
                    <a:pt x="25873" y="612468"/>
                  </a:cubicBezTo>
                  <a:cubicBezTo>
                    <a:pt x="23520" y="610112"/>
                    <a:pt x="23520" y="610112"/>
                    <a:pt x="21168" y="607757"/>
                  </a:cubicBezTo>
                  <a:cubicBezTo>
                    <a:pt x="21168" y="607757"/>
                    <a:pt x="18816" y="605401"/>
                    <a:pt x="18816" y="605401"/>
                  </a:cubicBezTo>
                  <a:cubicBezTo>
                    <a:pt x="18816" y="603045"/>
                    <a:pt x="16464" y="603045"/>
                    <a:pt x="16464" y="600690"/>
                  </a:cubicBezTo>
                  <a:cubicBezTo>
                    <a:pt x="14112" y="600690"/>
                    <a:pt x="14112" y="598334"/>
                    <a:pt x="11760" y="598334"/>
                  </a:cubicBezTo>
                  <a:cubicBezTo>
                    <a:pt x="11760" y="595978"/>
                    <a:pt x="11760" y="595978"/>
                    <a:pt x="11760" y="593623"/>
                  </a:cubicBezTo>
                  <a:cubicBezTo>
                    <a:pt x="9408" y="593623"/>
                    <a:pt x="9408" y="591267"/>
                    <a:pt x="7056" y="591267"/>
                  </a:cubicBezTo>
                  <a:cubicBezTo>
                    <a:pt x="7056" y="588912"/>
                    <a:pt x="7056" y="588912"/>
                    <a:pt x="7056" y="588912"/>
                  </a:cubicBezTo>
                  <a:cubicBezTo>
                    <a:pt x="4704" y="586556"/>
                    <a:pt x="4704" y="584200"/>
                    <a:pt x="4704" y="584200"/>
                  </a:cubicBezTo>
                  <a:cubicBezTo>
                    <a:pt x="4704" y="584200"/>
                    <a:pt x="4704" y="581845"/>
                    <a:pt x="2352" y="581845"/>
                  </a:cubicBezTo>
                  <a:cubicBezTo>
                    <a:pt x="2352" y="579489"/>
                    <a:pt x="2352" y="579489"/>
                    <a:pt x="2352" y="577133"/>
                  </a:cubicBezTo>
                  <a:cubicBezTo>
                    <a:pt x="2352" y="577133"/>
                    <a:pt x="2352" y="574778"/>
                    <a:pt x="2352" y="574778"/>
                  </a:cubicBezTo>
                  <a:cubicBezTo>
                    <a:pt x="0" y="572422"/>
                    <a:pt x="0" y="572422"/>
                    <a:pt x="0" y="570066"/>
                  </a:cubicBezTo>
                  <a:cubicBezTo>
                    <a:pt x="0" y="570066"/>
                    <a:pt x="0" y="567711"/>
                    <a:pt x="0" y="567711"/>
                  </a:cubicBezTo>
                  <a:cubicBezTo>
                    <a:pt x="0" y="565355"/>
                    <a:pt x="0" y="562999"/>
                    <a:pt x="0" y="560644"/>
                  </a:cubicBezTo>
                  <a:cubicBezTo>
                    <a:pt x="21168" y="374548"/>
                    <a:pt x="42337" y="186096"/>
                    <a:pt x="61153" y="0"/>
                  </a:cubicBezTo>
                  <a:close/>
                </a:path>
              </a:pathLst>
            </a:custGeom>
            <a:gradFill flip="none" rotWithShape="1">
              <a:gsLst>
                <a:gs pos="57000">
                  <a:schemeClr val="bg1">
                    <a:alpha val="33000"/>
                  </a:schemeClr>
                </a:gs>
                <a:gs pos="0">
                  <a:schemeClr val="tx1">
                    <a:alpha val="60000"/>
                  </a:schemeClr>
                </a:gs>
                <a:gs pos="28000">
                  <a:schemeClr val="tx1">
                    <a:alpha val="20000"/>
                  </a:schemeClr>
                </a:gs>
                <a:gs pos="100000">
                  <a:schemeClr val="bg1">
                    <a:alpha val="50000"/>
                  </a:schemeClr>
                </a:gs>
              </a:gsLst>
              <a:lin ang="300000" scaled="0"/>
              <a:tileRect/>
            </a:gradFill>
            <a:ln>
              <a:noFill/>
            </a:ln>
          </p:spPr>
          <p:txBody>
            <a:bodyPr vert="horz" wrap="square" lIns="182880" tIns="91440" rIns="182880" bIns="91440" numCol="1" anchor="t" anchorCtr="0" compatLnSpc="1">
              <a:prstTxWarp prst="textNoShape">
                <a:avLst/>
              </a:prstTxWarp>
              <a:noAutofit/>
            </a:bodyPr>
            <a:lstStyle/>
            <a:p>
              <a:endParaRPr lang="en-GB" sz="4800" noProof="0" dirty="0">
                <a:latin typeface="+mj-lt"/>
              </a:endParaRPr>
            </a:p>
          </p:txBody>
        </p:sp>
      </p:grpSp>
      <p:grpSp>
        <p:nvGrpSpPr>
          <p:cNvPr id="19" name="Group 47">
            <a:extLst>
              <a:ext uri="{FF2B5EF4-FFF2-40B4-BE49-F238E27FC236}">
                <a16:creationId xmlns:a16="http://schemas.microsoft.com/office/drawing/2014/main" id="{A7E8137F-4003-215A-7D73-D96E622CF420}"/>
              </a:ext>
            </a:extLst>
          </p:cNvPr>
          <p:cNvGrpSpPr/>
          <p:nvPr/>
        </p:nvGrpSpPr>
        <p:grpSpPr>
          <a:xfrm>
            <a:off x="6400800" y="3456922"/>
            <a:ext cx="4816112" cy="1686578"/>
            <a:chOff x="1588" y="4221162"/>
            <a:chExt cx="9147175" cy="2624138"/>
          </a:xfrm>
        </p:grpSpPr>
        <p:sp>
          <p:nvSpPr>
            <p:cNvPr id="20" name="Freeform 12">
              <a:extLst>
                <a:ext uri="{FF2B5EF4-FFF2-40B4-BE49-F238E27FC236}">
                  <a16:creationId xmlns:a16="http://schemas.microsoft.com/office/drawing/2014/main" id="{CC174C02-19CC-5B7B-035E-15D07039C197}"/>
                </a:ext>
              </a:extLst>
            </p:cNvPr>
            <p:cNvSpPr>
              <a:spLocks/>
            </p:cNvSpPr>
            <p:nvPr/>
          </p:nvSpPr>
          <p:spPr bwMode="auto">
            <a:xfrm>
              <a:off x="1588" y="4221162"/>
              <a:ext cx="9147175" cy="2624138"/>
            </a:xfrm>
            <a:custGeom>
              <a:avLst/>
              <a:gdLst>
                <a:gd name="T0" fmla="*/ 2278 w 3889"/>
                <a:gd name="T1" fmla="*/ 11 h 1114"/>
                <a:gd name="T2" fmla="*/ 26 w 3889"/>
                <a:gd name="T3" fmla="*/ 277 h 1114"/>
                <a:gd name="T4" fmla="*/ 0 w 3889"/>
                <a:gd name="T5" fmla="*/ 519 h 1114"/>
                <a:gd name="T6" fmla="*/ 1 w 3889"/>
                <a:gd name="T7" fmla="*/ 524 h 1114"/>
                <a:gd name="T8" fmla="*/ 3 w 3889"/>
                <a:gd name="T9" fmla="*/ 528 h 1114"/>
                <a:gd name="T10" fmla="*/ 7 w 3889"/>
                <a:gd name="T11" fmla="*/ 532 h 1114"/>
                <a:gd name="T12" fmla="*/ 11 w 3889"/>
                <a:gd name="T13" fmla="*/ 537 h 1114"/>
                <a:gd name="T14" fmla="*/ 16 w 3889"/>
                <a:gd name="T15" fmla="*/ 541 h 1114"/>
                <a:gd name="T16" fmla="*/ 22 w 3889"/>
                <a:gd name="T17" fmla="*/ 546 h 1114"/>
                <a:gd name="T18" fmla="*/ 30 w 3889"/>
                <a:gd name="T19" fmla="*/ 550 h 1114"/>
                <a:gd name="T20" fmla="*/ 38 w 3889"/>
                <a:gd name="T21" fmla="*/ 555 h 1114"/>
                <a:gd name="T22" fmla="*/ 48 w 3889"/>
                <a:gd name="T23" fmla="*/ 560 h 1114"/>
                <a:gd name="T24" fmla="*/ 56 w 3889"/>
                <a:gd name="T25" fmla="*/ 563 h 1114"/>
                <a:gd name="T26" fmla="*/ 1269 w 3889"/>
                <a:gd name="T27" fmla="*/ 1070 h 1114"/>
                <a:gd name="T28" fmla="*/ 1277 w 3889"/>
                <a:gd name="T29" fmla="*/ 1073 h 1114"/>
                <a:gd name="T30" fmla="*/ 1289 w 3889"/>
                <a:gd name="T31" fmla="*/ 1077 h 1114"/>
                <a:gd name="T32" fmla="*/ 1304 w 3889"/>
                <a:gd name="T33" fmla="*/ 1081 h 1114"/>
                <a:gd name="T34" fmla="*/ 1318 w 3889"/>
                <a:gd name="T35" fmla="*/ 1085 h 1114"/>
                <a:gd name="T36" fmla="*/ 1320 w 3889"/>
                <a:gd name="T37" fmla="*/ 1086 h 1114"/>
                <a:gd name="T38" fmla="*/ 1333 w 3889"/>
                <a:gd name="T39" fmla="*/ 1089 h 1114"/>
                <a:gd name="T40" fmla="*/ 1345 w 3889"/>
                <a:gd name="T41" fmla="*/ 1092 h 1114"/>
                <a:gd name="T42" fmla="*/ 1362 w 3889"/>
                <a:gd name="T43" fmla="*/ 1095 h 1114"/>
                <a:gd name="T44" fmla="*/ 1375 w 3889"/>
                <a:gd name="T45" fmla="*/ 1098 h 1114"/>
                <a:gd name="T46" fmla="*/ 1388 w 3889"/>
                <a:gd name="T47" fmla="*/ 1100 h 1114"/>
                <a:gd name="T48" fmla="*/ 1402 w 3889"/>
                <a:gd name="T49" fmla="*/ 1103 h 1114"/>
                <a:gd name="T50" fmla="*/ 1419 w 3889"/>
                <a:gd name="T51" fmla="*/ 1105 h 1114"/>
                <a:gd name="T52" fmla="*/ 1433 w 3889"/>
                <a:gd name="T53" fmla="*/ 1107 h 1114"/>
                <a:gd name="T54" fmla="*/ 1448 w 3889"/>
                <a:gd name="T55" fmla="*/ 1109 h 1114"/>
                <a:gd name="T56" fmla="*/ 1482 w 3889"/>
                <a:gd name="T57" fmla="*/ 1112 h 1114"/>
                <a:gd name="T58" fmla="*/ 1508 w 3889"/>
                <a:gd name="T59" fmla="*/ 1113 h 1114"/>
                <a:gd name="T60" fmla="*/ 1535 w 3889"/>
                <a:gd name="T61" fmla="*/ 1114 h 1114"/>
                <a:gd name="T62" fmla="*/ 1553 w 3889"/>
                <a:gd name="T63" fmla="*/ 1114 h 1114"/>
                <a:gd name="T64" fmla="*/ 1566 w 3889"/>
                <a:gd name="T65" fmla="*/ 1114 h 1114"/>
                <a:gd name="T66" fmla="*/ 1610 w 3889"/>
                <a:gd name="T67" fmla="*/ 1111 h 1114"/>
                <a:gd name="T68" fmla="*/ 3780 w 3889"/>
                <a:gd name="T69" fmla="*/ 883 h 1114"/>
                <a:gd name="T70" fmla="*/ 3796 w 3889"/>
                <a:gd name="T71" fmla="*/ 880 h 1114"/>
                <a:gd name="T72" fmla="*/ 3806 w 3889"/>
                <a:gd name="T73" fmla="*/ 878 h 1114"/>
                <a:gd name="T74" fmla="*/ 3815 w 3889"/>
                <a:gd name="T75" fmla="*/ 876 h 1114"/>
                <a:gd name="T76" fmla="*/ 3823 w 3889"/>
                <a:gd name="T77" fmla="*/ 874 h 1114"/>
                <a:gd name="T78" fmla="*/ 3829 w 3889"/>
                <a:gd name="T79" fmla="*/ 872 h 1114"/>
                <a:gd name="T80" fmla="*/ 3835 w 3889"/>
                <a:gd name="T81" fmla="*/ 869 h 1114"/>
                <a:gd name="T82" fmla="*/ 3841 w 3889"/>
                <a:gd name="T83" fmla="*/ 867 h 1114"/>
                <a:gd name="T84" fmla="*/ 3851 w 3889"/>
                <a:gd name="T85" fmla="*/ 861 h 1114"/>
                <a:gd name="T86" fmla="*/ 3854 w 3889"/>
                <a:gd name="T87" fmla="*/ 858 h 1114"/>
                <a:gd name="T88" fmla="*/ 3857 w 3889"/>
                <a:gd name="T89" fmla="*/ 855 h 1114"/>
                <a:gd name="T90" fmla="*/ 3859 w 3889"/>
                <a:gd name="T91" fmla="*/ 852 h 1114"/>
                <a:gd name="T92" fmla="*/ 3860 w 3889"/>
                <a:gd name="T93" fmla="*/ 848 h 1114"/>
                <a:gd name="T94" fmla="*/ 3887 w 3889"/>
                <a:gd name="T95" fmla="*/ 608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89" h="1114">
                  <a:moveTo>
                    <a:pt x="3831" y="559"/>
                  </a:moveTo>
                  <a:cubicBezTo>
                    <a:pt x="2630" y="57"/>
                    <a:pt x="2630" y="57"/>
                    <a:pt x="2630" y="57"/>
                  </a:cubicBezTo>
                  <a:cubicBezTo>
                    <a:pt x="2543" y="20"/>
                    <a:pt x="2385" y="0"/>
                    <a:pt x="2278" y="11"/>
                  </a:cubicBezTo>
                  <a:cubicBezTo>
                    <a:pt x="119" y="238"/>
                    <a:pt x="119" y="238"/>
                    <a:pt x="119" y="238"/>
                  </a:cubicBezTo>
                  <a:cubicBezTo>
                    <a:pt x="59" y="245"/>
                    <a:pt x="28" y="259"/>
                    <a:pt x="26" y="278"/>
                  </a:cubicBezTo>
                  <a:cubicBezTo>
                    <a:pt x="26" y="277"/>
                    <a:pt x="26" y="277"/>
                    <a:pt x="26" y="277"/>
                  </a:cubicBezTo>
                  <a:cubicBezTo>
                    <a:pt x="18" y="356"/>
                    <a:pt x="9" y="436"/>
                    <a:pt x="0" y="515"/>
                  </a:cubicBezTo>
                  <a:cubicBezTo>
                    <a:pt x="0" y="516"/>
                    <a:pt x="0" y="517"/>
                    <a:pt x="0" y="518"/>
                  </a:cubicBezTo>
                  <a:cubicBezTo>
                    <a:pt x="0" y="518"/>
                    <a:pt x="0" y="519"/>
                    <a:pt x="0" y="519"/>
                  </a:cubicBezTo>
                  <a:cubicBezTo>
                    <a:pt x="0" y="520"/>
                    <a:pt x="0" y="520"/>
                    <a:pt x="1" y="521"/>
                  </a:cubicBezTo>
                  <a:cubicBezTo>
                    <a:pt x="1" y="521"/>
                    <a:pt x="1" y="522"/>
                    <a:pt x="1" y="522"/>
                  </a:cubicBezTo>
                  <a:cubicBezTo>
                    <a:pt x="1" y="523"/>
                    <a:pt x="1" y="523"/>
                    <a:pt x="1" y="524"/>
                  </a:cubicBezTo>
                  <a:cubicBezTo>
                    <a:pt x="2" y="524"/>
                    <a:pt x="2" y="525"/>
                    <a:pt x="2" y="525"/>
                  </a:cubicBezTo>
                  <a:cubicBezTo>
                    <a:pt x="2" y="525"/>
                    <a:pt x="2" y="526"/>
                    <a:pt x="3" y="527"/>
                  </a:cubicBezTo>
                  <a:cubicBezTo>
                    <a:pt x="3" y="527"/>
                    <a:pt x="3" y="527"/>
                    <a:pt x="3" y="528"/>
                  </a:cubicBezTo>
                  <a:cubicBezTo>
                    <a:pt x="4" y="528"/>
                    <a:pt x="4" y="529"/>
                    <a:pt x="5" y="529"/>
                  </a:cubicBezTo>
                  <a:cubicBezTo>
                    <a:pt x="5" y="530"/>
                    <a:pt x="5" y="530"/>
                    <a:pt x="5" y="531"/>
                  </a:cubicBezTo>
                  <a:cubicBezTo>
                    <a:pt x="6" y="531"/>
                    <a:pt x="6" y="532"/>
                    <a:pt x="7" y="532"/>
                  </a:cubicBezTo>
                  <a:cubicBezTo>
                    <a:pt x="7" y="533"/>
                    <a:pt x="8" y="533"/>
                    <a:pt x="8" y="534"/>
                  </a:cubicBezTo>
                  <a:cubicBezTo>
                    <a:pt x="8" y="534"/>
                    <a:pt x="9" y="535"/>
                    <a:pt x="9" y="535"/>
                  </a:cubicBezTo>
                  <a:cubicBezTo>
                    <a:pt x="10" y="536"/>
                    <a:pt x="10" y="536"/>
                    <a:pt x="11" y="537"/>
                  </a:cubicBezTo>
                  <a:cubicBezTo>
                    <a:pt x="11" y="537"/>
                    <a:pt x="12" y="538"/>
                    <a:pt x="13" y="538"/>
                  </a:cubicBezTo>
                  <a:cubicBezTo>
                    <a:pt x="13" y="539"/>
                    <a:pt x="14" y="539"/>
                    <a:pt x="14" y="540"/>
                  </a:cubicBezTo>
                  <a:cubicBezTo>
                    <a:pt x="15" y="540"/>
                    <a:pt x="16" y="541"/>
                    <a:pt x="16" y="541"/>
                  </a:cubicBezTo>
                  <a:cubicBezTo>
                    <a:pt x="17" y="542"/>
                    <a:pt x="18" y="542"/>
                    <a:pt x="18" y="543"/>
                  </a:cubicBezTo>
                  <a:cubicBezTo>
                    <a:pt x="19" y="543"/>
                    <a:pt x="20" y="544"/>
                    <a:pt x="20" y="544"/>
                  </a:cubicBezTo>
                  <a:cubicBezTo>
                    <a:pt x="21" y="545"/>
                    <a:pt x="22" y="545"/>
                    <a:pt x="22" y="546"/>
                  </a:cubicBezTo>
                  <a:cubicBezTo>
                    <a:pt x="23" y="546"/>
                    <a:pt x="24" y="547"/>
                    <a:pt x="25" y="547"/>
                  </a:cubicBezTo>
                  <a:cubicBezTo>
                    <a:pt x="26" y="548"/>
                    <a:pt x="27" y="548"/>
                    <a:pt x="27" y="549"/>
                  </a:cubicBezTo>
                  <a:cubicBezTo>
                    <a:pt x="28" y="549"/>
                    <a:pt x="29" y="550"/>
                    <a:pt x="30" y="550"/>
                  </a:cubicBezTo>
                  <a:cubicBezTo>
                    <a:pt x="31" y="551"/>
                    <a:pt x="32" y="551"/>
                    <a:pt x="33" y="552"/>
                  </a:cubicBezTo>
                  <a:cubicBezTo>
                    <a:pt x="34" y="552"/>
                    <a:pt x="35" y="553"/>
                    <a:pt x="36" y="554"/>
                  </a:cubicBezTo>
                  <a:cubicBezTo>
                    <a:pt x="36" y="554"/>
                    <a:pt x="37" y="554"/>
                    <a:pt x="38" y="555"/>
                  </a:cubicBezTo>
                  <a:cubicBezTo>
                    <a:pt x="39" y="556"/>
                    <a:pt x="40" y="556"/>
                    <a:pt x="42" y="557"/>
                  </a:cubicBezTo>
                  <a:cubicBezTo>
                    <a:pt x="43" y="557"/>
                    <a:pt x="44" y="558"/>
                    <a:pt x="45" y="558"/>
                  </a:cubicBezTo>
                  <a:cubicBezTo>
                    <a:pt x="46" y="559"/>
                    <a:pt x="47" y="559"/>
                    <a:pt x="48" y="560"/>
                  </a:cubicBezTo>
                  <a:cubicBezTo>
                    <a:pt x="49" y="560"/>
                    <a:pt x="50" y="561"/>
                    <a:pt x="51" y="561"/>
                  </a:cubicBezTo>
                  <a:cubicBezTo>
                    <a:pt x="52" y="561"/>
                    <a:pt x="53" y="562"/>
                    <a:pt x="54" y="562"/>
                  </a:cubicBezTo>
                  <a:cubicBezTo>
                    <a:pt x="55" y="563"/>
                    <a:pt x="55" y="563"/>
                    <a:pt x="56" y="563"/>
                  </a:cubicBezTo>
                  <a:cubicBezTo>
                    <a:pt x="1258" y="1065"/>
                    <a:pt x="1258" y="1065"/>
                    <a:pt x="1258" y="1065"/>
                  </a:cubicBezTo>
                  <a:cubicBezTo>
                    <a:pt x="1260" y="1067"/>
                    <a:pt x="1263" y="1068"/>
                    <a:pt x="1266" y="1069"/>
                  </a:cubicBezTo>
                  <a:cubicBezTo>
                    <a:pt x="1267" y="1069"/>
                    <a:pt x="1268" y="1069"/>
                    <a:pt x="1269" y="1070"/>
                  </a:cubicBezTo>
                  <a:cubicBezTo>
                    <a:pt x="1270" y="1070"/>
                    <a:pt x="1272" y="1071"/>
                    <a:pt x="1274" y="1072"/>
                  </a:cubicBezTo>
                  <a:cubicBezTo>
                    <a:pt x="1274" y="1072"/>
                    <a:pt x="1274" y="1072"/>
                    <a:pt x="1274" y="1072"/>
                  </a:cubicBezTo>
                  <a:cubicBezTo>
                    <a:pt x="1275" y="1072"/>
                    <a:pt x="1276" y="1072"/>
                    <a:pt x="1277" y="1073"/>
                  </a:cubicBezTo>
                  <a:cubicBezTo>
                    <a:pt x="1279" y="1073"/>
                    <a:pt x="1281" y="1074"/>
                    <a:pt x="1283" y="1075"/>
                  </a:cubicBezTo>
                  <a:cubicBezTo>
                    <a:pt x="1284" y="1075"/>
                    <a:pt x="1285" y="1076"/>
                    <a:pt x="1286" y="1076"/>
                  </a:cubicBezTo>
                  <a:cubicBezTo>
                    <a:pt x="1287" y="1076"/>
                    <a:pt x="1288" y="1077"/>
                    <a:pt x="1289" y="1077"/>
                  </a:cubicBezTo>
                  <a:cubicBezTo>
                    <a:pt x="1290" y="1077"/>
                    <a:pt x="1290" y="1077"/>
                    <a:pt x="1291" y="1077"/>
                  </a:cubicBezTo>
                  <a:cubicBezTo>
                    <a:pt x="1295" y="1079"/>
                    <a:pt x="1299" y="1080"/>
                    <a:pt x="1303" y="1081"/>
                  </a:cubicBezTo>
                  <a:cubicBezTo>
                    <a:pt x="1303" y="1081"/>
                    <a:pt x="1304" y="1081"/>
                    <a:pt x="1304" y="1081"/>
                  </a:cubicBezTo>
                  <a:cubicBezTo>
                    <a:pt x="1304" y="1081"/>
                    <a:pt x="1304" y="1082"/>
                    <a:pt x="1305" y="1082"/>
                  </a:cubicBezTo>
                  <a:cubicBezTo>
                    <a:pt x="1308" y="1083"/>
                    <a:pt x="1312" y="1084"/>
                    <a:pt x="1316" y="1085"/>
                  </a:cubicBezTo>
                  <a:cubicBezTo>
                    <a:pt x="1317" y="1085"/>
                    <a:pt x="1317" y="1085"/>
                    <a:pt x="1318" y="1085"/>
                  </a:cubicBezTo>
                  <a:cubicBezTo>
                    <a:pt x="1318" y="1085"/>
                    <a:pt x="1318" y="1085"/>
                    <a:pt x="1318" y="1085"/>
                  </a:cubicBezTo>
                  <a:cubicBezTo>
                    <a:pt x="1318" y="1085"/>
                    <a:pt x="1318" y="1085"/>
                    <a:pt x="1318" y="1085"/>
                  </a:cubicBezTo>
                  <a:cubicBezTo>
                    <a:pt x="1318" y="1085"/>
                    <a:pt x="1319" y="1086"/>
                    <a:pt x="1320" y="1086"/>
                  </a:cubicBezTo>
                  <a:cubicBezTo>
                    <a:pt x="1323" y="1087"/>
                    <a:pt x="1326" y="1087"/>
                    <a:pt x="1329" y="1088"/>
                  </a:cubicBezTo>
                  <a:cubicBezTo>
                    <a:pt x="1329" y="1088"/>
                    <a:pt x="1330" y="1088"/>
                    <a:pt x="1331" y="1089"/>
                  </a:cubicBezTo>
                  <a:cubicBezTo>
                    <a:pt x="1332" y="1089"/>
                    <a:pt x="1332" y="1089"/>
                    <a:pt x="1333" y="1089"/>
                  </a:cubicBezTo>
                  <a:cubicBezTo>
                    <a:pt x="1336" y="1090"/>
                    <a:pt x="1340" y="1091"/>
                    <a:pt x="1343" y="1092"/>
                  </a:cubicBezTo>
                  <a:cubicBezTo>
                    <a:pt x="1344" y="1092"/>
                    <a:pt x="1344" y="1092"/>
                    <a:pt x="1345" y="1092"/>
                  </a:cubicBezTo>
                  <a:cubicBezTo>
                    <a:pt x="1345" y="1092"/>
                    <a:pt x="1345" y="1092"/>
                    <a:pt x="1345" y="1092"/>
                  </a:cubicBezTo>
                  <a:cubicBezTo>
                    <a:pt x="1349" y="1093"/>
                    <a:pt x="1353" y="1094"/>
                    <a:pt x="1358" y="1095"/>
                  </a:cubicBezTo>
                  <a:cubicBezTo>
                    <a:pt x="1358" y="1095"/>
                    <a:pt x="1358" y="1095"/>
                    <a:pt x="1359" y="1095"/>
                  </a:cubicBezTo>
                  <a:cubicBezTo>
                    <a:pt x="1360" y="1095"/>
                    <a:pt x="1361" y="1095"/>
                    <a:pt x="1362" y="1095"/>
                  </a:cubicBezTo>
                  <a:cubicBezTo>
                    <a:pt x="1365" y="1096"/>
                    <a:pt x="1367" y="1097"/>
                    <a:pt x="1370" y="1097"/>
                  </a:cubicBezTo>
                  <a:cubicBezTo>
                    <a:pt x="1371" y="1097"/>
                    <a:pt x="1372" y="1097"/>
                    <a:pt x="1373" y="1098"/>
                  </a:cubicBezTo>
                  <a:cubicBezTo>
                    <a:pt x="1373" y="1098"/>
                    <a:pt x="1374" y="1098"/>
                    <a:pt x="1375" y="1098"/>
                  </a:cubicBezTo>
                  <a:cubicBezTo>
                    <a:pt x="1378" y="1099"/>
                    <a:pt x="1381" y="1099"/>
                    <a:pt x="1384" y="1100"/>
                  </a:cubicBezTo>
                  <a:cubicBezTo>
                    <a:pt x="1385" y="1100"/>
                    <a:pt x="1386" y="1100"/>
                    <a:pt x="1387" y="1100"/>
                  </a:cubicBezTo>
                  <a:cubicBezTo>
                    <a:pt x="1387" y="1100"/>
                    <a:pt x="1388" y="1100"/>
                    <a:pt x="1388" y="1100"/>
                  </a:cubicBezTo>
                  <a:cubicBezTo>
                    <a:pt x="1392" y="1101"/>
                    <a:pt x="1396" y="1102"/>
                    <a:pt x="1399" y="1102"/>
                  </a:cubicBezTo>
                  <a:cubicBezTo>
                    <a:pt x="1400" y="1102"/>
                    <a:pt x="1401" y="1102"/>
                    <a:pt x="1401" y="1103"/>
                  </a:cubicBezTo>
                  <a:cubicBezTo>
                    <a:pt x="1401" y="1103"/>
                    <a:pt x="1402" y="1103"/>
                    <a:pt x="1402" y="1103"/>
                  </a:cubicBezTo>
                  <a:cubicBezTo>
                    <a:pt x="1406" y="1103"/>
                    <a:pt x="1411" y="1104"/>
                    <a:pt x="1415" y="1105"/>
                  </a:cubicBezTo>
                  <a:cubicBezTo>
                    <a:pt x="1416" y="1105"/>
                    <a:pt x="1416" y="1105"/>
                    <a:pt x="1416" y="1105"/>
                  </a:cubicBezTo>
                  <a:cubicBezTo>
                    <a:pt x="1417" y="1105"/>
                    <a:pt x="1418" y="1105"/>
                    <a:pt x="1419" y="1105"/>
                  </a:cubicBezTo>
                  <a:cubicBezTo>
                    <a:pt x="1422" y="1105"/>
                    <a:pt x="1426" y="1106"/>
                    <a:pt x="1429" y="1106"/>
                  </a:cubicBezTo>
                  <a:cubicBezTo>
                    <a:pt x="1430" y="1106"/>
                    <a:pt x="1430" y="1107"/>
                    <a:pt x="1431" y="1107"/>
                  </a:cubicBezTo>
                  <a:cubicBezTo>
                    <a:pt x="1432" y="1107"/>
                    <a:pt x="1433" y="1107"/>
                    <a:pt x="1433" y="1107"/>
                  </a:cubicBezTo>
                  <a:cubicBezTo>
                    <a:pt x="1437" y="1107"/>
                    <a:pt x="1440" y="1108"/>
                    <a:pt x="1443" y="1108"/>
                  </a:cubicBezTo>
                  <a:cubicBezTo>
                    <a:pt x="1444" y="1108"/>
                    <a:pt x="1445" y="1108"/>
                    <a:pt x="1446" y="1108"/>
                  </a:cubicBezTo>
                  <a:cubicBezTo>
                    <a:pt x="1447" y="1108"/>
                    <a:pt x="1447" y="1108"/>
                    <a:pt x="1448" y="1109"/>
                  </a:cubicBezTo>
                  <a:cubicBezTo>
                    <a:pt x="1458" y="1110"/>
                    <a:pt x="1468" y="1111"/>
                    <a:pt x="1478" y="1111"/>
                  </a:cubicBezTo>
                  <a:cubicBezTo>
                    <a:pt x="1479" y="1111"/>
                    <a:pt x="1480" y="1111"/>
                    <a:pt x="1480" y="1112"/>
                  </a:cubicBezTo>
                  <a:cubicBezTo>
                    <a:pt x="1481" y="1112"/>
                    <a:pt x="1481" y="1112"/>
                    <a:pt x="1482" y="1112"/>
                  </a:cubicBezTo>
                  <a:cubicBezTo>
                    <a:pt x="1489" y="1112"/>
                    <a:pt x="1497" y="1113"/>
                    <a:pt x="1505" y="1113"/>
                  </a:cubicBezTo>
                  <a:cubicBezTo>
                    <a:pt x="1505" y="1113"/>
                    <a:pt x="1505" y="1113"/>
                    <a:pt x="1506" y="1113"/>
                  </a:cubicBezTo>
                  <a:cubicBezTo>
                    <a:pt x="1506" y="1113"/>
                    <a:pt x="1507" y="1113"/>
                    <a:pt x="1508" y="1113"/>
                  </a:cubicBezTo>
                  <a:cubicBezTo>
                    <a:pt x="1512" y="1113"/>
                    <a:pt x="1516" y="1113"/>
                    <a:pt x="1520" y="1114"/>
                  </a:cubicBezTo>
                  <a:cubicBezTo>
                    <a:pt x="1521" y="1114"/>
                    <a:pt x="1521" y="1114"/>
                    <a:pt x="1521" y="1114"/>
                  </a:cubicBezTo>
                  <a:cubicBezTo>
                    <a:pt x="1526" y="1114"/>
                    <a:pt x="1530" y="1114"/>
                    <a:pt x="1535" y="1114"/>
                  </a:cubicBezTo>
                  <a:cubicBezTo>
                    <a:pt x="1536" y="1114"/>
                    <a:pt x="1538" y="1114"/>
                    <a:pt x="1539" y="1114"/>
                  </a:cubicBezTo>
                  <a:cubicBezTo>
                    <a:pt x="1542" y="1114"/>
                    <a:pt x="1545" y="1114"/>
                    <a:pt x="1549" y="1114"/>
                  </a:cubicBezTo>
                  <a:cubicBezTo>
                    <a:pt x="1550" y="1114"/>
                    <a:pt x="1552" y="1114"/>
                    <a:pt x="1553" y="1114"/>
                  </a:cubicBezTo>
                  <a:cubicBezTo>
                    <a:pt x="1556" y="1114"/>
                    <a:pt x="1560" y="1114"/>
                    <a:pt x="1563" y="1114"/>
                  </a:cubicBezTo>
                  <a:cubicBezTo>
                    <a:pt x="1564" y="1114"/>
                    <a:pt x="1565" y="1114"/>
                    <a:pt x="1565" y="1114"/>
                  </a:cubicBezTo>
                  <a:cubicBezTo>
                    <a:pt x="1566" y="1114"/>
                    <a:pt x="1566" y="1114"/>
                    <a:pt x="1566" y="1114"/>
                  </a:cubicBezTo>
                  <a:cubicBezTo>
                    <a:pt x="1571" y="1114"/>
                    <a:pt x="1576" y="1113"/>
                    <a:pt x="1581" y="1113"/>
                  </a:cubicBezTo>
                  <a:cubicBezTo>
                    <a:pt x="1582" y="1113"/>
                    <a:pt x="1583" y="1113"/>
                    <a:pt x="1585" y="1113"/>
                  </a:cubicBezTo>
                  <a:cubicBezTo>
                    <a:pt x="1593" y="1112"/>
                    <a:pt x="1602" y="1112"/>
                    <a:pt x="1610" y="1111"/>
                  </a:cubicBezTo>
                  <a:cubicBezTo>
                    <a:pt x="3768" y="884"/>
                    <a:pt x="3768" y="884"/>
                    <a:pt x="3768" y="884"/>
                  </a:cubicBezTo>
                  <a:cubicBezTo>
                    <a:pt x="3772" y="884"/>
                    <a:pt x="3776" y="883"/>
                    <a:pt x="3780" y="883"/>
                  </a:cubicBezTo>
                  <a:cubicBezTo>
                    <a:pt x="3780" y="883"/>
                    <a:pt x="3780" y="883"/>
                    <a:pt x="3780" y="883"/>
                  </a:cubicBezTo>
                  <a:cubicBezTo>
                    <a:pt x="3783" y="882"/>
                    <a:pt x="3786" y="882"/>
                    <a:pt x="3789" y="881"/>
                  </a:cubicBezTo>
                  <a:cubicBezTo>
                    <a:pt x="3790" y="881"/>
                    <a:pt x="3790" y="881"/>
                    <a:pt x="3791" y="881"/>
                  </a:cubicBezTo>
                  <a:cubicBezTo>
                    <a:pt x="3793" y="881"/>
                    <a:pt x="3795" y="880"/>
                    <a:pt x="3796" y="880"/>
                  </a:cubicBezTo>
                  <a:cubicBezTo>
                    <a:pt x="3797" y="880"/>
                    <a:pt x="3797" y="880"/>
                    <a:pt x="3798" y="880"/>
                  </a:cubicBezTo>
                  <a:cubicBezTo>
                    <a:pt x="3798" y="880"/>
                    <a:pt x="3799" y="880"/>
                    <a:pt x="3800" y="879"/>
                  </a:cubicBezTo>
                  <a:cubicBezTo>
                    <a:pt x="3802" y="879"/>
                    <a:pt x="3804" y="879"/>
                    <a:pt x="3806" y="878"/>
                  </a:cubicBezTo>
                  <a:cubicBezTo>
                    <a:pt x="3807" y="878"/>
                    <a:pt x="3807" y="878"/>
                    <a:pt x="3808" y="878"/>
                  </a:cubicBezTo>
                  <a:cubicBezTo>
                    <a:pt x="3808" y="878"/>
                    <a:pt x="3808" y="878"/>
                    <a:pt x="3808" y="878"/>
                  </a:cubicBezTo>
                  <a:cubicBezTo>
                    <a:pt x="3811" y="877"/>
                    <a:pt x="3813" y="877"/>
                    <a:pt x="3815" y="876"/>
                  </a:cubicBezTo>
                  <a:cubicBezTo>
                    <a:pt x="3816" y="876"/>
                    <a:pt x="3816" y="876"/>
                    <a:pt x="3817" y="876"/>
                  </a:cubicBezTo>
                  <a:cubicBezTo>
                    <a:pt x="3817" y="875"/>
                    <a:pt x="3818" y="875"/>
                    <a:pt x="3819" y="875"/>
                  </a:cubicBezTo>
                  <a:cubicBezTo>
                    <a:pt x="3820" y="875"/>
                    <a:pt x="3822" y="874"/>
                    <a:pt x="3823" y="874"/>
                  </a:cubicBezTo>
                  <a:cubicBezTo>
                    <a:pt x="3823" y="874"/>
                    <a:pt x="3823" y="874"/>
                    <a:pt x="3823" y="874"/>
                  </a:cubicBezTo>
                  <a:cubicBezTo>
                    <a:pt x="3825" y="873"/>
                    <a:pt x="3826" y="873"/>
                    <a:pt x="3827" y="872"/>
                  </a:cubicBezTo>
                  <a:cubicBezTo>
                    <a:pt x="3828" y="872"/>
                    <a:pt x="3829" y="872"/>
                    <a:pt x="3829" y="872"/>
                  </a:cubicBezTo>
                  <a:cubicBezTo>
                    <a:pt x="3830" y="872"/>
                    <a:pt x="3830" y="871"/>
                    <a:pt x="3830" y="871"/>
                  </a:cubicBezTo>
                  <a:cubicBezTo>
                    <a:pt x="3832" y="871"/>
                    <a:pt x="3833" y="870"/>
                    <a:pt x="3835" y="870"/>
                  </a:cubicBezTo>
                  <a:cubicBezTo>
                    <a:pt x="3835" y="870"/>
                    <a:pt x="3835" y="869"/>
                    <a:pt x="3835" y="869"/>
                  </a:cubicBezTo>
                  <a:cubicBezTo>
                    <a:pt x="3837" y="869"/>
                    <a:pt x="3838" y="868"/>
                    <a:pt x="3839" y="868"/>
                  </a:cubicBezTo>
                  <a:cubicBezTo>
                    <a:pt x="3840" y="867"/>
                    <a:pt x="3841" y="867"/>
                    <a:pt x="3841" y="867"/>
                  </a:cubicBezTo>
                  <a:cubicBezTo>
                    <a:pt x="3841" y="867"/>
                    <a:pt x="3841" y="867"/>
                    <a:pt x="3841" y="867"/>
                  </a:cubicBezTo>
                  <a:cubicBezTo>
                    <a:pt x="3843" y="866"/>
                    <a:pt x="3845" y="865"/>
                    <a:pt x="3846" y="864"/>
                  </a:cubicBezTo>
                  <a:cubicBezTo>
                    <a:pt x="3846" y="864"/>
                    <a:pt x="3846" y="864"/>
                    <a:pt x="3846" y="864"/>
                  </a:cubicBezTo>
                  <a:cubicBezTo>
                    <a:pt x="3848" y="863"/>
                    <a:pt x="3850" y="862"/>
                    <a:pt x="3851" y="861"/>
                  </a:cubicBezTo>
                  <a:cubicBezTo>
                    <a:pt x="3851" y="861"/>
                    <a:pt x="3851" y="861"/>
                    <a:pt x="3851" y="861"/>
                  </a:cubicBezTo>
                  <a:cubicBezTo>
                    <a:pt x="3852" y="860"/>
                    <a:pt x="3853" y="859"/>
                    <a:pt x="3854" y="858"/>
                  </a:cubicBezTo>
                  <a:cubicBezTo>
                    <a:pt x="3854" y="858"/>
                    <a:pt x="3854" y="858"/>
                    <a:pt x="3854" y="858"/>
                  </a:cubicBezTo>
                  <a:cubicBezTo>
                    <a:pt x="3855" y="858"/>
                    <a:pt x="3855" y="857"/>
                    <a:pt x="3855" y="857"/>
                  </a:cubicBezTo>
                  <a:cubicBezTo>
                    <a:pt x="3856" y="856"/>
                    <a:pt x="3856" y="856"/>
                    <a:pt x="3857" y="855"/>
                  </a:cubicBezTo>
                  <a:cubicBezTo>
                    <a:pt x="3857" y="855"/>
                    <a:pt x="3857" y="855"/>
                    <a:pt x="3857" y="855"/>
                  </a:cubicBezTo>
                  <a:cubicBezTo>
                    <a:pt x="3857" y="854"/>
                    <a:pt x="3858" y="854"/>
                    <a:pt x="3858" y="853"/>
                  </a:cubicBezTo>
                  <a:cubicBezTo>
                    <a:pt x="3858" y="853"/>
                    <a:pt x="3858" y="853"/>
                    <a:pt x="3859" y="852"/>
                  </a:cubicBezTo>
                  <a:cubicBezTo>
                    <a:pt x="3859" y="852"/>
                    <a:pt x="3859" y="852"/>
                    <a:pt x="3859" y="852"/>
                  </a:cubicBezTo>
                  <a:cubicBezTo>
                    <a:pt x="3859" y="851"/>
                    <a:pt x="3860" y="850"/>
                    <a:pt x="3860" y="849"/>
                  </a:cubicBezTo>
                  <a:cubicBezTo>
                    <a:pt x="3860" y="849"/>
                    <a:pt x="3860" y="849"/>
                    <a:pt x="3860" y="849"/>
                  </a:cubicBezTo>
                  <a:cubicBezTo>
                    <a:pt x="3860" y="849"/>
                    <a:pt x="3860" y="849"/>
                    <a:pt x="3860" y="848"/>
                  </a:cubicBezTo>
                  <a:cubicBezTo>
                    <a:pt x="3861" y="847"/>
                    <a:pt x="3861" y="846"/>
                    <a:pt x="3861" y="845"/>
                  </a:cubicBezTo>
                  <a:cubicBezTo>
                    <a:pt x="3870" y="766"/>
                    <a:pt x="3878" y="686"/>
                    <a:pt x="3887" y="607"/>
                  </a:cubicBezTo>
                  <a:cubicBezTo>
                    <a:pt x="3887" y="607"/>
                    <a:pt x="3887" y="607"/>
                    <a:pt x="3887" y="608"/>
                  </a:cubicBezTo>
                  <a:cubicBezTo>
                    <a:pt x="3889" y="593"/>
                    <a:pt x="3871" y="576"/>
                    <a:pt x="3831" y="559"/>
                  </a:cubicBezTo>
                  <a:close/>
                </a:path>
              </a:pathLst>
            </a:custGeom>
            <a:solidFill>
              <a:srgbClr val="3F6031"/>
            </a:solidFill>
            <a:ln>
              <a:noFill/>
            </a:ln>
          </p:spPr>
          <p:txBody>
            <a:bodyPr vert="horz" wrap="square" lIns="182880" tIns="91440" rIns="182880" bIns="91440" numCol="1" anchor="t" anchorCtr="0" compatLnSpc="1">
              <a:prstTxWarp prst="textNoShape">
                <a:avLst/>
              </a:prstTxWarp>
            </a:bodyPr>
            <a:lstStyle/>
            <a:p>
              <a:endParaRPr lang="en-GB" sz="4800" noProof="0" dirty="0">
                <a:latin typeface="+mj-lt"/>
              </a:endParaRPr>
            </a:p>
          </p:txBody>
        </p:sp>
        <p:sp>
          <p:nvSpPr>
            <p:cNvPr id="21" name="Freeform: Shape 49">
              <a:extLst>
                <a:ext uri="{FF2B5EF4-FFF2-40B4-BE49-F238E27FC236}">
                  <a16:creationId xmlns:a16="http://schemas.microsoft.com/office/drawing/2014/main" id="{1D1AF4FC-E49C-3578-F368-88685D76F9B1}"/>
                </a:ext>
              </a:extLst>
            </p:cNvPr>
            <p:cNvSpPr>
              <a:spLocks/>
            </p:cNvSpPr>
            <p:nvPr/>
          </p:nvSpPr>
          <p:spPr bwMode="auto">
            <a:xfrm>
              <a:off x="1588" y="4873625"/>
              <a:ext cx="9142413" cy="1971675"/>
            </a:xfrm>
            <a:custGeom>
              <a:avLst/>
              <a:gdLst>
                <a:gd name="connsiteX0" fmla="*/ 61153 w 9142413"/>
                <a:gd name="connsiteY0" fmla="*/ 0 h 1971675"/>
                <a:gd name="connsiteX1" fmla="*/ 61153 w 9142413"/>
                <a:gd name="connsiteY1" fmla="*/ 7067 h 1971675"/>
                <a:gd name="connsiteX2" fmla="*/ 61153 w 9142413"/>
                <a:gd name="connsiteY2" fmla="*/ 9423 h 1971675"/>
                <a:gd name="connsiteX3" fmla="*/ 63505 w 9142413"/>
                <a:gd name="connsiteY3" fmla="*/ 11778 h 1971675"/>
                <a:gd name="connsiteX4" fmla="*/ 63505 w 9142413"/>
                <a:gd name="connsiteY4" fmla="*/ 16490 h 1971675"/>
                <a:gd name="connsiteX5" fmla="*/ 63505 w 9142413"/>
                <a:gd name="connsiteY5" fmla="*/ 18845 h 1971675"/>
                <a:gd name="connsiteX6" fmla="*/ 65857 w 9142413"/>
                <a:gd name="connsiteY6" fmla="*/ 21201 h 1971675"/>
                <a:gd name="connsiteX7" fmla="*/ 68209 w 9142413"/>
                <a:gd name="connsiteY7" fmla="*/ 25912 h 1971675"/>
                <a:gd name="connsiteX8" fmla="*/ 70561 w 9142413"/>
                <a:gd name="connsiteY8" fmla="*/ 28268 h 1971675"/>
                <a:gd name="connsiteX9" fmla="*/ 72914 w 9142413"/>
                <a:gd name="connsiteY9" fmla="*/ 32979 h 1971675"/>
                <a:gd name="connsiteX10" fmla="*/ 75266 w 9142413"/>
                <a:gd name="connsiteY10" fmla="*/ 35335 h 1971675"/>
                <a:gd name="connsiteX11" fmla="*/ 77618 w 9142413"/>
                <a:gd name="connsiteY11" fmla="*/ 40046 h 1971675"/>
                <a:gd name="connsiteX12" fmla="*/ 79970 w 9142413"/>
                <a:gd name="connsiteY12" fmla="*/ 42402 h 1971675"/>
                <a:gd name="connsiteX13" fmla="*/ 82322 w 9142413"/>
                <a:gd name="connsiteY13" fmla="*/ 47113 h 1971675"/>
                <a:gd name="connsiteX14" fmla="*/ 87026 w 9142413"/>
                <a:gd name="connsiteY14" fmla="*/ 49469 h 1971675"/>
                <a:gd name="connsiteX15" fmla="*/ 91730 w 9142413"/>
                <a:gd name="connsiteY15" fmla="*/ 54180 h 1971675"/>
                <a:gd name="connsiteX16" fmla="*/ 94082 w 9142413"/>
                <a:gd name="connsiteY16" fmla="*/ 56536 h 1971675"/>
                <a:gd name="connsiteX17" fmla="*/ 98786 w 9142413"/>
                <a:gd name="connsiteY17" fmla="*/ 61247 h 1971675"/>
                <a:gd name="connsiteX18" fmla="*/ 103490 w 9142413"/>
                <a:gd name="connsiteY18" fmla="*/ 63603 h 1971675"/>
                <a:gd name="connsiteX19" fmla="*/ 108194 w 9142413"/>
                <a:gd name="connsiteY19" fmla="*/ 68314 h 1971675"/>
                <a:gd name="connsiteX20" fmla="*/ 115250 w 9142413"/>
                <a:gd name="connsiteY20" fmla="*/ 70670 h 1971675"/>
                <a:gd name="connsiteX21" fmla="*/ 119954 w 9142413"/>
                <a:gd name="connsiteY21" fmla="*/ 75381 h 1971675"/>
                <a:gd name="connsiteX22" fmla="*/ 124659 w 9142413"/>
                <a:gd name="connsiteY22" fmla="*/ 77737 h 1971675"/>
                <a:gd name="connsiteX23" fmla="*/ 131715 w 9142413"/>
                <a:gd name="connsiteY23" fmla="*/ 82448 h 1971675"/>
                <a:gd name="connsiteX24" fmla="*/ 138771 w 9142413"/>
                <a:gd name="connsiteY24" fmla="*/ 84803 h 1971675"/>
                <a:gd name="connsiteX25" fmla="*/ 145827 w 9142413"/>
                <a:gd name="connsiteY25" fmla="*/ 89515 h 1971675"/>
                <a:gd name="connsiteX26" fmla="*/ 150531 w 9142413"/>
                <a:gd name="connsiteY26" fmla="*/ 94226 h 1971675"/>
                <a:gd name="connsiteX27" fmla="*/ 159939 w 9142413"/>
                <a:gd name="connsiteY27" fmla="*/ 96582 h 1971675"/>
                <a:gd name="connsiteX28" fmla="*/ 166995 w 9142413"/>
                <a:gd name="connsiteY28" fmla="*/ 101293 h 1971675"/>
                <a:gd name="connsiteX29" fmla="*/ 174052 w 9142413"/>
                <a:gd name="connsiteY29" fmla="*/ 103649 h 1971675"/>
                <a:gd name="connsiteX30" fmla="*/ 181108 w 9142413"/>
                <a:gd name="connsiteY30" fmla="*/ 108360 h 1971675"/>
                <a:gd name="connsiteX31" fmla="*/ 192868 w 9142413"/>
                <a:gd name="connsiteY31" fmla="*/ 113071 h 1971675"/>
                <a:gd name="connsiteX32" fmla="*/ 3020031 w 9142413"/>
                <a:gd name="connsiteY32" fmla="*/ 1295605 h 1971675"/>
                <a:gd name="connsiteX33" fmla="*/ 3038847 w 9142413"/>
                <a:gd name="connsiteY33" fmla="*/ 1302672 h 1971675"/>
                <a:gd name="connsiteX34" fmla="*/ 3043551 w 9142413"/>
                <a:gd name="connsiteY34" fmla="*/ 1305028 h 1971675"/>
                <a:gd name="connsiteX35" fmla="*/ 3057663 w 9142413"/>
                <a:gd name="connsiteY35" fmla="*/ 1309739 h 1971675"/>
                <a:gd name="connsiteX36" fmla="*/ 3064719 w 9142413"/>
                <a:gd name="connsiteY36" fmla="*/ 1312095 h 1971675"/>
                <a:gd name="connsiteX37" fmla="*/ 3078832 w 9142413"/>
                <a:gd name="connsiteY37" fmla="*/ 1316806 h 1971675"/>
                <a:gd name="connsiteX38" fmla="*/ 3085888 w 9142413"/>
                <a:gd name="connsiteY38" fmla="*/ 1319161 h 1971675"/>
                <a:gd name="connsiteX39" fmla="*/ 3097648 w 9142413"/>
                <a:gd name="connsiteY39" fmla="*/ 1323873 h 1971675"/>
                <a:gd name="connsiteX40" fmla="*/ 3125873 w 9142413"/>
                <a:gd name="connsiteY40" fmla="*/ 1333295 h 1971675"/>
                <a:gd name="connsiteX41" fmla="*/ 3130577 w 9142413"/>
                <a:gd name="connsiteY41" fmla="*/ 1333295 h 1971675"/>
                <a:gd name="connsiteX42" fmla="*/ 3156449 w 9142413"/>
                <a:gd name="connsiteY42" fmla="*/ 1340362 h 1971675"/>
                <a:gd name="connsiteX43" fmla="*/ 3165858 w 9142413"/>
                <a:gd name="connsiteY43" fmla="*/ 1342718 h 1971675"/>
                <a:gd name="connsiteX44" fmla="*/ 3187026 w 9142413"/>
                <a:gd name="connsiteY44" fmla="*/ 1349785 h 1971675"/>
                <a:gd name="connsiteX45" fmla="*/ 3196434 w 9142413"/>
                <a:gd name="connsiteY45" fmla="*/ 1352141 h 1971675"/>
                <a:gd name="connsiteX46" fmla="*/ 3222307 w 9142413"/>
                <a:gd name="connsiteY46" fmla="*/ 1356852 h 1971675"/>
                <a:gd name="connsiteX47" fmla="*/ 3224659 w 9142413"/>
                <a:gd name="connsiteY47" fmla="*/ 1356852 h 1971675"/>
                <a:gd name="connsiteX48" fmla="*/ 3255235 w 9142413"/>
                <a:gd name="connsiteY48" fmla="*/ 1363919 h 1971675"/>
                <a:gd name="connsiteX49" fmla="*/ 3264644 w 9142413"/>
                <a:gd name="connsiteY49" fmla="*/ 1366274 h 1971675"/>
                <a:gd name="connsiteX50" fmla="*/ 3283460 w 9142413"/>
                <a:gd name="connsiteY50" fmla="*/ 1370986 h 1971675"/>
                <a:gd name="connsiteX51" fmla="*/ 3295220 w 9142413"/>
                <a:gd name="connsiteY51" fmla="*/ 1373341 h 1971675"/>
                <a:gd name="connsiteX52" fmla="*/ 3316389 w 9142413"/>
                <a:gd name="connsiteY52" fmla="*/ 1375697 h 1971675"/>
                <a:gd name="connsiteX53" fmla="*/ 3325797 w 9142413"/>
                <a:gd name="connsiteY53" fmla="*/ 1378053 h 1971675"/>
                <a:gd name="connsiteX54" fmla="*/ 3351669 w 9142413"/>
                <a:gd name="connsiteY54" fmla="*/ 1382764 h 1971675"/>
                <a:gd name="connsiteX55" fmla="*/ 3358726 w 9142413"/>
                <a:gd name="connsiteY55" fmla="*/ 1382764 h 1971675"/>
                <a:gd name="connsiteX56" fmla="*/ 3389302 w 9142413"/>
                <a:gd name="connsiteY56" fmla="*/ 1387475 h 1971675"/>
                <a:gd name="connsiteX57" fmla="*/ 3396358 w 9142413"/>
                <a:gd name="connsiteY57" fmla="*/ 1387475 h 1971675"/>
                <a:gd name="connsiteX58" fmla="*/ 3422231 w 9142413"/>
                <a:gd name="connsiteY58" fmla="*/ 1392186 h 1971675"/>
                <a:gd name="connsiteX59" fmla="*/ 3431639 w 9142413"/>
                <a:gd name="connsiteY59" fmla="*/ 1392186 h 1971675"/>
                <a:gd name="connsiteX60" fmla="*/ 3457512 w 9142413"/>
                <a:gd name="connsiteY60" fmla="*/ 1396898 h 1971675"/>
                <a:gd name="connsiteX61" fmla="*/ 3466920 w 9142413"/>
                <a:gd name="connsiteY61" fmla="*/ 1396898 h 1971675"/>
                <a:gd name="connsiteX62" fmla="*/ 3499848 w 9142413"/>
                <a:gd name="connsiteY62" fmla="*/ 1399253 h 1971675"/>
                <a:gd name="connsiteX63" fmla="*/ 3537481 w 9142413"/>
                <a:gd name="connsiteY63" fmla="*/ 1403965 h 1971675"/>
                <a:gd name="connsiteX64" fmla="*/ 3546889 w 9142413"/>
                <a:gd name="connsiteY64" fmla="*/ 1403965 h 1971675"/>
                <a:gd name="connsiteX65" fmla="*/ 3600987 w 9142413"/>
                <a:gd name="connsiteY65" fmla="*/ 1406320 h 1971675"/>
                <a:gd name="connsiteX66" fmla="*/ 3605691 w 9142413"/>
                <a:gd name="connsiteY66" fmla="*/ 1408676 h 1971675"/>
                <a:gd name="connsiteX67" fmla="*/ 3636267 w 9142413"/>
                <a:gd name="connsiteY67" fmla="*/ 1408676 h 1971675"/>
                <a:gd name="connsiteX68" fmla="*/ 3638619 w 9142413"/>
                <a:gd name="connsiteY68" fmla="*/ 1408676 h 1971675"/>
                <a:gd name="connsiteX69" fmla="*/ 3671548 w 9142413"/>
                <a:gd name="connsiteY69" fmla="*/ 1408676 h 1971675"/>
                <a:gd name="connsiteX70" fmla="*/ 3680956 w 9142413"/>
                <a:gd name="connsiteY70" fmla="*/ 1408676 h 1971675"/>
                <a:gd name="connsiteX71" fmla="*/ 3704477 w 9142413"/>
                <a:gd name="connsiteY71" fmla="*/ 1408676 h 1971675"/>
                <a:gd name="connsiteX72" fmla="*/ 3713885 w 9142413"/>
                <a:gd name="connsiteY72" fmla="*/ 1408676 h 1971675"/>
                <a:gd name="connsiteX73" fmla="*/ 3737405 w 9142413"/>
                <a:gd name="connsiteY73" fmla="*/ 1408676 h 1971675"/>
                <a:gd name="connsiteX74" fmla="*/ 3744462 w 9142413"/>
                <a:gd name="connsiteY74" fmla="*/ 1408676 h 1971675"/>
                <a:gd name="connsiteX75" fmla="*/ 3779742 w 9142413"/>
                <a:gd name="connsiteY75" fmla="*/ 1408676 h 1971675"/>
                <a:gd name="connsiteX76" fmla="*/ 3789150 w 9142413"/>
                <a:gd name="connsiteY76" fmla="*/ 1406320 h 1971675"/>
                <a:gd name="connsiteX77" fmla="*/ 3824431 w 9142413"/>
                <a:gd name="connsiteY77" fmla="*/ 1403965 h 1971675"/>
                <a:gd name="connsiteX78" fmla="*/ 3847952 w 9142413"/>
                <a:gd name="connsiteY78" fmla="*/ 1401609 h 1971675"/>
                <a:gd name="connsiteX79" fmla="*/ 8923672 w 9142413"/>
                <a:gd name="connsiteY79" fmla="*/ 866878 h 1971675"/>
                <a:gd name="connsiteX80" fmla="*/ 8951897 w 9142413"/>
                <a:gd name="connsiteY80" fmla="*/ 864522 h 1971675"/>
                <a:gd name="connsiteX81" fmla="*/ 8973065 w 9142413"/>
                <a:gd name="connsiteY81" fmla="*/ 862166 h 1971675"/>
                <a:gd name="connsiteX82" fmla="*/ 8977770 w 9142413"/>
                <a:gd name="connsiteY82" fmla="*/ 859811 h 1971675"/>
                <a:gd name="connsiteX83" fmla="*/ 8994234 w 9142413"/>
                <a:gd name="connsiteY83" fmla="*/ 857455 h 1971675"/>
                <a:gd name="connsiteX84" fmla="*/ 8998938 w 9142413"/>
                <a:gd name="connsiteY84" fmla="*/ 857455 h 1971675"/>
                <a:gd name="connsiteX85" fmla="*/ 9013050 w 9142413"/>
                <a:gd name="connsiteY85" fmla="*/ 855099 h 1971675"/>
                <a:gd name="connsiteX86" fmla="*/ 9017754 w 9142413"/>
                <a:gd name="connsiteY86" fmla="*/ 852744 h 1971675"/>
                <a:gd name="connsiteX87" fmla="*/ 9034219 w 9142413"/>
                <a:gd name="connsiteY87" fmla="*/ 850388 h 1971675"/>
                <a:gd name="connsiteX88" fmla="*/ 9038923 w 9142413"/>
                <a:gd name="connsiteY88" fmla="*/ 848032 h 1971675"/>
                <a:gd name="connsiteX89" fmla="*/ 9053035 w 9142413"/>
                <a:gd name="connsiteY89" fmla="*/ 843321 h 1971675"/>
                <a:gd name="connsiteX90" fmla="*/ 9067147 w 9142413"/>
                <a:gd name="connsiteY90" fmla="*/ 838610 h 1971675"/>
                <a:gd name="connsiteX91" fmla="*/ 9069499 w 9142413"/>
                <a:gd name="connsiteY91" fmla="*/ 838610 h 1971675"/>
                <a:gd name="connsiteX92" fmla="*/ 9081260 w 9142413"/>
                <a:gd name="connsiteY92" fmla="*/ 833899 h 1971675"/>
                <a:gd name="connsiteX93" fmla="*/ 9090668 w 9142413"/>
                <a:gd name="connsiteY93" fmla="*/ 829187 h 1971675"/>
                <a:gd name="connsiteX94" fmla="*/ 9095372 w 9142413"/>
                <a:gd name="connsiteY94" fmla="*/ 826832 h 1971675"/>
                <a:gd name="connsiteX95" fmla="*/ 9107132 w 9142413"/>
                <a:gd name="connsiteY95" fmla="*/ 819765 h 1971675"/>
                <a:gd name="connsiteX96" fmla="*/ 9109484 w 9142413"/>
                <a:gd name="connsiteY96" fmla="*/ 819765 h 1971675"/>
                <a:gd name="connsiteX97" fmla="*/ 9118893 w 9142413"/>
                <a:gd name="connsiteY97" fmla="*/ 812698 h 1971675"/>
                <a:gd name="connsiteX98" fmla="*/ 9125949 w 9142413"/>
                <a:gd name="connsiteY98" fmla="*/ 807987 h 1971675"/>
                <a:gd name="connsiteX99" fmla="*/ 9125949 w 9142413"/>
                <a:gd name="connsiteY99" fmla="*/ 805631 h 1971675"/>
                <a:gd name="connsiteX100" fmla="*/ 9133005 w 9142413"/>
                <a:gd name="connsiteY100" fmla="*/ 800920 h 1971675"/>
                <a:gd name="connsiteX101" fmla="*/ 9133005 w 9142413"/>
                <a:gd name="connsiteY101" fmla="*/ 798564 h 1971675"/>
                <a:gd name="connsiteX102" fmla="*/ 9137709 w 9142413"/>
                <a:gd name="connsiteY102" fmla="*/ 793853 h 1971675"/>
                <a:gd name="connsiteX103" fmla="*/ 9137709 w 9142413"/>
                <a:gd name="connsiteY103" fmla="*/ 791497 h 1971675"/>
                <a:gd name="connsiteX104" fmla="*/ 9140061 w 9142413"/>
                <a:gd name="connsiteY104" fmla="*/ 784430 h 1971675"/>
                <a:gd name="connsiteX105" fmla="*/ 9142413 w 9142413"/>
                <a:gd name="connsiteY105" fmla="*/ 777363 h 1971675"/>
                <a:gd name="connsiteX106" fmla="*/ 9081260 w 9142413"/>
                <a:gd name="connsiteY106" fmla="*/ 1338007 h 1971675"/>
                <a:gd name="connsiteX107" fmla="*/ 9078908 w 9142413"/>
                <a:gd name="connsiteY107" fmla="*/ 1345074 h 1971675"/>
                <a:gd name="connsiteX108" fmla="*/ 9078908 w 9142413"/>
                <a:gd name="connsiteY108" fmla="*/ 1347429 h 1971675"/>
                <a:gd name="connsiteX109" fmla="*/ 9076556 w 9142413"/>
                <a:gd name="connsiteY109" fmla="*/ 1354496 h 1971675"/>
                <a:gd name="connsiteX110" fmla="*/ 9074204 w 9142413"/>
                <a:gd name="connsiteY110" fmla="*/ 1356852 h 1971675"/>
                <a:gd name="connsiteX111" fmla="*/ 9071852 w 9142413"/>
                <a:gd name="connsiteY111" fmla="*/ 1361563 h 1971675"/>
                <a:gd name="connsiteX112" fmla="*/ 9067147 w 9142413"/>
                <a:gd name="connsiteY112" fmla="*/ 1366274 h 1971675"/>
                <a:gd name="connsiteX113" fmla="*/ 9064795 w 9142413"/>
                <a:gd name="connsiteY113" fmla="*/ 1368630 h 1971675"/>
                <a:gd name="connsiteX114" fmla="*/ 9057739 w 9142413"/>
                <a:gd name="connsiteY114" fmla="*/ 1375697 h 1971675"/>
                <a:gd name="connsiteX115" fmla="*/ 9045979 w 9142413"/>
                <a:gd name="connsiteY115" fmla="*/ 1382764 h 1971675"/>
                <a:gd name="connsiteX116" fmla="*/ 9034219 w 9142413"/>
                <a:gd name="connsiteY116" fmla="*/ 1389831 h 1971675"/>
                <a:gd name="connsiteX117" fmla="*/ 9029515 w 9142413"/>
                <a:gd name="connsiteY117" fmla="*/ 1392186 h 1971675"/>
                <a:gd name="connsiteX118" fmla="*/ 9020106 w 9142413"/>
                <a:gd name="connsiteY118" fmla="*/ 1394542 h 1971675"/>
                <a:gd name="connsiteX119" fmla="*/ 9020106 w 9142413"/>
                <a:gd name="connsiteY119" fmla="*/ 1396898 h 1971675"/>
                <a:gd name="connsiteX120" fmla="*/ 9008346 w 9142413"/>
                <a:gd name="connsiteY120" fmla="*/ 1399253 h 1971675"/>
                <a:gd name="connsiteX121" fmla="*/ 9005994 w 9142413"/>
                <a:gd name="connsiteY121" fmla="*/ 1401609 h 1971675"/>
                <a:gd name="connsiteX122" fmla="*/ 9001290 w 9142413"/>
                <a:gd name="connsiteY122" fmla="*/ 1401609 h 1971675"/>
                <a:gd name="connsiteX123" fmla="*/ 8991882 w 9142413"/>
                <a:gd name="connsiteY123" fmla="*/ 1406320 h 1971675"/>
                <a:gd name="connsiteX124" fmla="*/ 8982474 w 9142413"/>
                <a:gd name="connsiteY124" fmla="*/ 1408676 h 1971675"/>
                <a:gd name="connsiteX125" fmla="*/ 8977770 w 9142413"/>
                <a:gd name="connsiteY125" fmla="*/ 1411032 h 1971675"/>
                <a:gd name="connsiteX126" fmla="*/ 8973065 w 9142413"/>
                <a:gd name="connsiteY126" fmla="*/ 1411032 h 1971675"/>
                <a:gd name="connsiteX127" fmla="*/ 8956601 w 9142413"/>
                <a:gd name="connsiteY127" fmla="*/ 1415743 h 1971675"/>
                <a:gd name="connsiteX128" fmla="*/ 8951897 w 9142413"/>
                <a:gd name="connsiteY128" fmla="*/ 1415743 h 1971675"/>
                <a:gd name="connsiteX129" fmla="*/ 8937785 w 9142413"/>
                <a:gd name="connsiteY129" fmla="*/ 1418099 h 1971675"/>
                <a:gd name="connsiteX130" fmla="*/ 8933081 w 9142413"/>
                <a:gd name="connsiteY130" fmla="*/ 1420454 h 1971675"/>
                <a:gd name="connsiteX131" fmla="*/ 8928377 w 9142413"/>
                <a:gd name="connsiteY131" fmla="*/ 1420454 h 1971675"/>
                <a:gd name="connsiteX132" fmla="*/ 8916616 w 9142413"/>
                <a:gd name="connsiteY132" fmla="*/ 1422810 h 1971675"/>
                <a:gd name="connsiteX133" fmla="*/ 8911912 w 9142413"/>
                <a:gd name="connsiteY133" fmla="*/ 1422810 h 1971675"/>
                <a:gd name="connsiteX134" fmla="*/ 8890744 w 9142413"/>
                <a:gd name="connsiteY134" fmla="*/ 1427521 h 1971675"/>
                <a:gd name="connsiteX135" fmla="*/ 8862519 w 9142413"/>
                <a:gd name="connsiteY135" fmla="*/ 1429877 h 1971675"/>
                <a:gd name="connsiteX136" fmla="*/ 3786798 w 9142413"/>
                <a:gd name="connsiteY136" fmla="*/ 1964608 h 1971675"/>
                <a:gd name="connsiteX137" fmla="*/ 3727997 w 9142413"/>
                <a:gd name="connsiteY137" fmla="*/ 1969320 h 1971675"/>
                <a:gd name="connsiteX138" fmla="*/ 3718589 w 9142413"/>
                <a:gd name="connsiteY138" fmla="*/ 1969320 h 1971675"/>
                <a:gd name="connsiteX139" fmla="*/ 3683308 w 9142413"/>
                <a:gd name="connsiteY139" fmla="*/ 1971675 h 1971675"/>
                <a:gd name="connsiteX140" fmla="*/ 3680956 w 9142413"/>
                <a:gd name="connsiteY140" fmla="*/ 1971675 h 1971675"/>
                <a:gd name="connsiteX141" fmla="*/ 3676252 w 9142413"/>
                <a:gd name="connsiteY141" fmla="*/ 1971675 h 1971675"/>
                <a:gd name="connsiteX142" fmla="*/ 3652732 w 9142413"/>
                <a:gd name="connsiteY142" fmla="*/ 1971675 h 1971675"/>
                <a:gd name="connsiteX143" fmla="*/ 3643323 w 9142413"/>
                <a:gd name="connsiteY143" fmla="*/ 1971675 h 1971675"/>
                <a:gd name="connsiteX144" fmla="*/ 3619803 w 9142413"/>
                <a:gd name="connsiteY144" fmla="*/ 1971675 h 1971675"/>
                <a:gd name="connsiteX145" fmla="*/ 3610395 w 9142413"/>
                <a:gd name="connsiteY145" fmla="*/ 1971675 h 1971675"/>
                <a:gd name="connsiteX146" fmla="*/ 3577466 w 9142413"/>
                <a:gd name="connsiteY146" fmla="*/ 1971675 h 1971675"/>
                <a:gd name="connsiteX147" fmla="*/ 3575114 w 9142413"/>
                <a:gd name="connsiteY147" fmla="*/ 1971675 h 1971675"/>
                <a:gd name="connsiteX148" fmla="*/ 3546889 w 9142413"/>
                <a:gd name="connsiteY148" fmla="*/ 1969320 h 1971675"/>
                <a:gd name="connsiteX149" fmla="*/ 3542185 w 9142413"/>
                <a:gd name="connsiteY149" fmla="*/ 1969320 h 1971675"/>
                <a:gd name="connsiteX150" fmla="*/ 3539833 w 9142413"/>
                <a:gd name="connsiteY150" fmla="*/ 1969320 h 1971675"/>
                <a:gd name="connsiteX151" fmla="*/ 3485736 w 9142413"/>
                <a:gd name="connsiteY151" fmla="*/ 1966964 h 1971675"/>
                <a:gd name="connsiteX152" fmla="*/ 3481032 w 9142413"/>
                <a:gd name="connsiteY152" fmla="*/ 1966964 h 1971675"/>
                <a:gd name="connsiteX153" fmla="*/ 3476328 w 9142413"/>
                <a:gd name="connsiteY153" fmla="*/ 1964608 h 1971675"/>
                <a:gd name="connsiteX154" fmla="*/ 3405767 w 9142413"/>
                <a:gd name="connsiteY154" fmla="*/ 1959897 h 1971675"/>
                <a:gd name="connsiteX155" fmla="*/ 3401062 w 9142413"/>
                <a:gd name="connsiteY155" fmla="*/ 1957541 h 1971675"/>
                <a:gd name="connsiteX156" fmla="*/ 3394006 w 9142413"/>
                <a:gd name="connsiteY156" fmla="*/ 1957541 h 1971675"/>
                <a:gd name="connsiteX157" fmla="*/ 3370486 w 9142413"/>
                <a:gd name="connsiteY157" fmla="*/ 1955186 h 1971675"/>
                <a:gd name="connsiteX158" fmla="*/ 3365782 w 9142413"/>
                <a:gd name="connsiteY158" fmla="*/ 1955186 h 1971675"/>
                <a:gd name="connsiteX159" fmla="*/ 3361078 w 9142413"/>
                <a:gd name="connsiteY159" fmla="*/ 1952830 h 1971675"/>
                <a:gd name="connsiteX160" fmla="*/ 3337557 w 9142413"/>
                <a:gd name="connsiteY160" fmla="*/ 1950474 h 1971675"/>
                <a:gd name="connsiteX161" fmla="*/ 3330501 w 9142413"/>
                <a:gd name="connsiteY161" fmla="*/ 1950474 h 1971675"/>
                <a:gd name="connsiteX162" fmla="*/ 3328149 w 9142413"/>
                <a:gd name="connsiteY162" fmla="*/ 1950474 h 1971675"/>
                <a:gd name="connsiteX163" fmla="*/ 3297572 w 9142413"/>
                <a:gd name="connsiteY163" fmla="*/ 1945763 h 1971675"/>
                <a:gd name="connsiteX164" fmla="*/ 3295220 w 9142413"/>
                <a:gd name="connsiteY164" fmla="*/ 1945763 h 1971675"/>
                <a:gd name="connsiteX165" fmla="*/ 3290516 w 9142413"/>
                <a:gd name="connsiteY165" fmla="*/ 1943407 h 1971675"/>
                <a:gd name="connsiteX166" fmla="*/ 3264644 w 9142413"/>
                <a:gd name="connsiteY166" fmla="*/ 1938696 h 1971675"/>
                <a:gd name="connsiteX167" fmla="*/ 3262292 w 9142413"/>
                <a:gd name="connsiteY167" fmla="*/ 1938696 h 1971675"/>
                <a:gd name="connsiteX168" fmla="*/ 3255235 w 9142413"/>
                <a:gd name="connsiteY168" fmla="*/ 1938696 h 1971675"/>
                <a:gd name="connsiteX169" fmla="*/ 3234067 w 9142413"/>
                <a:gd name="connsiteY169" fmla="*/ 1933985 h 1971675"/>
                <a:gd name="connsiteX170" fmla="*/ 3229363 w 9142413"/>
                <a:gd name="connsiteY170" fmla="*/ 1933985 h 1971675"/>
                <a:gd name="connsiteX171" fmla="*/ 3222307 w 9142413"/>
                <a:gd name="connsiteY171" fmla="*/ 1931629 h 1971675"/>
                <a:gd name="connsiteX172" fmla="*/ 3203490 w 9142413"/>
                <a:gd name="connsiteY172" fmla="*/ 1926918 h 1971675"/>
                <a:gd name="connsiteX173" fmla="*/ 3196434 w 9142413"/>
                <a:gd name="connsiteY173" fmla="*/ 1926918 h 1971675"/>
                <a:gd name="connsiteX174" fmla="*/ 3194082 w 9142413"/>
                <a:gd name="connsiteY174" fmla="*/ 1926918 h 1971675"/>
                <a:gd name="connsiteX175" fmla="*/ 3163506 w 9142413"/>
                <a:gd name="connsiteY175" fmla="*/ 1919851 h 1971675"/>
                <a:gd name="connsiteX176" fmla="*/ 3158801 w 9142413"/>
                <a:gd name="connsiteY176" fmla="*/ 1919851 h 1971675"/>
                <a:gd name="connsiteX177" fmla="*/ 3135281 w 9142413"/>
                <a:gd name="connsiteY177" fmla="*/ 1912784 h 1971675"/>
                <a:gd name="connsiteX178" fmla="*/ 3130577 w 9142413"/>
                <a:gd name="connsiteY178" fmla="*/ 1912784 h 1971675"/>
                <a:gd name="connsiteX179" fmla="*/ 3125873 w 9142413"/>
                <a:gd name="connsiteY179" fmla="*/ 1910428 h 1971675"/>
                <a:gd name="connsiteX180" fmla="*/ 3104704 w 9142413"/>
                <a:gd name="connsiteY180" fmla="*/ 1905717 h 1971675"/>
                <a:gd name="connsiteX181" fmla="*/ 3100000 w 9142413"/>
                <a:gd name="connsiteY181" fmla="*/ 1903361 h 1971675"/>
                <a:gd name="connsiteX182" fmla="*/ 3095296 w 9142413"/>
                <a:gd name="connsiteY182" fmla="*/ 1903361 h 1971675"/>
                <a:gd name="connsiteX183" fmla="*/ 3069424 w 9142413"/>
                <a:gd name="connsiteY183" fmla="*/ 1896295 h 1971675"/>
                <a:gd name="connsiteX184" fmla="*/ 3067072 w 9142413"/>
                <a:gd name="connsiteY184" fmla="*/ 1893939 h 1971675"/>
                <a:gd name="connsiteX185" fmla="*/ 3064719 w 9142413"/>
                <a:gd name="connsiteY185" fmla="*/ 1893939 h 1971675"/>
                <a:gd name="connsiteX186" fmla="*/ 3036495 w 9142413"/>
                <a:gd name="connsiteY186" fmla="*/ 1884516 h 1971675"/>
                <a:gd name="connsiteX187" fmla="*/ 3031791 w 9142413"/>
                <a:gd name="connsiteY187" fmla="*/ 1884516 h 1971675"/>
                <a:gd name="connsiteX188" fmla="*/ 3024735 w 9142413"/>
                <a:gd name="connsiteY188" fmla="*/ 1882161 h 1971675"/>
                <a:gd name="connsiteX189" fmla="*/ 3017679 w 9142413"/>
                <a:gd name="connsiteY189" fmla="*/ 1879805 h 1971675"/>
                <a:gd name="connsiteX190" fmla="*/ 3003566 w 9142413"/>
                <a:gd name="connsiteY190" fmla="*/ 1875094 h 1971675"/>
                <a:gd name="connsiteX191" fmla="*/ 2996510 w 9142413"/>
                <a:gd name="connsiteY191" fmla="*/ 1872738 h 1971675"/>
                <a:gd name="connsiteX192" fmla="*/ 2984750 w 9142413"/>
                <a:gd name="connsiteY192" fmla="*/ 1868027 h 1971675"/>
                <a:gd name="connsiteX193" fmla="*/ 2977694 w 9142413"/>
                <a:gd name="connsiteY193" fmla="*/ 1865671 h 1971675"/>
                <a:gd name="connsiteX194" fmla="*/ 2958877 w 9142413"/>
                <a:gd name="connsiteY194" fmla="*/ 1856249 h 1971675"/>
                <a:gd name="connsiteX195" fmla="*/ 131715 w 9142413"/>
                <a:gd name="connsiteY195" fmla="*/ 673715 h 1971675"/>
                <a:gd name="connsiteX196" fmla="*/ 127011 w 9142413"/>
                <a:gd name="connsiteY196" fmla="*/ 671359 h 1971675"/>
                <a:gd name="connsiteX197" fmla="*/ 119954 w 9142413"/>
                <a:gd name="connsiteY197" fmla="*/ 669003 h 1971675"/>
                <a:gd name="connsiteX198" fmla="*/ 112898 w 9142413"/>
                <a:gd name="connsiteY198" fmla="*/ 666648 h 1971675"/>
                <a:gd name="connsiteX199" fmla="*/ 105842 w 9142413"/>
                <a:gd name="connsiteY199" fmla="*/ 661937 h 1971675"/>
                <a:gd name="connsiteX200" fmla="*/ 98786 w 9142413"/>
                <a:gd name="connsiteY200" fmla="*/ 659581 h 1971675"/>
                <a:gd name="connsiteX201" fmla="*/ 89378 w 9142413"/>
                <a:gd name="connsiteY201" fmla="*/ 654870 h 1971675"/>
                <a:gd name="connsiteX202" fmla="*/ 84674 w 9142413"/>
                <a:gd name="connsiteY202" fmla="*/ 652514 h 1971675"/>
                <a:gd name="connsiteX203" fmla="*/ 77618 w 9142413"/>
                <a:gd name="connsiteY203" fmla="*/ 647803 h 1971675"/>
                <a:gd name="connsiteX204" fmla="*/ 70561 w 9142413"/>
                <a:gd name="connsiteY204" fmla="*/ 643091 h 1971675"/>
                <a:gd name="connsiteX205" fmla="*/ 63505 w 9142413"/>
                <a:gd name="connsiteY205" fmla="*/ 640736 h 1971675"/>
                <a:gd name="connsiteX206" fmla="*/ 58801 w 9142413"/>
                <a:gd name="connsiteY206" fmla="*/ 636024 h 1971675"/>
                <a:gd name="connsiteX207" fmla="*/ 51745 w 9142413"/>
                <a:gd name="connsiteY207" fmla="*/ 633669 h 1971675"/>
                <a:gd name="connsiteX208" fmla="*/ 47041 w 9142413"/>
                <a:gd name="connsiteY208" fmla="*/ 628957 h 1971675"/>
                <a:gd name="connsiteX209" fmla="*/ 42337 w 9142413"/>
                <a:gd name="connsiteY209" fmla="*/ 626602 h 1971675"/>
                <a:gd name="connsiteX210" fmla="*/ 37633 w 9142413"/>
                <a:gd name="connsiteY210" fmla="*/ 621891 h 1971675"/>
                <a:gd name="connsiteX211" fmla="*/ 32929 w 9142413"/>
                <a:gd name="connsiteY211" fmla="*/ 619535 h 1971675"/>
                <a:gd name="connsiteX212" fmla="*/ 30577 w 9142413"/>
                <a:gd name="connsiteY212" fmla="*/ 614824 h 1971675"/>
                <a:gd name="connsiteX213" fmla="*/ 25873 w 9142413"/>
                <a:gd name="connsiteY213" fmla="*/ 612468 h 1971675"/>
                <a:gd name="connsiteX214" fmla="*/ 21168 w 9142413"/>
                <a:gd name="connsiteY214" fmla="*/ 607757 h 1971675"/>
                <a:gd name="connsiteX215" fmla="*/ 18816 w 9142413"/>
                <a:gd name="connsiteY215" fmla="*/ 605401 h 1971675"/>
                <a:gd name="connsiteX216" fmla="*/ 16464 w 9142413"/>
                <a:gd name="connsiteY216" fmla="*/ 600690 h 1971675"/>
                <a:gd name="connsiteX217" fmla="*/ 11760 w 9142413"/>
                <a:gd name="connsiteY217" fmla="*/ 598334 h 1971675"/>
                <a:gd name="connsiteX218" fmla="*/ 11760 w 9142413"/>
                <a:gd name="connsiteY218" fmla="*/ 593623 h 1971675"/>
                <a:gd name="connsiteX219" fmla="*/ 7056 w 9142413"/>
                <a:gd name="connsiteY219" fmla="*/ 591267 h 1971675"/>
                <a:gd name="connsiteX220" fmla="*/ 7056 w 9142413"/>
                <a:gd name="connsiteY220" fmla="*/ 588912 h 1971675"/>
                <a:gd name="connsiteX221" fmla="*/ 4704 w 9142413"/>
                <a:gd name="connsiteY221" fmla="*/ 584200 h 1971675"/>
                <a:gd name="connsiteX222" fmla="*/ 2352 w 9142413"/>
                <a:gd name="connsiteY222" fmla="*/ 581845 h 1971675"/>
                <a:gd name="connsiteX223" fmla="*/ 2352 w 9142413"/>
                <a:gd name="connsiteY223" fmla="*/ 577133 h 1971675"/>
                <a:gd name="connsiteX224" fmla="*/ 2352 w 9142413"/>
                <a:gd name="connsiteY224" fmla="*/ 574778 h 1971675"/>
                <a:gd name="connsiteX225" fmla="*/ 0 w 9142413"/>
                <a:gd name="connsiteY225" fmla="*/ 570066 h 1971675"/>
                <a:gd name="connsiteX226" fmla="*/ 0 w 9142413"/>
                <a:gd name="connsiteY226" fmla="*/ 567711 h 1971675"/>
                <a:gd name="connsiteX227" fmla="*/ 0 w 9142413"/>
                <a:gd name="connsiteY227" fmla="*/ 560644 h 1971675"/>
                <a:gd name="connsiteX228" fmla="*/ 61153 w 9142413"/>
                <a:gd name="connsiteY228" fmla="*/ 0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9142413" h="1971675">
                  <a:moveTo>
                    <a:pt x="61153" y="0"/>
                  </a:moveTo>
                  <a:cubicBezTo>
                    <a:pt x="61153" y="2356"/>
                    <a:pt x="61153" y="4712"/>
                    <a:pt x="61153" y="7067"/>
                  </a:cubicBezTo>
                  <a:cubicBezTo>
                    <a:pt x="61153" y="7067"/>
                    <a:pt x="61153" y="7067"/>
                    <a:pt x="61153" y="9423"/>
                  </a:cubicBezTo>
                  <a:cubicBezTo>
                    <a:pt x="61153" y="9423"/>
                    <a:pt x="61153" y="11778"/>
                    <a:pt x="63505" y="11778"/>
                  </a:cubicBezTo>
                  <a:cubicBezTo>
                    <a:pt x="63505" y="14134"/>
                    <a:pt x="63505" y="14134"/>
                    <a:pt x="63505" y="16490"/>
                  </a:cubicBezTo>
                  <a:cubicBezTo>
                    <a:pt x="63505" y="16490"/>
                    <a:pt x="63505" y="18845"/>
                    <a:pt x="63505" y="18845"/>
                  </a:cubicBezTo>
                  <a:cubicBezTo>
                    <a:pt x="65857" y="21201"/>
                    <a:pt x="65857" y="21201"/>
                    <a:pt x="65857" y="21201"/>
                  </a:cubicBezTo>
                  <a:cubicBezTo>
                    <a:pt x="65857" y="23557"/>
                    <a:pt x="65857" y="25912"/>
                    <a:pt x="68209" y="25912"/>
                  </a:cubicBezTo>
                  <a:cubicBezTo>
                    <a:pt x="68209" y="28268"/>
                    <a:pt x="68209" y="28268"/>
                    <a:pt x="70561" y="28268"/>
                  </a:cubicBezTo>
                  <a:cubicBezTo>
                    <a:pt x="70561" y="30624"/>
                    <a:pt x="70561" y="30624"/>
                    <a:pt x="72914" y="32979"/>
                  </a:cubicBezTo>
                  <a:cubicBezTo>
                    <a:pt x="72914" y="32979"/>
                    <a:pt x="72914" y="35335"/>
                    <a:pt x="75266" y="35335"/>
                  </a:cubicBezTo>
                  <a:cubicBezTo>
                    <a:pt x="75266" y="37691"/>
                    <a:pt x="75266" y="37691"/>
                    <a:pt x="77618" y="40046"/>
                  </a:cubicBezTo>
                  <a:cubicBezTo>
                    <a:pt x="77618" y="40046"/>
                    <a:pt x="79970" y="42402"/>
                    <a:pt x="79970" y="42402"/>
                  </a:cubicBezTo>
                  <a:cubicBezTo>
                    <a:pt x="82322" y="44758"/>
                    <a:pt x="82322" y="44758"/>
                    <a:pt x="82322" y="47113"/>
                  </a:cubicBezTo>
                  <a:cubicBezTo>
                    <a:pt x="84674" y="47113"/>
                    <a:pt x="84674" y="49469"/>
                    <a:pt x="87026" y="49469"/>
                  </a:cubicBezTo>
                  <a:cubicBezTo>
                    <a:pt x="89378" y="51824"/>
                    <a:pt x="89378" y="51824"/>
                    <a:pt x="91730" y="54180"/>
                  </a:cubicBezTo>
                  <a:cubicBezTo>
                    <a:pt x="91730" y="54180"/>
                    <a:pt x="94082" y="56536"/>
                    <a:pt x="94082" y="56536"/>
                  </a:cubicBezTo>
                  <a:cubicBezTo>
                    <a:pt x="96434" y="58891"/>
                    <a:pt x="98786" y="58891"/>
                    <a:pt x="98786" y="61247"/>
                  </a:cubicBezTo>
                  <a:cubicBezTo>
                    <a:pt x="101138" y="61247"/>
                    <a:pt x="103490" y="63603"/>
                    <a:pt x="103490" y="63603"/>
                  </a:cubicBezTo>
                  <a:cubicBezTo>
                    <a:pt x="105842" y="65958"/>
                    <a:pt x="108194" y="65958"/>
                    <a:pt x="108194" y="68314"/>
                  </a:cubicBezTo>
                  <a:cubicBezTo>
                    <a:pt x="110546" y="68314"/>
                    <a:pt x="112898" y="70670"/>
                    <a:pt x="115250" y="70670"/>
                  </a:cubicBezTo>
                  <a:cubicBezTo>
                    <a:pt x="115250" y="73025"/>
                    <a:pt x="117602" y="73025"/>
                    <a:pt x="119954" y="75381"/>
                  </a:cubicBezTo>
                  <a:cubicBezTo>
                    <a:pt x="122307" y="75381"/>
                    <a:pt x="124659" y="77737"/>
                    <a:pt x="124659" y="77737"/>
                  </a:cubicBezTo>
                  <a:cubicBezTo>
                    <a:pt x="127011" y="80092"/>
                    <a:pt x="129363" y="80092"/>
                    <a:pt x="131715" y="82448"/>
                  </a:cubicBezTo>
                  <a:cubicBezTo>
                    <a:pt x="134067" y="82448"/>
                    <a:pt x="136419" y="84803"/>
                    <a:pt x="138771" y="84803"/>
                  </a:cubicBezTo>
                  <a:cubicBezTo>
                    <a:pt x="141123" y="87159"/>
                    <a:pt x="143475" y="87159"/>
                    <a:pt x="145827" y="89515"/>
                  </a:cubicBezTo>
                  <a:cubicBezTo>
                    <a:pt x="145827" y="91870"/>
                    <a:pt x="148179" y="91870"/>
                    <a:pt x="150531" y="94226"/>
                  </a:cubicBezTo>
                  <a:cubicBezTo>
                    <a:pt x="152883" y="94226"/>
                    <a:pt x="155235" y="96582"/>
                    <a:pt x="159939" y="96582"/>
                  </a:cubicBezTo>
                  <a:cubicBezTo>
                    <a:pt x="162291" y="98937"/>
                    <a:pt x="164643" y="98937"/>
                    <a:pt x="166995" y="101293"/>
                  </a:cubicBezTo>
                  <a:cubicBezTo>
                    <a:pt x="169348" y="101293"/>
                    <a:pt x="171700" y="103649"/>
                    <a:pt x="174052" y="103649"/>
                  </a:cubicBezTo>
                  <a:cubicBezTo>
                    <a:pt x="176404" y="106004"/>
                    <a:pt x="178756" y="106004"/>
                    <a:pt x="181108" y="108360"/>
                  </a:cubicBezTo>
                  <a:cubicBezTo>
                    <a:pt x="185812" y="108360"/>
                    <a:pt x="188164" y="110716"/>
                    <a:pt x="192868" y="113071"/>
                  </a:cubicBezTo>
                  <a:cubicBezTo>
                    <a:pt x="192868" y="113071"/>
                    <a:pt x="192868" y="113071"/>
                    <a:pt x="3020031" y="1295605"/>
                  </a:cubicBezTo>
                  <a:cubicBezTo>
                    <a:pt x="3024735" y="1297961"/>
                    <a:pt x="3031791" y="1300316"/>
                    <a:pt x="3038847" y="1302672"/>
                  </a:cubicBezTo>
                  <a:cubicBezTo>
                    <a:pt x="3041199" y="1305028"/>
                    <a:pt x="3043551" y="1305028"/>
                    <a:pt x="3043551" y="1305028"/>
                  </a:cubicBezTo>
                  <a:cubicBezTo>
                    <a:pt x="3048255" y="1307383"/>
                    <a:pt x="3052959" y="1309739"/>
                    <a:pt x="3057663" y="1309739"/>
                  </a:cubicBezTo>
                  <a:cubicBezTo>
                    <a:pt x="3060015" y="1312095"/>
                    <a:pt x="3062367" y="1312095"/>
                    <a:pt x="3064719" y="1312095"/>
                  </a:cubicBezTo>
                  <a:cubicBezTo>
                    <a:pt x="3069424" y="1314450"/>
                    <a:pt x="3074128" y="1316806"/>
                    <a:pt x="3078832" y="1316806"/>
                  </a:cubicBezTo>
                  <a:cubicBezTo>
                    <a:pt x="3081184" y="1319161"/>
                    <a:pt x="3083536" y="1319161"/>
                    <a:pt x="3085888" y="1319161"/>
                  </a:cubicBezTo>
                  <a:cubicBezTo>
                    <a:pt x="3090592" y="1321517"/>
                    <a:pt x="3092944" y="1321517"/>
                    <a:pt x="3097648" y="1323873"/>
                  </a:cubicBezTo>
                  <a:cubicBezTo>
                    <a:pt x="3107056" y="1326228"/>
                    <a:pt x="3116465" y="1330940"/>
                    <a:pt x="3125873" y="1333295"/>
                  </a:cubicBezTo>
                  <a:cubicBezTo>
                    <a:pt x="3128225" y="1333295"/>
                    <a:pt x="3128225" y="1333295"/>
                    <a:pt x="3130577" y="1333295"/>
                  </a:cubicBezTo>
                  <a:cubicBezTo>
                    <a:pt x="3137633" y="1335651"/>
                    <a:pt x="3147041" y="1338007"/>
                    <a:pt x="3156449" y="1340362"/>
                  </a:cubicBezTo>
                  <a:cubicBezTo>
                    <a:pt x="3158801" y="1342718"/>
                    <a:pt x="3163506" y="1342718"/>
                    <a:pt x="3165858" y="1342718"/>
                  </a:cubicBezTo>
                  <a:cubicBezTo>
                    <a:pt x="3172914" y="1345074"/>
                    <a:pt x="3179970" y="1347429"/>
                    <a:pt x="3187026" y="1349785"/>
                  </a:cubicBezTo>
                  <a:cubicBezTo>
                    <a:pt x="3189378" y="1349785"/>
                    <a:pt x="3191730" y="1349785"/>
                    <a:pt x="3196434" y="1352141"/>
                  </a:cubicBezTo>
                  <a:cubicBezTo>
                    <a:pt x="3203490" y="1352141"/>
                    <a:pt x="3212899" y="1354496"/>
                    <a:pt x="3222307" y="1356852"/>
                  </a:cubicBezTo>
                  <a:cubicBezTo>
                    <a:pt x="3222307" y="1356852"/>
                    <a:pt x="3224659" y="1356852"/>
                    <a:pt x="3224659" y="1356852"/>
                  </a:cubicBezTo>
                  <a:cubicBezTo>
                    <a:pt x="3234067" y="1359207"/>
                    <a:pt x="3243475" y="1361563"/>
                    <a:pt x="3255235" y="1363919"/>
                  </a:cubicBezTo>
                  <a:cubicBezTo>
                    <a:pt x="3257587" y="1363919"/>
                    <a:pt x="3259940" y="1366274"/>
                    <a:pt x="3264644" y="1366274"/>
                  </a:cubicBezTo>
                  <a:cubicBezTo>
                    <a:pt x="3269348" y="1366274"/>
                    <a:pt x="3276404" y="1368630"/>
                    <a:pt x="3283460" y="1370986"/>
                  </a:cubicBezTo>
                  <a:cubicBezTo>
                    <a:pt x="3288164" y="1370986"/>
                    <a:pt x="3292868" y="1370986"/>
                    <a:pt x="3295220" y="1373341"/>
                  </a:cubicBezTo>
                  <a:cubicBezTo>
                    <a:pt x="3302276" y="1373341"/>
                    <a:pt x="3309333" y="1375697"/>
                    <a:pt x="3316389" y="1375697"/>
                  </a:cubicBezTo>
                  <a:cubicBezTo>
                    <a:pt x="3321093" y="1375697"/>
                    <a:pt x="3323445" y="1378053"/>
                    <a:pt x="3325797" y="1378053"/>
                  </a:cubicBezTo>
                  <a:cubicBezTo>
                    <a:pt x="3335205" y="1380408"/>
                    <a:pt x="3344613" y="1380408"/>
                    <a:pt x="3351669" y="1382764"/>
                  </a:cubicBezTo>
                  <a:cubicBezTo>
                    <a:pt x="3354021" y="1382764"/>
                    <a:pt x="3356374" y="1382764"/>
                    <a:pt x="3358726" y="1382764"/>
                  </a:cubicBezTo>
                  <a:cubicBezTo>
                    <a:pt x="3368134" y="1385120"/>
                    <a:pt x="3379894" y="1385120"/>
                    <a:pt x="3389302" y="1387475"/>
                  </a:cubicBezTo>
                  <a:cubicBezTo>
                    <a:pt x="3391654" y="1387475"/>
                    <a:pt x="3394006" y="1387475"/>
                    <a:pt x="3396358" y="1387475"/>
                  </a:cubicBezTo>
                  <a:cubicBezTo>
                    <a:pt x="3405767" y="1389831"/>
                    <a:pt x="3415175" y="1389831"/>
                    <a:pt x="3422231" y="1392186"/>
                  </a:cubicBezTo>
                  <a:cubicBezTo>
                    <a:pt x="3426935" y="1392186"/>
                    <a:pt x="3429287" y="1392186"/>
                    <a:pt x="3431639" y="1392186"/>
                  </a:cubicBezTo>
                  <a:cubicBezTo>
                    <a:pt x="3441047" y="1394542"/>
                    <a:pt x="3448103" y="1394542"/>
                    <a:pt x="3457512" y="1396898"/>
                  </a:cubicBezTo>
                  <a:cubicBezTo>
                    <a:pt x="3459864" y="1396898"/>
                    <a:pt x="3462216" y="1396898"/>
                    <a:pt x="3466920" y="1396898"/>
                  </a:cubicBezTo>
                  <a:cubicBezTo>
                    <a:pt x="3476328" y="1399253"/>
                    <a:pt x="3488088" y="1399253"/>
                    <a:pt x="3499848" y="1399253"/>
                  </a:cubicBezTo>
                  <a:cubicBezTo>
                    <a:pt x="3513961" y="1401609"/>
                    <a:pt x="3525721" y="1401609"/>
                    <a:pt x="3537481" y="1403965"/>
                  </a:cubicBezTo>
                  <a:cubicBezTo>
                    <a:pt x="3539833" y="1403965"/>
                    <a:pt x="3544537" y="1403965"/>
                    <a:pt x="3546889" y="1403965"/>
                  </a:cubicBezTo>
                  <a:cubicBezTo>
                    <a:pt x="3563354" y="1406320"/>
                    <a:pt x="3582170" y="1406320"/>
                    <a:pt x="3600987" y="1406320"/>
                  </a:cubicBezTo>
                  <a:cubicBezTo>
                    <a:pt x="3603339" y="1406320"/>
                    <a:pt x="3605691" y="1408676"/>
                    <a:pt x="3605691" y="1408676"/>
                  </a:cubicBezTo>
                  <a:cubicBezTo>
                    <a:pt x="3617451" y="1408676"/>
                    <a:pt x="3626859" y="1408676"/>
                    <a:pt x="3636267" y="1408676"/>
                  </a:cubicBezTo>
                  <a:cubicBezTo>
                    <a:pt x="3638619" y="1408676"/>
                    <a:pt x="3638619" y="1408676"/>
                    <a:pt x="3638619" y="1408676"/>
                  </a:cubicBezTo>
                  <a:cubicBezTo>
                    <a:pt x="3650380" y="1408676"/>
                    <a:pt x="3662140" y="1408676"/>
                    <a:pt x="3671548" y="1408676"/>
                  </a:cubicBezTo>
                  <a:cubicBezTo>
                    <a:pt x="3673900" y="1408676"/>
                    <a:pt x="3678604" y="1408676"/>
                    <a:pt x="3680956" y="1408676"/>
                  </a:cubicBezTo>
                  <a:cubicBezTo>
                    <a:pt x="3688012" y="1408676"/>
                    <a:pt x="3695069" y="1408676"/>
                    <a:pt x="3704477" y="1408676"/>
                  </a:cubicBezTo>
                  <a:cubicBezTo>
                    <a:pt x="3706829" y="1408676"/>
                    <a:pt x="3711533" y="1408676"/>
                    <a:pt x="3713885" y="1408676"/>
                  </a:cubicBezTo>
                  <a:cubicBezTo>
                    <a:pt x="3720941" y="1408676"/>
                    <a:pt x="3730349" y="1408676"/>
                    <a:pt x="3737405" y="1408676"/>
                  </a:cubicBezTo>
                  <a:cubicBezTo>
                    <a:pt x="3739757" y="1408676"/>
                    <a:pt x="3742109" y="1408676"/>
                    <a:pt x="3744462" y="1408676"/>
                  </a:cubicBezTo>
                  <a:cubicBezTo>
                    <a:pt x="3756222" y="1408676"/>
                    <a:pt x="3767982" y="1408676"/>
                    <a:pt x="3779742" y="1408676"/>
                  </a:cubicBezTo>
                  <a:cubicBezTo>
                    <a:pt x="3782094" y="1406320"/>
                    <a:pt x="3784446" y="1406320"/>
                    <a:pt x="3789150" y="1406320"/>
                  </a:cubicBezTo>
                  <a:cubicBezTo>
                    <a:pt x="3800911" y="1406320"/>
                    <a:pt x="3812671" y="1406320"/>
                    <a:pt x="3824431" y="1403965"/>
                  </a:cubicBezTo>
                  <a:cubicBezTo>
                    <a:pt x="3831487" y="1403965"/>
                    <a:pt x="3838543" y="1403965"/>
                    <a:pt x="3847952" y="1401609"/>
                  </a:cubicBezTo>
                  <a:cubicBezTo>
                    <a:pt x="3847952" y="1401609"/>
                    <a:pt x="3847952" y="1401609"/>
                    <a:pt x="8923672" y="866878"/>
                  </a:cubicBezTo>
                  <a:cubicBezTo>
                    <a:pt x="8933081" y="866878"/>
                    <a:pt x="8942489" y="866878"/>
                    <a:pt x="8951897" y="864522"/>
                  </a:cubicBezTo>
                  <a:cubicBezTo>
                    <a:pt x="8958953" y="864522"/>
                    <a:pt x="8966009" y="862166"/>
                    <a:pt x="8973065" y="862166"/>
                  </a:cubicBezTo>
                  <a:cubicBezTo>
                    <a:pt x="8975418" y="862166"/>
                    <a:pt x="8975418" y="862166"/>
                    <a:pt x="8977770" y="859811"/>
                  </a:cubicBezTo>
                  <a:cubicBezTo>
                    <a:pt x="8982474" y="859811"/>
                    <a:pt x="8989530" y="859811"/>
                    <a:pt x="8994234" y="857455"/>
                  </a:cubicBezTo>
                  <a:cubicBezTo>
                    <a:pt x="8996586" y="857455"/>
                    <a:pt x="8996586" y="857455"/>
                    <a:pt x="8998938" y="857455"/>
                  </a:cubicBezTo>
                  <a:cubicBezTo>
                    <a:pt x="9003642" y="855099"/>
                    <a:pt x="9008346" y="855099"/>
                    <a:pt x="9013050" y="855099"/>
                  </a:cubicBezTo>
                  <a:cubicBezTo>
                    <a:pt x="9015402" y="852744"/>
                    <a:pt x="9015402" y="852744"/>
                    <a:pt x="9017754" y="852744"/>
                  </a:cubicBezTo>
                  <a:cubicBezTo>
                    <a:pt x="9022459" y="852744"/>
                    <a:pt x="9029515" y="850388"/>
                    <a:pt x="9034219" y="850388"/>
                  </a:cubicBezTo>
                  <a:cubicBezTo>
                    <a:pt x="9036571" y="848032"/>
                    <a:pt x="9036571" y="848032"/>
                    <a:pt x="9038923" y="848032"/>
                  </a:cubicBezTo>
                  <a:cubicBezTo>
                    <a:pt x="9043627" y="845677"/>
                    <a:pt x="9048331" y="845677"/>
                    <a:pt x="9053035" y="843321"/>
                  </a:cubicBezTo>
                  <a:cubicBezTo>
                    <a:pt x="9060091" y="840966"/>
                    <a:pt x="9064795" y="840966"/>
                    <a:pt x="9067147" y="838610"/>
                  </a:cubicBezTo>
                  <a:cubicBezTo>
                    <a:pt x="9069499" y="838610"/>
                    <a:pt x="9069499" y="838610"/>
                    <a:pt x="9069499" y="838610"/>
                  </a:cubicBezTo>
                  <a:cubicBezTo>
                    <a:pt x="9074204" y="836254"/>
                    <a:pt x="9078908" y="836254"/>
                    <a:pt x="9081260" y="833899"/>
                  </a:cubicBezTo>
                  <a:cubicBezTo>
                    <a:pt x="9085964" y="831543"/>
                    <a:pt x="9088316" y="831543"/>
                    <a:pt x="9090668" y="829187"/>
                  </a:cubicBezTo>
                  <a:cubicBezTo>
                    <a:pt x="9093020" y="829187"/>
                    <a:pt x="9095372" y="826832"/>
                    <a:pt x="9095372" y="826832"/>
                  </a:cubicBezTo>
                  <a:cubicBezTo>
                    <a:pt x="9100076" y="824476"/>
                    <a:pt x="9104780" y="822120"/>
                    <a:pt x="9107132" y="819765"/>
                  </a:cubicBezTo>
                  <a:cubicBezTo>
                    <a:pt x="9107132" y="819765"/>
                    <a:pt x="9107132" y="819765"/>
                    <a:pt x="9109484" y="819765"/>
                  </a:cubicBezTo>
                  <a:cubicBezTo>
                    <a:pt x="9111836" y="817409"/>
                    <a:pt x="9116540" y="815053"/>
                    <a:pt x="9118893" y="812698"/>
                  </a:cubicBezTo>
                  <a:cubicBezTo>
                    <a:pt x="9121245" y="810342"/>
                    <a:pt x="9123597" y="810342"/>
                    <a:pt x="9125949" y="807987"/>
                  </a:cubicBezTo>
                  <a:cubicBezTo>
                    <a:pt x="9125949" y="807987"/>
                    <a:pt x="9125949" y="805631"/>
                    <a:pt x="9125949" y="805631"/>
                  </a:cubicBezTo>
                  <a:cubicBezTo>
                    <a:pt x="9128301" y="803275"/>
                    <a:pt x="9130653" y="803275"/>
                    <a:pt x="9133005" y="800920"/>
                  </a:cubicBezTo>
                  <a:cubicBezTo>
                    <a:pt x="9133005" y="800920"/>
                    <a:pt x="9133005" y="798564"/>
                    <a:pt x="9133005" y="798564"/>
                  </a:cubicBezTo>
                  <a:cubicBezTo>
                    <a:pt x="9135357" y="796208"/>
                    <a:pt x="9135357" y="796208"/>
                    <a:pt x="9137709" y="793853"/>
                  </a:cubicBezTo>
                  <a:cubicBezTo>
                    <a:pt x="9137709" y="793853"/>
                    <a:pt x="9137709" y="791497"/>
                    <a:pt x="9137709" y="791497"/>
                  </a:cubicBezTo>
                  <a:cubicBezTo>
                    <a:pt x="9140061" y="789141"/>
                    <a:pt x="9140061" y="786786"/>
                    <a:pt x="9140061" y="784430"/>
                  </a:cubicBezTo>
                  <a:cubicBezTo>
                    <a:pt x="9142413" y="782074"/>
                    <a:pt x="9142413" y="779719"/>
                    <a:pt x="9142413" y="777363"/>
                  </a:cubicBezTo>
                  <a:cubicBezTo>
                    <a:pt x="9121245" y="963459"/>
                    <a:pt x="9102428" y="1151911"/>
                    <a:pt x="9081260" y="1338007"/>
                  </a:cubicBezTo>
                  <a:cubicBezTo>
                    <a:pt x="9081260" y="1340362"/>
                    <a:pt x="9081260" y="1342718"/>
                    <a:pt x="9078908" y="1345074"/>
                  </a:cubicBezTo>
                  <a:cubicBezTo>
                    <a:pt x="9078908" y="1347429"/>
                    <a:pt x="9078908" y="1347429"/>
                    <a:pt x="9078908" y="1347429"/>
                  </a:cubicBezTo>
                  <a:cubicBezTo>
                    <a:pt x="9078908" y="1349785"/>
                    <a:pt x="9076556" y="1352141"/>
                    <a:pt x="9076556" y="1354496"/>
                  </a:cubicBezTo>
                  <a:cubicBezTo>
                    <a:pt x="9074204" y="1356852"/>
                    <a:pt x="9074204" y="1356852"/>
                    <a:pt x="9074204" y="1356852"/>
                  </a:cubicBezTo>
                  <a:cubicBezTo>
                    <a:pt x="9074204" y="1359207"/>
                    <a:pt x="9071852" y="1359207"/>
                    <a:pt x="9071852" y="1361563"/>
                  </a:cubicBezTo>
                  <a:cubicBezTo>
                    <a:pt x="9069499" y="1363919"/>
                    <a:pt x="9069499" y="1363919"/>
                    <a:pt x="9067147" y="1366274"/>
                  </a:cubicBezTo>
                  <a:cubicBezTo>
                    <a:pt x="9067147" y="1366274"/>
                    <a:pt x="9067147" y="1368630"/>
                    <a:pt x="9064795" y="1368630"/>
                  </a:cubicBezTo>
                  <a:cubicBezTo>
                    <a:pt x="9062443" y="1370986"/>
                    <a:pt x="9060091" y="1373341"/>
                    <a:pt x="9057739" y="1375697"/>
                  </a:cubicBezTo>
                  <a:cubicBezTo>
                    <a:pt x="9055387" y="1378053"/>
                    <a:pt x="9050683" y="1380408"/>
                    <a:pt x="9045979" y="1382764"/>
                  </a:cubicBezTo>
                  <a:cubicBezTo>
                    <a:pt x="9043627" y="1385120"/>
                    <a:pt x="9038923" y="1387475"/>
                    <a:pt x="9034219" y="1389831"/>
                  </a:cubicBezTo>
                  <a:cubicBezTo>
                    <a:pt x="9034219" y="1389831"/>
                    <a:pt x="9031867" y="1389831"/>
                    <a:pt x="9029515" y="1392186"/>
                  </a:cubicBezTo>
                  <a:cubicBezTo>
                    <a:pt x="9027163" y="1392186"/>
                    <a:pt x="9024811" y="1394542"/>
                    <a:pt x="9020106" y="1394542"/>
                  </a:cubicBezTo>
                  <a:cubicBezTo>
                    <a:pt x="9020106" y="1394542"/>
                    <a:pt x="9020106" y="1396898"/>
                    <a:pt x="9020106" y="1396898"/>
                  </a:cubicBezTo>
                  <a:cubicBezTo>
                    <a:pt x="9015402" y="1396898"/>
                    <a:pt x="9013050" y="1399253"/>
                    <a:pt x="9008346" y="1399253"/>
                  </a:cubicBezTo>
                  <a:cubicBezTo>
                    <a:pt x="9008346" y="1399253"/>
                    <a:pt x="9008346" y="1401609"/>
                    <a:pt x="9005994" y="1401609"/>
                  </a:cubicBezTo>
                  <a:cubicBezTo>
                    <a:pt x="9005994" y="1401609"/>
                    <a:pt x="9003642" y="1401609"/>
                    <a:pt x="9001290" y="1401609"/>
                  </a:cubicBezTo>
                  <a:cubicBezTo>
                    <a:pt x="8998938" y="1403965"/>
                    <a:pt x="8996586" y="1403965"/>
                    <a:pt x="8991882" y="1406320"/>
                  </a:cubicBezTo>
                  <a:cubicBezTo>
                    <a:pt x="8989530" y="1406320"/>
                    <a:pt x="8984826" y="1408676"/>
                    <a:pt x="8982474" y="1408676"/>
                  </a:cubicBezTo>
                  <a:cubicBezTo>
                    <a:pt x="8980122" y="1408676"/>
                    <a:pt x="8977770" y="1408676"/>
                    <a:pt x="8977770" y="1411032"/>
                  </a:cubicBezTo>
                  <a:cubicBezTo>
                    <a:pt x="8975418" y="1411032"/>
                    <a:pt x="8975418" y="1411032"/>
                    <a:pt x="8973065" y="1411032"/>
                  </a:cubicBezTo>
                  <a:cubicBezTo>
                    <a:pt x="8968361" y="1413387"/>
                    <a:pt x="8963657" y="1413387"/>
                    <a:pt x="8956601" y="1415743"/>
                  </a:cubicBezTo>
                  <a:cubicBezTo>
                    <a:pt x="8954249" y="1415743"/>
                    <a:pt x="8954249" y="1415743"/>
                    <a:pt x="8951897" y="1415743"/>
                  </a:cubicBezTo>
                  <a:cubicBezTo>
                    <a:pt x="8947193" y="1418099"/>
                    <a:pt x="8942489" y="1418099"/>
                    <a:pt x="8937785" y="1418099"/>
                  </a:cubicBezTo>
                  <a:cubicBezTo>
                    <a:pt x="8935433" y="1420454"/>
                    <a:pt x="8933081" y="1420454"/>
                    <a:pt x="8933081" y="1420454"/>
                  </a:cubicBezTo>
                  <a:cubicBezTo>
                    <a:pt x="8930729" y="1420454"/>
                    <a:pt x="8930729" y="1420454"/>
                    <a:pt x="8928377" y="1420454"/>
                  </a:cubicBezTo>
                  <a:cubicBezTo>
                    <a:pt x="8926025" y="1420454"/>
                    <a:pt x="8921320" y="1422810"/>
                    <a:pt x="8916616" y="1422810"/>
                  </a:cubicBezTo>
                  <a:cubicBezTo>
                    <a:pt x="8914264" y="1422810"/>
                    <a:pt x="8914264" y="1422810"/>
                    <a:pt x="8911912" y="1422810"/>
                  </a:cubicBezTo>
                  <a:cubicBezTo>
                    <a:pt x="8904856" y="1425166"/>
                    <a:pt x="8897800" y="1425166"/>
                    <a:pt x="8890744" y="1427521"/>
                  </a:cubicBezTo>
                  <a:cubicBezTo>
                    <a:pt x="8881336" y="1427521"/>
                    <a:pt x="8871927" y="1429877"/>
                    <a:pt x="8862519" y="1429877"/>
                  </a:cubicBezTo>
                  <a:cubicBezTo>
                    <a:pt x="8862519" y="1429877"/>
                    <a:pt x="8862519" y="1429877"/>
                    <a:pt x="3786798" y="1964608"/>
                  </a:cubicBezTo>
                  <a:cubicBezTo>
                    <a:pt x="3767982" y="1966964"/>
                    <a:pt x="3746814" y="1966964"/>
                    <a:pt x="3727997" y="1969320"/>
                  </a:cubicBezTo>
                  <a:cubicBezTo>
                    <a:pt x="3723293" y="1969320"/>
                    <a:pt x="3720941" y="1969320"/>
                    <a:pt x="3718589" y="1969320"/>
                  </a:cubicBezTo>
                  <a:cubicBezTo>
                    <a:pt x="3706829" y="1969320"/>
                    <a:pt x="3695069" y="1971675"/>
                    <a:pt x="3683308" y="1971675"/>
                  </a:cubicBezTo>
                  <a:cubicBezTo>
                    <a:pt x="3683308" y="1971675"/>
                    <a:pt x="3683308" y="1971675"/>
                    <a:pt x="3680956" y="1971675"/>
                  </a:cubicBezTo>
                  <a:cubicBezTo>
                    <a:pt x="3680956" y="1971675"/>
                    <a:pt x="3678604" y="1971675"/>
                    <a:pt x="3676252" y="1971675"/>
                  </a:cubicBezTo>
                  <a:cubicBezTo>
                    <a:pt x="3669196" y="1971675"/>
                    <a:pt x="3659788" y="1971675"/>
                    <a:pt x="3652732" y="1971675"/>
                  </a:cubicBezTo>
                  <a:cubicBezTo>
                    <a:pt x="3650380" y="1971675"/>
                    <a:pt x="3645675" y="1971675"/>
                    <a:pt x="3643323" y="1971675"/>
                  </a:cubicBezTo>
                  <a:cubicBezTo>
                    <a:pt x="3633915" y="1971675"/>
                    <a:pt x="3626859" y="1971675"/>
                    <a:pt x="3619803" y="1971675"/>
                  </a:cubicBezTo>
                  <a:cubicBezTo>
                    <a:pt x="3617451" y="1971675"/>
                    <a:pt x="3612747" y="1971675"/>
                    <a:pt x="3610395" y="1971675"/>
                  </a:cubicBezTo>
                  <a:cubicBezTo>
                    <a:pt x="3598635" y="1971675"/>
                    <a:pt x="3589226" y="1971675"/>
                    <a:pt x="3577466" y="1971675"/>
                  </a:cubicBezTo>
                  <a:cubicBezTo>
                    <a:pt x="3577466" y="1971675"/>
                    <a:pt x="3577466" y="1971675"/>
                    <a:pt x="3575114" y="1971675"/>
                  </a:cubicBezTo>
                  <a:cubicBezTo>
                    <a:pt x="3565706" y="1969320"/>
                    <a:pt x="3556298" y="1969320"/>
                    <a:pt x="3546889" y="1969320"/>
                  </a:cubicBezTo>
                  <a:cubicBezTo>
                    <a:pt x="3544537" y="1969320"/>
                    <a:pt x="3542185" y="1969320"/>
                    <a:pt x="3542185" y="1969320"/>
                  </a:cubicBezTo>
                  <a:cubicBezTo>
                    <a:pt x="3539833" y="1969320"/>
                    <a:pt x="3539833" y="1969320"/>
                    <a:pt x="3539833" y="1969320"/>
                  </a:cubicBezTo>
                  <a:cubicBezTo>
                    <a:pt x="3521017" y="1969320"/>
                    <a:pt x="3502201" y="1966964"/>
                    <a:pt x="3485736" y="1966964"/>
                  </a:cubicBezTo>
                  <a:cubicBezTo>
                    <a:pt x="3483384" y="1966964"/>
                    <a:pt x="3483384" y="1966964"/>
                    <a:pt x="3481032" y="1966964"/>
                  </a:cubicBezTo>
                  <a:cubicBezTo>
                    <a:pt x="3481032" y="1964608"/>
                    <a:pt x="3478680" y="1964608"/>
                    <a:pt x="3476328" y="1964608"/>
                  </a:cubicBezTo>
                  <a:cubicBezTo>
                    <a:pt x="3452808" y="1964608"/>
                    <a:pt x="3429287" y="1962253"/>
                    <a:pt x="3405767" y="1959897"/>
                  </a:cubicBezTo>
                  <a:cubicBezTo>
                    <a:pt x="3403414" y="1957541"/>
                    <a:pt x="3403414" y="1957541"/>
                    <a:pt x="3401062" y="1957541"/>
                  </a:cubicBezTo>
                  <a:cubicBezTo>
                    <a:pt x="3398710" y="1957541"/>
                    <a:pt x="3396358" y="1957541"/>
                    <a:pt x="3394006" y="1957541"/>
                  </a:cubicBezTo>
                  <a:cubicBezTo>
                    <a:pt x="3386950" y="1957541"/>
                    <a:pt x="3379894" y="1955186"/>
                    <a:pt x="3370486" y="1955186"/>
                  </a:cubicBezTo>
                  <a:cubicBezTo>
                    <a:pt x="3370486" y="1955186"/>
                    <a:pt x="3368134" y="1955186"/>
                    <a:pt x="3365782" y="1955186"/>
                  </a:cubicBezTo>
                  <a:cubicBezTo>
                    <a:pt x="3363430" y="1955186"/>
                    <a:pt x="3363430" y="1952830"/>
                    <a:pt x="3361078" y="1952830"/>
                  </a:cubicBezTo>
                  <a:cubicBezTo>
                    <a:pt x="3354021" y="1952830"/>
                    <a:pt x="3344613" y="1950474"/>
                    <a:pt x="3337557" y="1950474"/>
                  </a:cubicBezTo>
                  <a:cubicBezTo>
                    <a:pt x="3335205" y="1950474"/>
                    <a:pt x="3332853" y="1950474"/>
                    <a:pt x="3330501" y="1950474"/>
                  </a:cubicBezTo>
                  <a:cubicBezTo>
                    <a:pt x="3330501" y="1950474"/>
                    <a:pt x="3330501" y="1950474"/>
                    <a:pt x="3328149" y="1950474"/>
                  </a:cubicBezTo>
                  <a:cubicBezTo>
                    <a:pt x="3318741" y="1948119"/>
                    <a:pt x="3306980" y="1945763"/>
                    <a:pt x="3297572" y="1945763"/>
                  </a:cubicBezTo>
                  <a:cubicBezTo>
                    <a:pt x="3297572" y="1945763"/>
                    <a:pt x="3295220" y="1945763"/>
                    <a:pt x="3295220" y="1945763"/>
                  </a:cubicBezTo>
                  <a:cubicBezTo>
                    <a:pt x="3295220" y="1943407"/>
                    <a:pt x="3292868" y="1943407"/>
                    <a:pt x="3290516" y="1943407"/>
                  </a:cubicBezTo>
                  <a:cubicBezTo>
                    <a:pt x="3283460" y="1943407"/>
                    <a:pt x="3274052" y="1941052"/>
                    <a:pt x="3264644" y="1938696"/>
                  </a:cubicBezTo>
                  <a:cubicBezTo>
                    <a:pt x="3264644" y="1938696"/>
                    <a:pt x="3262292" y="1938696"/>
                    <a:pt x="3262292" y="1938696"/>
                  </a:cubicBezTo>
                  <a:cubicBezTo>
                    <a:pt x="3259940" y="1938696"/>
                    <a:pt x="3257587" y="1938696"/>
                    <a:pt x="3255235" y="1938696"/>
                  </a:cubicBezTo>
                  <a:cubicBezTo>
                    <a:pt x="3248179" y="1936341"/>
                    <a:pt x="3241123" y="1936341"/>
                    <a:pt x="3234067" y="1933985"/>
                  </a:cubicBezTo>
                  <a:cubicBezTo>
                    <a:pt x="3231715" y="1933985"/>
                    <a:pt x="3229363" y="1933985"/>
                    <a:pt x="3229363" y="1933985"/>
                  </a:cubicBezTo>
                  <a:cubicBezTo>
                    <a:pt x="3227011" y="1931629"/>
                    <a:pt x="3224659" y="1931629"/>
                    <a:pt x="3222307" y="1931629"/>
                  </a:cubicBezTo>
                  <a:cubicBezTo>
                    <a:pt x="3215251" y="1931629"/>
                    <a:pt x="3210546" y="1929274"/>
                    <a:pt x="3203490" y="1926918"/>
                  </a:cubicBezTo>
                  <a:cubicBezTo>
                    <a:pt x="3201138" y="1926918"/>
                    <a:pt x="3198786" y="1926918"/>
                    <a:pt x="3196434" y="1926918"/>
                  </a:cubicBezTo>
                  <a:cubicBezTo>
                    <a:pt x="3194082" y="1926918"/>
                    <a:pt x="3194082" y="1926918"/>
                    <a:pt x="3194082" y="1926918"/>
                  </a:cubicBezTo>
                  <a:cubicBezTo>
                    <a:pt x="3182322" y="1924562"/>
                    <a:pt x="3172914" y="1922207"/>
                    <a:pt x="3163506" y="1919851"/>
                  </a:cubicBezTo>
                  <a:cubicBezTo>
                    <a:pt x="3161153" y="1919851"/>
                    <a:pt x="3161153" y="1919851"/>
                    <a:pt x="3158801" y="1919851"/>
                  </a:cubicBezTo>
                  <a:cubicBezTo>
                    <a:pt x="3151745" y="1917495"/>
                    <a:pt x="3142337" y="1915140"/>
                    <a:pt x="3135281" y="1912784"/>
                  </a:cubicBezTo>
                  <a:cubicBezTo>
                    <a:pt x="3132929" y="1912784"/>
                    <a:pt x="3132929" y="1912784"/>
                    <a:pt x="3130577" y="1912784"/>
                  </a:cubicBezTo>
                  <a:cubicBezTo>
                    <a:pt x="3128225" y="1910428"/>
                    <a:pt x="3125873" y="1910428"/>
                    <a:pt x="3125873" y="1910428"/>
                  </a:cubicBezTo>
                  <a:cubicBezTo>
                    <a:pt x="3118817" y="1908073"/>
                    <a:pt x="3111760" y="1908073"/>
                    <a:pt x="3104704" y="1905717"/>
                  </a:cubicBezTo>
                  <a:cubicBezTo>
                    <a:pt x="3102352" y="1905717"/>
                    <a:pt x="3100000" y="1903361"/>
                    <a:pt x="3100000" y="1903361"/>
                  </a:cubicBezTo>
                  <a:cubicBezTo>
                    <a:pt x="3097648" y="1903361"/>
                    <a:pt x="3097648" y="1903361"/>
                    <a:pt x="3095296" y="1903361"/>
                  </a:cubicBezTo>
                  <a:cubicBezTo>
                    <a:pt x="3085888" y="1901006"/>
                    <a:pt x="3076480" y="1898650"/>
                    <a:pt x="3069424" y="1896295"/>
                  </a:cubicBezTo>
                  <a:cubicBezTo>
                    <a:pt x="3067072" y="1896295"/>
                    <a:pt x="3067072" y="1893939"/>
                    <a:pt x="3067072" y="1893939"/>
                  </a:cubicBezTo>
                  <a:cubicBezTo>
                    <a:pt x="3067072" y="1893939"/>
                    <a:pt x="3064719" y="1893939"/>
                    <a:pt x="3064719" y="1893939"/>
                  </a:cubicBezTo>
                  <a:cubicBezTo>
                    <a:pt x="3055311" y="1891583"/>
                    <a:pt x="3045903" y="1889228"/>
                    <a:pt x="3036495" y="1884516"/>
                  </a:cubicBezTo>
                  <a:cubicBezTo>
                    <a:pt x="3034143" y="1884516"/>
                    <a:pt x="3034143" y="1884516"/>
                    <a:pt x="3031791" y="1884516"/>
                  </a:cubicBezTo>
                  <a:cubicBezTo>
                    <a:pt x="3029439" y="1884516"/>
                    <a:pt x="3027087" y="1882161"/>
                    <a:pt x="3024735" y="1882161"/>
                  </a:cubicBezTo>
                  <a:cubicBezTo>
                    <a:pt x="3022383" y="1882161"/>
                    <a:pt x="3020031" y="1879805"/>
                    <a:pt x="3017679" y="1879805"/>
                  </a:cubicBezTo>
                  <a:cubicBezTo>
                    <a:pt x="3012974" y="1877449"/>
                    <a:pt x="3008270" y="1875094"/>
                    <a:pt x="3003566" y="1875094"/>
                  </a:cubicBezTo>
                  <a:cubicBezTo>
                    <a:pt x="3001214" y="1872738"/>
                    <a:pt x="2998862" y="1872738"/>
                    <a:pt x="2996510" y="1872738"/>
                  </a:cubicBezTo>
                  <a:cubicBezTo>
                    <a:pt x="2991806" y="1870382"/>
                    <a:pt x="2987102" y="1868027"/>
                    <a:pt x="2984750" y="1868027"/>
                  </a:cubicBezTo>
                  <a:cubicBezTo>
                    <a:pt x="2982398" y="1865671"/>
                    <a:pt x="2980046" y="1865671"/>
                    <a:pt x="2977694" y="1865671"/>
                  </a:cubicBezTo>
                  <a:cubicBezTo>
                    <a:pt x="2970638" y="1863316"/>
                    <a:pt x="2963581" y="1860960"/>
                    <a:pt x="2958877" y="1856249"/>
                  </a:cubicBezTo>
                  <a:cubicBezTo>
                    <a:pt x="2958877" y="1856249"/>
                    <a:pt x="2958877" y="1856249"/>
                    <a:pt x="131715" y="673715"/>
                  </a:cubicBezTo>
                  <a:cubicBezTo>
                    <a:pt x="129363" y="673715"/>
                    <a:pt x="129363" y="673715"/>
                    <a:pt x="127011" y="671359"/>
                  </a:cubicBezTo>
                  <a:cubicBezTo>
                    <a:pt x="124659" y="671359"/>
                    <a:pt x="122307" y="669003"/>
                    <a:pt x="119954" y="669003"/>
                  </a:cubicBezTo>
                  <a:cubicBezTo>
                    <a:pt x="117602" y="669003"/>
                    <a:pt x="115250" y="666648"/>
                    <a:pt x="112898" y="666648"/>
                  </a:cubicBezTo>
                  <a:cubicBezTo>
                    <a:pt x="110546" y="664292"/>
                    <a:pt x="108194" y="664292"/>
                    <a:pt x="105842" y="661937"/>
                  </a:cubicBezTo>
                  <a:cubicBezTo>
                    <a:pt x="103490" y="661937"/>
                    <a:pt x="101138" y="659581"/>
                    <a:pt x="98786" y="659581"/>
                  </a:cubicBezTo>
                  <a:cubicBezTo>
                    <a:pt x="94082" y="657225"/>
                    <a:pt x="91730" y="657225"/>
                    <a:pt x="89378" y="654870"/>
                  </a:cubicBezTo>
                  <a:cubicBezTo>
                    <a:pt x="87026" y="652514"/>
                    <a:pt x="84674" y="652514"/>
                    <a:pt x="84674" y="652514"/>
                  </a:cubicBezTo>
                  <a:cubicBezTo>
                    <a:pt x="82322" y="650158"/>
                    <a:pt x="79970" y="647803"/>
                    <a:pt x="77618" y="647803"/>
                  </a:cubicBezTo>
                  <a:cubicBezTo>
                    <a:pt x="75266" y="645447"/>
                    <a:pt x="72914" y="645447"/>
                    <a:pt x="70561" y="643091"/>
                  </a:cubicBezTo>
                  <a:cubicBezTo>
                    <a:pt x="68209" y="643091"/>
                    <a:pt x="65857" y="640736"/>
                    <a:pt x="63505" y="640736"/>
                  </a:cubicBezTo>
                  <a:cubicBezTo>
                    <a:pt x="63505" y="638380"/>
                    <a:pt x="61153" y="638380"/>
                    <a:pt x="58801" y="636024"/>
                  </a:cubicBezTo>
                  <a:cubicBezTo>
                    <a:pt x="56449" y="636024"/>
                    <a:pt x="54097" y="633669"/>
                    <a:pt x="51745" y="633669"/>
                  </a:cubicBezTo>
                  <a:cubicBezTo>
                    <a:pt x="51745" y="631313"/>
                    <a:pt x="49393" y="631313"/>
                    <a:pt x="47041" y="628957"/>
                  </a:cubicBezTo>
                  <a:cubicBezTo>
                    <a:pt x="47041" y="628957"/>
                    <a:pt x="44689" y="626602"/>
                    <a:pt x="42337" y="626602"/>
                  </a:cubicBezTo>
                  <a:cubicBezTo>
                    <a:pt x="42337" y="624246"/>
                    <a:pt x="39985" y="624246"/>
                    <a:pt x="37633" y="621891"/>
                  </a:cubicBezTo>
                  <a:cubicBezTo>
                    <a:pt x="37633" y="621891"/>
                    <a:pt x="35281" y="619535"/>
                    <a:pt x="32929" y="619535"/>
                  </a:cubicBezTo>
                  <a:cubicBezTo>
                    <a:pt x="32929" y="617179"/>
                    <a:pt x="30577" y="617179"/>
                    <a:pt x="30577" y="614824"/>
                  </a:cubicBezTo>
                  <a:cubicBezTo>
                    <a:pt x="28225" y="614824"/>
                    <a:pt x="25873" y="612468"/>
                    <a:pt x="25873" y="612468"/>
                  </a:cubicBezTo>
                  <a:cubicBezTo>
                    <a:pt x="23520" y="610112"/>
                    <a:pt x="23520" y="610112"/>
                    <a:pt x="21168" y="607757"/>
                  </a:cubicBezTo>
                  <a:cubicBezTo>
                    <a:pt x="21168" y="607757"/>
                    <a:pt x="18816" y="605401"/>
                    <a:pt x="18816" y="605401"/>
                  </a:cubicBezTo>
                  <a:cubicBezTo>
                    <a:pt x="18816" y="603045"/>
                    <a:pt x="16464" y="603045"/>
                    <a:pt x="16464" y="600690"/>
                  </a:cubicBezTo>
                  <a:cubicBezTo>
                    <a:pt x="14112" y="600690"/>
                    <a:pt x="14112" y="598334"/>
                    <a:pt x="11760" y="598334"/>
                  </a:cubicBezTo>
                  <a:cubicBezTo>
                    <a:pt x="11760" y="595978"/>
                    <a:pt x="11760" y="595978"/>
                    <a:pt x="11760" y="593623"/>
                  </a:cubicBezTo>
                  <a:cubicBezTo>
                    <a:pt x="9408" y="593623"/>
                    <a:pt x="9408" y="591267"/>
                    <a:pt x="7056" y="591267"/>
                  </a:cubicBezTo>
                  <a:cubicBezTo>
                    <a:pt x="7056" y="588912"/>
                    <a:pt x="7056" y="588912"/>
                    <a:pt x="7056" y="588912"/>
                  </a:cubicBezTo>
                  <a:cubicBezTo>
                    <a:pt x="4704" y="586556"/>
                    <a:pt x="4704" y="584200"/>
                    <a:pt x="4704" y="584200"/>
                  </a:cubicBezTo>
                  <a:cubicBezTo>
                    <a:pt x="4704" y="584200"/>
                    <a:pt x="4704" y="581845"/>
                    <a:pt x="2352" y="581845"/>
                  </a:cubicBezTo>
                  <a:cubicBezTo>
                    <a:pt x="2352" y="579489"/>
                    <a:pt x="2352" y="579489"/>
                    <a:pt x="2352" y="577133"/>
                  </a:cubicBezTo>
                  <a:cubicBezTo>
                    <a:pt x="2352" y="577133"/>
                    <a:pt x="2352" y="574778"/>
                    <a:pt x="2352" y="574778"/>
                  </a:cubicBezTo>
                  <a:cubicBezTo>
                    <a:pt x="0" y="572422"/>
                    <a:pt x="0" y="572422"/>
                    <a:pt x="0" y="570066"/>
                  </a:cubicBezTo>
                  <a:cubicBezTo>
                    <a:pt x="0" y="570066"/>
                    <a:pt x="0" y="567711"/>
                    <a:pt x="0" y="567711"/>
                  </a:cubicBezTo>
                  <a:cubicBezTo>
                    <a:pt x="0" y="565355"/>
                    <a:pt x="0" y="562999"/>
                    <a:pt x="0" y="560644"/>
                  </a:cubicBezTo>
                  <a:cubicBezTo>
                    <a:pt x="21168" y="374548"/>
                    <a:pt x="42337" y="186096"/>
                    <a:pt x="61153" y="0"/>
                  </a:cubicBezTo>
                  <a:close/>
                </a:path>
              </a:pathLst>
            </a:custGeom>
            <a:gradFill flip="none" rotWithShape="1">
              <a:gsLst>
                <a:gs pos="57000">
                  <a:schemeClr val="bg1">
                    <a:alpha val="33000"/>
                  </a:schemeClr>
                </a:gs>
                <a:gs pos="0">
                  <a:schemeClr val="tx1">
                    <a:alpha val="60000"/>
                  </a:schemeClr>
                </a:gs>
                <a:gs pos="28000">
                  <a:schemeClr val="tx1">
                    <a:alpha val="20000"/>
                  </a:schemeClr>
                </a:gs>
                <a:gs pos="100000">
                  <a:schemeClr val="bg1">
                    <a:alpha val="50000"/>
                  </a:schemeClr>
                </a:gs>
              </a:gsLst>
              <a:lin ang="300000" scaled="0"/>
              <a:tileRect/>
            </a:gradFill>
            <a:ln>
              <a:noFill/>
            </a:ln>
          </p:spPr>
          <p:txBody>
            <a:bodyPr vert="horz" wrap="square" lIns="182880" tIns="91440" rIns="182880" bIns="91440" numCol="1" anchor="t" anchorCtr="0" compatLnSpc="1">
              <a:prstTxWarp prst="textNoShape">
                <a:avLst/>
              </a:prstTxWarp>
              <a:noAutofit/>
            </a:bodyPr>
            <a:lstStyle/>
            <a:p>
              <a:endParaRPr lang="en-GB" sz="4800" noProof="0" dirty="0">
                <a:latin typeface="+mj-lt"/>
              </a:endParaRPr>
            </a:p>
          </p:txBody>
        </p:sp>
      </p:grpSp>
      <p:sp>
        <p:nvSpPr>
          <p:cNvPr id="22" name="TextBox 21">
            <a:extLst>
              <a:ext uri="{FF2B5EF4-FFF2-40B4-BE49-F238E27FC236}">
                <a16:creationId xmlns:a16="http://schemas.microsoft.com/office/drawing/2014/main" id="{153FEAAE-8556-CF6D-B262-5232DB3AC80C}"/>
              </a:ext>
            </a:extLst>
          </p:cNvPr>
          <p:cNvSpPr txBox="1"/>
          <p:nvPr/>
        </p:nvSpPr>
        <p:spPr>
          <a:xfrm>
            <a:off x="13334266" y="2544228"/>
            <a:ext cx="4366401" cy="2585323"/>
          </a:xfrm>
          <a:prstGeom prst="rect">
            <a:avLst/>
          </a:prstGeom>
          <a:noFill/>
        </p:spPr>
        <p:txBody>
          <a:bodyPr wrap="square" lIns="0" tIns="0" rIns="0" bIns="0" anchor="ctr">
            <a:spAutoFit/>
          </a:bodyPr>
          <a:lstStyle/>
          <a:p>
            <a:r>
              <a:rPr lang="en-GB" sz="2800" b="1" noProof="0" dirty="0">
                <a:solidFill>
                  <a:srgbClr val="3F6031"/>
                </a:solidFill>
                <a:latin typeface="+mj-lt"/>
                <a:ea typeface="Arial" panose="020B0604020202020204" pitchFamily="34" charset="0"/>
                <a:cs typeface="Times New Roman" panose="02020603050405020304" pitchFamily="18" charset="0"/>
              </a:rPr>
              <a:t>Creative thinking</a:t>
            </a:r>
            <a:r>
              <a:rPr lang="en-GB" sz="2800" noProof="0" dirty="0">
                <a:solidFill>
                  <a:srgbClr val="3F6031"/>
                </a:solidFill>
                <a:latin typeface="+mj-lt"/>
                <a:ea typeface="Arial" panose="020B0604020202020204" pitchFamily="34" charset="0"/>
                <a:cs typeface="Times New Roman" panose="02020603050405020304" pitchFamily="18" charset="0"/>
              </a:rPr>
              <a:t> </a:t>
            </a:r>
            <a:r>
              <a:rPr lang="en-GB" sz="2800" noProof="0" dirty="0">
                <a:latin typeface="+mj-lt"/>
                <a:ea typeface="Arial" panose="020B0604020202020204" pitchFamily="34" charset="0"/>
                <a:cs typeface="Times New Roman" panose="02020603050405020304" pitchFamily="18" charset="0"/>
              </a:rPr>
              <a:t>drives originality, experimentation, and the development of meaningful, resonant  content that challenges assumptions and engages audiences</a:t>
            </a:r>
            <a:endParaRPr lang="en-GB" sz="1500" noProof="0" dirty="0">
              <a:solidFill>
                <a:schemeClr val="tx1">
                  <a:lumMod val="75000"/>
                  <a:lumOff val="25000"/>
                </a:schemeClr>
              </a:solidFill>
              <a:latin typeface="+mj-lt"/>
              <a:cs typeface="Mongolian Baiti" panose="03000500000000000000" pitchFamily="66" charset="0"/>
            </a:endParaRPr>
          </a:p>
        </p:txBody>
      </p:sp>
      <p:cxnSp>
        <p:nvCxnSpPr>
          <p:cNvPr id="23" name="Straight Connector 24">
            <a:extLst>
              <a:ext uri="{FF2B5EF4-FFF2-40B4-BE49-F238E27FC236}">
                <a16:creationId xmlns:a16="http://schemas.microsoft.com/office/drawing/2014/main" id="{E9E3CFE3-FC45-6C27-3207-479EBF8C10CF}"/>
              </a:ext>
            </a:extLst>
          </p:cNvPr>
          <p:cNvCxnSpPr>
            <a:cxnSpLocks/>
          </p:cNvCxnSpPr>
          <p:nvPr/>
        </p:nvCxnSpPr>
        <p:spPr>
          <a:xfrm>
            <a:off x="11719212" y="4300209"/>
            <a:ext cx="1439556" cy="0"/>
          </a:xfrm>
          <a:prstGeom prst="line">
            <a:avLst/>
          </a:prstGeom>
          <a:ln w="12700" cap="rnd">
            <a:solidFill>
              <a:schemeClr val="tx1">
                <a:lumMod val="50000"/>
                <a:lumOff val="50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F9A95EE-A86E-0652-6C7A-187D9B67350E}"/>
              </a:ext>
            </a:extLst>
          </p:cNvPr>
          <p:cNvSpPr txBox="1"/>
          <p:nvPr/>
        </p:nvSpPr>
        <p:spPr>
          <a:xfrm>
            <a:off x="1192765" y="3291564"/>
            <a:ext cx="3967814" cy="2585323"/>
          </a:xfrm>
          <a:prstGeom prst="rect">
            <a:avLst/>
          </a:prstGeom>
          <a:noFill/>
        </p:spPr>
        <p:txBody>
          <a:bodyPr wrap="square" lIns="0" tIns="0" rIns="0" bIns="0" anchor="ctr">
            <a:spAutoFit/>
          </a:bodyPr>
          <a:lstStyle/>
          <a:p>
            <a:pPr algn="r"/>
            <a:r>
              <a:rPr lang="en-GB" sz="2800" b="1" noProof="0" dirty="0">
                <a:solidFill>
                  <a:srgbClr val="FF0000"/>
                </a:solidFill>
                <a:latin typeface="+mj-lt"/>
                <a:ea typeface="Arial" panose="020B0604020202020204" pitchFamily="34" charset="0"/>
              </a:rPr>
              <a:t>Strategic thinking</a:t>
            </a:r>
            <a:r>
              <a:rPr lang="en-GB" sz="2800" noProof="0" dirty="0">
                <a:solidFill>
                  <a:srgbClr val="FF0000"/>
                </a:solidFill>
                <a:latin typeface="+mj-lt"/>
                <a:ea typeface="Arial" panose="020B0604020202020204" pitchFamily="34" charset="0"/>
              </a:rPr>
              <a:t> </a:t>
            </a:r>
            <a:r>
              <a:rPr lang="en-GB" sz="2800" noProof="0" dirty="0">
                <a:latin typeface="+mj-lt"/>
                <a:ea typeface="Arial" panose="020B0604020202020204" pitchFamily="34" charset="0"/>
              </a:rPr>
              <a:t>enables artists and organisations to align their creative work with long-term goals and anticipate future opportunities and risks</a:t>
            </a:r>
            <a:endParaRPr lang="en-GB" sz="1500" noProof="0" dirty="0">
              <a:solidFill>
                <a:schemeClr val="tx1">
                  <a:lumMod val="75000"/>
                  <a:lumOff val="25000"/>
                </a:schemeClr>
              </a:solidFill>
              <a:latin typeface="+mj-lt"/>
              <a:cs typeface="Mongolian Baiti" panose="03000500000000000000" pitchFamily="66" charset="0"/>
            </a:endParaRPr>
          </a:p>
        </p:txBody>
      </p:sp>
      <p:cxnSp>
        <p:nvCxnSpPr>
          <p:cNvPr id="25" name="Straight Connector 25">
            <a:extLst>
              <a:ext uri="{FF2B5EF4-FFF2-40B4-BE49-F238E27FC236}">
                <a16:creationId xmlns:a16="http://schemas.microsoft.com/office/drawing/2014/main" id="{F8068260-8773-1CC0-A3A3-463B97E12911}"/>
              </a:ext>
            </a:extLst>
          </p:cNvPr>
          <p:cNvCxnSpPr>
            <a:cxnSpLocks/>
          </p:cNvCxnSpPr>
          <p:nvPr/>
        </p:nvCxnSpPr>
        <p:spPr>
          <a:xfrm rot="10800000">
            <a:off x="5357836" y="5427513"/>
            <a:ext cx="1439556" cy="0"/>
          </a:xfrm>
          <a:prstGeom prst="line">
            <a:avLst/>
          </a:prstGeom>
          <a:ln w="12700" cap="rnd">
            <a:solidFill>
              <a:schemeClr val="tx1">
                <a:lumMod val="50000"/>
                <a:lumOff val="50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7FB5727-4AA5-28CE-AC85-79D350BDE385}"/>
              </a:ext>
            </a:extLst>
          </p:cNvPr>
          <p:cNvSpPr txBox="1"/>
          <p:nvPr/>
        </p:nvSpPr>
        <p:spPr>
          <a:xfrm>
            <a:off x="13398075" y="6130879"/>
            <a:ext cx="4366401" cy="3877985"/>
          </a:xfrm>
          <a:prstGeom prst="rect">
            <a:avLst/>
          </a:prstGeom>
          <a:noFill/>
        </p:spPr>
        <p:txBody>
          <a:bodyPr wrap="square" lIns="0" tIns="0" rIns="0" bIns="0" anchor="ctr">
            <a:spAutoFit/>
          </a:bodyPr>
          <a:lstStyle/>
          <a:p>
            <a:r>
              <a:rPr lang="en-GB" sz="2800" b="1" noProof="0" dirty="0">
                <a:solidFill>
                  <a:srgbClr val="569938"/>
                </a:solidFill>
                <a:latin typeface="+mj-lt"/>
                <a:ea typeface="Arial" panose="020B0604020202020204" pitchFamily="34" charset="0"/>
              </a:rPr>
              <a:t>Innovative thinking</a:t>
            </a:r>
            <a:r>
              <a:rPr lang="en-GB" sz="2800" noProof="0" dirty="0">
                <a:solidFill>
                  <a:srgbClr val="569938"/>
                </a:solidFill>
                <a:latin typeface="+mj-lt"/>
                <a:ea typeface="Arial" panose="020B0604020202020204" pitchFamily="34" charset="0"/>
              </a:rPr>
              <a:t> </a:t>
            </a:r>
            <a:r>
              <a:rPr lang="en-GB" sz="2800" noProof="0" dirty="0">
                <a:latin typeface="+mj-lt"/>
                <a:ea typeface="Arial" panose="020B0604020202020204" pitchFamily="34" charset="0"/>
              </a:rPr>
              <a:t>transforms new ideas into practical solutions—helping performing arts professionals create and implement novel formats, partnerships, or experiences in response to emerging challenges and opportunities</a:t>
            </a:r>
            <a:endParaRPr lang="en-GB" sz="1500" noProof="0" dirty="0">
              <a:solidFill>
                <a:schemeClr val="tx1">
                  <a:lumMod val="75000"/>
                  <a:lumOff val="25000"/>
                </a:schemeClr>
              </a:solidFill>
              <a:latin typeface="+mj-lt"/>
              <a:cs typeface="Mongolian Baiti" panose="03000500000000000000" pitchFamily="66" charset="0"/>
            </a:endParaRPr>
          </a:p>
        </p:txBody>
      </p:sp>
      <p:cxnSp>
        <p:nvCxnSpPr>
          <p:cNvPr id="27" name="Straight Connector 29">
            <a:extLst>
              <a:ext uri="{FF2B5EF4-FFF2-40B4-BE49-F238E27FC236}">
                <a16:creationId xmlns:a16="http://schemas.microsoft.com/office/drawing/2014/main" id="{BB5FB752-7982-F5EC-183A-EEB1EA507C9E}"/>
              </a:ext>
            </a:extLst>
          </p:cNvPr>
          <p:cNvCxnSpPr>
            <a:cxnSpLocks/>
          </p:cNvCxnSpPr>
          <p:nvPr/>
        </p:nvCxnSpPr>
        <p:spPr>
          <a:xfrm>
            <a:off x="11719212" y="6554817"/>
            <a:ext cx="1439556" cy="0"/>
          </a:xfrm>
          <a:prstGeom prst="line">
            <a:avLst/>
          </a:prstGeom>
          <a:ln w="12700" cap="rnd">
            <a:solidFill>
              <a:schemeClr val="tx1">
                <a:lumMod val="50000"/>
                <a:lumOff val="50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C68792A-3950-0D40-0A91-0CB76A43EC68}"/>
              </a:ext>
            </a:extLst>
          </p:cNvPr>
          <p:cNvSpPr txBox="1"/>
          <p:nvPr/>
        </p:nvSpPr>
        <p:spPr>
          <a:xfrm>
            <a:off x="530776" y="6942170"/>
            <a:ext cx="4629803" cy="3016210"/>
          </a:xfrm>
          <a:prstGeom prst="rect">
            <a:avLst/>
          </a:prstGeom>
          <a:noFill/>
        </p:spPr>
        <p:txBody>
          <a:bodyPr wrap="square" lIns="0" tIns="0" rIns="0" bIns="0" anchor="ctr">
            <a:spAutoFit/>
          </a:bodyPr>
          <a:lstStyle/>
          <a:p>
            <a:pPr algn="r"/>
            <a:r>
              <a:rPr lang="en-GB" sz="2800" b="1" noProof="0" dirty="0">
                <a:solidFill>
                  <a:srgbClr val="04A6C2"/>
                </a:solidFill>
                <a:latin typeface="+mj-lt"/>
                <a:ea typeface="Arial" panose="020B0604020202020204" pitchFamily="34" charset="0"/>
              </a:rPr>
              <a:t>Systems thinking</a:t>
            </a:r>
            <a:r>
              <a:rPr lang="en-GB" sz="2800" noProof="0" dirty="0">
                <a:solidFill>
                  <a:srgbClr val="04A6C2"/>
                </a:solidFill>
                <a:latin typeface="+mj-lt"/>
                <a:ea typeface="Arial" panose="020B0604020202020204" pitchFamily="34" charset="0"/>
              </a:rPr>
              <a:t> </a:t>
            </a:r>
            <a:r>
              <a:rPr lang="en-GB" sz="2800" noProof="0" dirty="0">
                <a:latin typeface="+mj-lt"/>
                <a:ea typeface="Arial" panose="020B0604020202020204" pitchFamily="34" charset="0"/>
              </a:rPr>
              <a:t>expands awareness of how artistic, social, technological, and economic systems interconnect, helping practitioners make decisions that are sustainable and impactful at multiple levels</a:t>
            </a:r>
            <a:r>
              <a:rPr lang="en-GB" sz="1500" noProof="0" dirty="0">
                <a:solidFill>
                  <a:schemeClr val="tx1">
                    <a:lumMod val="75000"/>
                    <a:lumOff val="25000"/>
                  </a:schemeClr>
                </a:solidFill>
                <a:latin typeface="+mj-lt"/>
                <a:cs typeface="Mongolian Baiti" panose="03000500000000000000" pitchFamily="66" charset="0"/>
              </a:rPr>
              <a:t>. </a:t>
            </a:r>
          </a:p>
        </p:txBody>
      </p:sp>
      <p:cxnSp>
        <p:nvCxnSpPr>
          <p:cNvPr id="29" name="Straight Connector 51">
            <a:extLst>
              <a:ext uri="{FF2B5EF4-FFF2-40B4-BE49-F238E27FC236}">
                <a16:creationId xmlns:a16="http://schemas.microsoft.com/office/drawing/2014/main" id="{2F4E98A5-D8C2-6407-1E99-6677B916D40B}"/>
              </a:ext>
            </a:extLst>
          </p:cNvPr>
          <p:cNvCxnSpPr>
            <a:cxnSpLocks/>
          </p:cNvCxnSpPr>
          <p:nvPr/>
        </p:nvCxnSpPr>
        <p:spPr>
          <a:xfrm rot="10800000">
            <a:off x="5357836" y="7682120"/>
            <a:ext cx="1439556" cy="0"/>
          </a:xfrm>
          <a:prstGeom prst="line">
            <a:avLst/>
          </a:prstGeom>
          <a:ln w="12700" cap="rnd">
            <a:solidFill>
              <a:schemeClr val="tx1">
                <a:lumMod val="50000"/>
                <a:lumOff val="50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102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1654D-6C7A-F0E5-5918-19B2455A4A93}"/>
            </a:ext>
          </a:extLst>
        </p:cNvPr>
        <p:cNvGrpSpPr/>
        <p:nvPr/>
      </p:nvGrpSpPr>
      <p:grpSpPr>
        <a:xfrm>
          <a:off x="0" y="0"/>
          <a:ext cx="0" cy="0"/>
          <a:chOff x="0" y="0"/>
          <a:chExt cx="0" cy="0"/>
        </a:xfrm>
      </p:grpSpPr>
      <p:grpSp>
        <p:nvGrpSpPr>
          <p:cNvPr id="17" name="Gruppieren 16">
            <a:extLst>
              <a:ext uri="{FF2B5EF4-FFF2-40B4-BE49-F238E27FC236}">
                <a16:creationId xmlns:a16="http://schemas.microsoft.com/office/drawing/2014/main" id="{138B9F1D-9B34-D567-C446-C92A56A6C8E6}"/>
              </a:ext>
            </a:extLst>
          </p:cNvPr>
          <p:cNvGrpSpPr/>
          <p:nvPr/>
        </p:nvGrpSpPr>
        <p:grpSpPr>
          <a:xfrm>
            <a:off x="1519028" y="3384815"/>
            <a:ext cx="15163766" cy="7133773"/>
            <a:chOff x="673696" y="3118729"/>
            <a:chExt cx="12540208" cy="6143173"/>
          </a:xfrm>
        </p:grpSpPr>
        <p:sp>
          <p:nvSpPr>
            <p:cNvPr id="8" name="Textplatzhalter 2">
              <a:extLst>
                <a:ext uri="{FF2B5EF4-FFF2-40B4-BE49-F238E27FC236}">
                  <a16:creationId xmlns:a16="http://schemas.microsoft.com/office/drawing/2014/main" id="{F8F5C3A9-F7D4-FB31-B69C-136E1940C449}"/>
                </a:ext>
              </a:extLst>
            </p:cNvPr>
            <p:cNvSpPr txBox="1">
              <a:spLocks/>
            </p:cNvSpPr>
            <p:nvPr/>
          </p:nvSpPr>
          <p:spPr>
            <a:xfrm>
              <a:off x="673696" y="3127276"/>
              <a:ext cx="3637856"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b="1" noProof="0" dirty="0">
                  <a:solidFill>
                    <a:srgbClr val="28853D"/>
                  </a:solidFill>
                </a:rPr>
                <a:t>Sustainability </a:t>
              </a:r>
              <a:br>
                <a:rPr lang="en-GB" b="1" noProof="0" dirty="0">
                  <a:solidFill>
                    <a:srgbClr val="28853D"/>
                  </a:solidFill>
                </a:rPr>
              </a:br>
              <a:r>
                <a:rPr lang="en-GB" b="1" noProof="0" dirty="0">
                  <a:solidFill>
                    <a:srgbClr val="28853D"/>
                  </a:solidFill>
                </a:rPr>
                <a:t>(GreenComp</a:t>
              </a:r>
              <a:r>
                <a:rPr lang="en-GB" sz="3000" b="1" noProof="0" dirty="0">
                  <a:solidFill>
                    <a:srgbClr val="28853D"/>
                  </a:solidFill>
                </a:rPr>
                <a:t>)</a:t>
              </a:r>
            </a:p>
          </p:txBody>
        </p:sp>
        <p:sp>
          <p:nvSpPr>
            <p:cNvPr id="9" name="Inhaltsplatzhalter 3">
              <a:extLst>
                <a:ext uri="{FF2B5EF4-FFF2-40B4-BE49-F238E27FC236}">
                  <a16:creationId xmlns:a16="http://schemas.microsoft.com/office/drawing/2014/main" id="{E574E178-52AC-E139-9E00-6CCFCC49F799}"/>
                </a:ext>
              </a:extLst>
            </p:cNvPr>
            <p:cNvSpPr txBox="1">
              <a:spLocks/>
            </p:cNvSpPr>
            <p:nvPr/>
          </p:nvSpPr>
          <p:spPr>
            <a:xfrm>
              <a:off x="673696" y="4005318"/>
              <a:ext cx="3637856" cy="525658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GB" sz="2800" noProof="0" dirty="0"/>
            </a:p>
            <a:p>
              <a:pPr marL="0" indent="0" algn="ctr">
                <a:buNone/>
              </a:pPr>
              <a:r>
                <a:rPr lang="en-GB" sz="2800" noProof="0" dirty="0"/>
                <a:t>Sustainable Production</a:t>
              </a:r>
            </a:p>
            <a:p>
              <a:pPr marL="0" indent="0" algn="ctr">
                <a:buNone/>
              </a:pPr>
              <a:r>
                <a:rPr lang="en-GB" sz="2800" noProof="0" dirty="0"/>
                <a:t>Performing Arts</a:t>
              </a:r>
            </a:p>
            <a:p>
              <a:pPr marL="0" indent="0" algn="ctr">
                <a:buNone/>
              </a:pPr>
              <a:endParaRPr lang="en-GB" sz="3600" noProof="0" dirty="0"/>
            </a:p>
          </p:txBody>
        </p:sp>
        <p:sp>
          <p:nvSpPr>
            <p:cNvPr id="10" name="Textplatzhalter 4">
              <a:extLst>
                <a:ext uri="{FF2B5EF4-FFF2-40B4-BE49-F238E27FC236}">
                  <a16:creationId xmlns:a16="http://schemas.microsoft.com/office/drawing/2014/main" id="{82589C16-EB95-D29D-00E7-9F11E3E732EE}"/>
                </a:ext>
              </a:extLst>
            </p:cNvPr>
            <p:cNvSpPr txBox="1">
              <a:spLocks/>
            </p:cNvSpPr>
            <p:nvPr/>
          </p:nvSpPr>
          <p:spPr>
            <a:xfrm>
              <a:off x="5074096" y="3127276"/>
              <a:ext cx="3637856" cy="86409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b="1" noProof="0" dirty="0">
                  <a:solidFill>
                    <a:srgbClr val="28853D"/>
                  </a:solidFill>
                </a:rPr>
                <a:t>Digital</a:t>
              </a:r>
            </a:p>
            <a:p>
              <a:pPr marL="0" indent="0" algn="ctr">
                <a:buNone/>
              </a:pPr>
              <a:r>
                <a:rPr lang="en-GB" b="1" noProof="0" dirty="0">
                  <a:solidFill>
                    <a:srgbClr val="28853D"/>
                  </a:solidFill>
                </a:rPr>
                <a:t>(DigComp)</a:t>
              </a:r>
            </a:p>
          </p:txBody>
        </p:sp>
        <p:sp>
          <p:nvSpPr>
            <p:cNvPr id="11" name="Inhaltsplatzhalter 5">
              <a:extLst>
                <a:ext uri="{FF2B5EF4-FFF2-40B4-BE49-F238E27FC236}">
                  <a16:creationId xmlns:a16="http://schemas.microsoft.com/office/drawing/2014/main" id="{89E44429-47D0-A732-51B2-98C765A37B63}"/>
                </a:ext>
              </a:extLst>
            </p:cNvPr>
            <p:cNvSpPr txBox="1">
              <a:spLocks/>
            </p:cNvSpPr>
            <p:nvPr/>
          </p:nvSpPr>
          <p:spPr>
            <a:xfrm>
              <a:off x="5074096" y="3997933"/>
              <a:ext cx="3637856" cy="525658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2800" noProof="0" dirty="0"/>
            </a:p>
            <a:p>
              <a:pPr marL="0" indent="0" algn="ctr">
                <a:buNone/>
              </a:pPr>
              <a:r>
                <a:rPr lang="en-GB" sz="2800" noProof="0" dirty="0"/>
                <a:t>Sustainable Deployment of Digital Methods</a:t>
              </a:r>
            </a:p>
          </p:txBody>
        </p:sp>
        <p:sp>
          <p:nvSpPr>
            <p:cNvPr id="12" name="Textplatzhalter 6">
              <a:extLst>
                <a:ext uri="{FF2B5EF4-FFF2-40B4-BE49-F238E27FC236}">
                  <a16:creationId xmlns:a16="http://schemas.microsoft.com/office/drawing/2014/main" id="{9FE195F5-CD03-24EA-2D46-52AB48E90577}"/>
                </a:ext>
              </a:extLst>
            </p:cNvPr>
            <p:cNvSpPr txBox="1">
              <a:spLocks/>
            </p:cNvSpPr>
            <p:nvPr/>
          </p:nvSpPr>
          <p:spPr>
            <a:xfrm>
              <a:off x="9576048" y="3118729"/>
              <a:ext cx="3637856" cy="86409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b="1" noProof="0" dirty="0">
                  <a:solidFill>
                    <a:srgbClr val="28853D"/>
                  </a:solidFill>
                </a:rPr>
                <a:t>Entrepreneurship</a:t>
              </a:r>
              <a:br>
                <a:rPr lang="en-GB" b="1" noProof="0" dirty="0">
                  <a:solidFill>
                    <a:srgbClr val="28853D"/>
                  </a:solidFill>
                </a:rPr>
              </a:br>
              <a:r>
                <a:rPr lang="en-GB" b="1" noProof="0" dirty="0">
                  <a:solidFill>
                    <a:srgbClr val="28853D"/>
                  </a:solidFill>
                </a:rPr>
                <a:t>(EntreComp)</a:t>
              </a:r>
            </a:p>
          </p:txBody>
        </p:sp>
        <p:sp>
          <p:nvSpPr>
            <p:cNvPr id="13" name="Inhaltsplatzhalter 7">
              <a:extLst>
                <a:ext uri="{FF2B5EF4-FFF2-40B4-BE49-F238E27FC236}">
                  <a16:creationId xmlns:a16="http://schemas.microsoft.com/office/drawing/2014/main" id="{6BF5A0D0-E01A-95FD-48EC-FA72C5110268}"/>
                </a:ext>
              </a:extLst>
            </p:cNvPr>
            <p:cNvSpPr txBox="1">
              <a:spLocks/>
            </p:cNvSpPr>
            <p:nvPr/>
          </p:nvSpPr>
          <p:spPr>
            <a:xfrm>
              <a:off x="9576048" y="3982825"/>
              <a:ext cx="3637856" cy="525658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2800" noProof="0" dirty="0"/>
            </a:p>
            <a:p>
              <a:pPr marL="0" indent="0" algn="ctr">
                <a:buNone/>
              </a:pPr>
              <a:r>
                <a:rPr lang="en-GB" sz="2800" noProof="0" dirty="0"/>
                <a:t>Sustainable </a:t>
              </a:r>
              <a:r>
                <a:rPr lang="en-GB" sz="2800" noProof="0" dirty="0" err="1"/>
                <a:t>Businessmodels</a:t>
              </a:r>
              <a:endParaRPr lang="en-GB" sz="2800" noProof="0" dirty="0"/>
            </a:p>
            <a:p>
              <a:pPr marL="0" indent="0" algn="ctr">
                <a:buNone/>
              </a:pPr>
              <a:endParaRPr lang="en-GB" sz="2800" noProof="0" dirty="0"/>
            </a:p>
            <a:p>
              <a:pPr marL="0" indent="0" algn="ctr">
                <a:buNone/>
              </a:pPr>
              <a:endParaRPr lang="en-GB" sz="2800" noProof="0" dirty="0"/>
            </a:p>
            <a:p>
              <a:pPr marL="0" indent="0" algn="ctr">
                <a:buNone/>
              </a:pPr>
              <a:endParaRPr lang="en-GB" sz="2800" noProof="0" dirty="0"/>
            </a:p>
          </p:txBody>
        </p:sp>
        <p:pic>
          <p:nvPicPr>
            <p:cNvPr id="14" name="Grafik 13">
              <a:extLst>
                <a:ext uri="{FF2B5EF4-FFF2-40B4-BE49-F238E27FC236}">
                  <a16:creationId xmlns:a16="http://schemas.microsoft.com/office/drawing/2014/main" id="{7D9E6246-DF0E-8F26-3C90-1BC55E946F8A}"/>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10284722" y="6138966"/>
              <a:ext cx="2220508" cy="2101764"/>
            </a:xfrm>
            <a:prstGeom prst="rect">
              <a:avLst/>
            </a:prstGeom>
          </p:spPr>
        </p:pic>
        <p:pic>
          <p:nvPicPr>
            <p:cNvPr id="15" name="Grafik 14">
              <a:extLst>
                <a:ext uri="{FF2B5EF4-FFF2-40B4-BE49-F238E27FC236}">
                  <a16:creationId xmlns:a16="http://schemas.microsoft.com/office/drawing/2014/main" id="{BC7FEAD7-EC55-15C8-9ED0-7CC4D9597A4D}"/>
                </a:ext>
              </a:extLst>
            </p:cNvPr>
            <p:cNvPicPr>
              <a:picLocks noChangeAspect="1"/>
            </p:cNvPicPr>
            <p:nvPr/>
          </p:nvPicPr>
          <p:blipFill>
            <a:blip r:embed="rId4"/>
            <a:stretch>
              <a:fillRect/>
            </a:stretch>
          </p:blipFill>
          <p:spPr>
            <a:xfrm>
              <a:off x="5764535" y="6173191"/>
              <a:ext cx="2256978" cy="2033314"/>
            </a:xfrm>
            <a:prstGeom prst="rect">
              <a:avLst/>
            </a:prstGeom>
          </p:spPr>
        </p:pic>
        <p:pic>
          <p:nvPicPr>
            <p:cNvPr id="16" name="Grafik 15">
              <a:extLst>
                <a:ext uri="{FF2B5EF4-FFF2-40B4-BE49-F238E27FC236}">
                  <a16:creationId xmlns:a16="http://schemas.microsoft.com/office/drawing/2014/main" id="{E71A24FF-0837-3F8E-53F4-24FD4D06915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42489" y="6140843"/>
              <a:ext cx="2500270" cy="2098011"/>
            </a:xfrm>
            <a:prstGeom prst="rect">
              <a:avLst/>
            </a:prstGeom>
          </p:spPr>
        </p:pic>
      </p:grpSp>
      <p:sp>
        <p:nvSpPr>
          <p:cNvPr id="20" name="Textfeld 19">
            <a:extLst>
              <a:ext uri="{FF2B5EF4-FFF2-40B4-BE49-F238E27FC236}">
                <a16:creationId xmlns:a16="http://schemas.microsoft.com/office/drawing/2014/main" id="{0006F727-CF83-62FD-D0B3-35CB87B50658}"/>
              </a:ext>
            </a:extLst>
          </p:cNvPr>
          <p:cNvSpPr txBox="1"/>
          <p:nvPr/>
        </p:nvSpPr>
        <p:spPr>
          <a:xfrm>
            <a:off x="1855878" y="1079753"/>
            <a:ext cx="14576244" cy="938719"/>
          </a:xfrm>
          <a:prstGeom prst="rect">
            <a:avLst/>
          </a:prstGeom>
          <a:noFill/>
        </p:spPr>
        <p:txBody>
          <a:bodyPr wrap="square" rtlCol="0">
            <a:spAutoFit/>
          </a:bodyPr>
          <a:lstStyle/>
          <a:p>
            <a:pPr algn="r"/>
            <a:r>
              <a:rPr lang="en-GB" sz="5500" b="1" noProof="0" dirty="0"/>
              <a:t>EU Competence Frameworks in INSPIRE</a:t>
            </a:r>
          </a:p>
        </p:txBody>
      </p:sp>
      <p:sp>
        <p:nvSpPr>
          <p:cNvPr id="6" name="Freeform 2">
            <a:extLst>
              <a:ext uri="{FF2B5EF4-FFF2-40B4-BE49-F238E27FC236}">
                <a16:creationId xmlns:a16="http://schemas.microsoft.com/office/drawing/2014/main" id="{F3C3F2AC-A9BF-F411-5B18-CC5D3AC8662F}"/>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noProof="0" dirty="0"/>
          </a:p>
        </p:txBody>
      </p:sp>
      <p:sp>
        <p:nvSpPr>
          <p:cNvPr id="7" name="Freeform 3">
            <a:extLst>
              <a:ext uri="{FF2B5EF4-FFF2-40B4-BE49-F238E27FC236}">
                <a16:creationId xmlns:a16="http://schemas.microsoft.com/office/drawing/2014/main" id="{F7A625FC-49B2-6AFA-E3DC-7FBA51ACA5B3}"/>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noProof="0" dirty="0"/>
          </a:p>
        </p:txBody>
      </p:sp>
    </p:spTree>
    <p:extLst>
      <p:ext uri="{BB962C8B-B14F-4D97-AF65-F5344CB8AC3E}">
        <p14:creationId xmlns:p14="http://schemas.microsoft.com/office/powerpoint/2010/main" val="6578330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460E2-E84C-40E4-9057-4B1D620DCB3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3EFAB99-E69C-0058-F331-AB1F8B77A7C1}"/>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26C674D0-DBB9-A600-B6F0-80D0A2BA4DEA}"/>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latin typeface="+mj-lt"/>
            </a:endParaRPr>
          </a:p>
        </p:txBody>
      </p:sp>
      <p:sp>
        <p:nvSpPr>
          <p:cNvPr id="5" name="TextBox 4">
            <a:extLst>
              <a:ext uri="{FF2B5EF4-FFF2-40B4-BE49-F238E27FC236}">
                <a16:creationId xmlns:a16="http://schemas.microsoft.com/office/drawing/2014/main" id="{C419DA8D-67EB-0259-2355-31C3856A07A6}"/>
              </a:ext>
            </a:extLst>
          </p:cNvPr>
          <p:cNvSpPr txBox="1"/>
          <p:nvPr/>
        </p:nvSpPr>
        <p:spPr>
          <a:xfrm>
            <a:off x="0" y="1040130"/>
            <a:ext cx="16687800" cy="1754326"/>
          </a:xfrm>
          <a:prstGeom prst="rect">
            <a:avLst/>
          </a:prstGeom>
          <a:noFill/>
        </p:spPr>
        <p:txBody>
          <a:bodyPr wrap="square">
            <a:spAutoFit/>
          </a:bodyPr>
          <a:lstStyle/>
          <a:p>
            <a:pPr lvl="0" algn="r"/>
            <a:r>
              <a:rPr lang="en-GB" sz="5200" b="1" noProof="0" dirty="0">
                <a:latin typeface="+mj-lt"/>
              </a:rPr>
              <a:t>Entrepreneurial Models in the Performing Arts: Three Pathways</a:t>
            </a:r>
          </a:p>
        </p:txBody>
      </p:sp>
      <p:sp>
        <p:nvSpPr>
          <p:cNvPr id="6" name="Freeform 96">
            <a:extLst>
              <a:ext uri="{FF2B5EF4-FFF2-40B4-BE49-F238E27FC236}">
                <a16:creationId xmlns:a16="http://schemas.microsoft.com/office/drawing/2014/main" id="{7D6EE70D-7588-54D4-EA6E-6D4C0EB2C48A}"/>
              </a:ext>
            </a:extLst>
          </p:cNvPr>
          <p:cNvSpPr>
            <a:spLocks noChangeArrowheads="1"/>
          </p:cNvSpPr>
          <p:nvPr/>
        </p:nvSpPr>
        <p:spPr bwMode="auto">
          <a:xfrm>
            <a:off x="2185866" y="3351093"/>
            <a:ext cx="1397503" cy="1790089"/>
          </a:xfrm>
          <a:custGeom>
            <a:avLst/>
            <a:gdLst>
              <a:gd name="T0" fmla="*/ 0 w 1837"/>
              <a:gd name="T1" fmla="*/ 0 h 1945"/>
              <a:gd name="T2" fmla="*/ 0 w 1837"/>
              <a:gd name="T3" fmla="*/ 0 h 1945"/>
              <a:gd name="T4" fmla="*/ 1836 w 1837"/>
              <a:gd name="T5" fmla="*/ 0 h 1945"/>
              <a:gd name="T6" fmla="*/ 1836 w 1837"/>
              <a:gd name="T7" fmla="*/ 1816 h 1945"/>
              <a:gd name="T8" fmla="*/ 0 w 1837"/>
              <a:gd name="T9" fmla="*/ 1816 h 1945"/>
              <a:gd name="T10" fmla="*/ 0 w 1837"/>
              <a:gd name="T11" fmla="*/ 0 h 1945"/>
            </a:gdLst>
            <a:ahLst/>
            <a:cxnLst>
              <a:cxn ang="0">
                <a:pos x="T0" y="T1"/>
              </a:cxn>
              <a:cxn ang="0">
                <a:pos x="T2" y="T3"/>
              </a:cxn>
              <a:cxn ang="0">
                <a:pos x="T4" y="T5"/>
              </a:cxn>
              <a:cxn ang="0">
                <a:pos x="T6" y="T7"/>
              </a:cxn>
              <a:cxn ang="0">
                <a:pos x="T8" y="T9"/>
              </a:cxn>
              <a:cxn ang="0">
                <a:pos x="T10" y="T11"/>
              </a:cxn>
            </a:cxnLst>
            <a:rect l="0" t="0" r="r" b="b"/>
            <a:pathLst>
              <a:path w="1837" h="1945">
                <a:moveTo>
                  <a:pt x="0" y="0"/>
                </a:moveTo>
                <a:lnTo>
                  <a:pt x="0" y="0"/>
                </a:lnTo>
                <a:cubicBezTo>
                  <a:pt x="603" y="128"/>
                  <a:pt x="1234" y="128"/>
                  <a:pt x="1836" y="0"/>
                </a:cubicBezTo>
                <a:cubicBezTo>
                  <a:pt x="1836" y="602"/>
                  <a:pt x="1836" y="1205"/>
                  <a:pt x="1836" y="1816"/>
                </a:cubicBezTo>
                <a:cubicBezTo>
                  <a:pt x="1234" y="1944"/>
                  <a:pt x="603" y="1944"/>
                  <a:pt x="0" y="1816"/>
                </a:cubicBezTo>
                <a:cubicBezTo>
                  <a:pt x="0" y="1205"/>
                  <a:pt x="0" y="602"/>
                  <a:pt x="0" y="0"/>
                </a:cubicBezTo>
              </a:path>
            </a:pathLst>
          </a:custGeom>
          <a:solidFill>
            <a:srgbClr val="3F6031"/>
          </a:solidFill>
          <a:ln>
            <a:noFill/>
          </a:ln>
          <a:effectLst/>
        </p:spPr>
        <p:txBody>
          <a:bodyPr wrap="none" anchor="ctr"/>
          <a:lstStyle/>
          <a:p>
            <a:endParaRPr lang="en-GB" sz="1350" noProof="0" dirty="0">
              <a:latin typeface="+mj-lt"/>
            </a:endParaRPr>
          </a:p>
        </p:txBody>
      </p:sp>
      <p:sp>
        <p:nvSpPr>
          <p:cNvPr id="7" name="Freeform 97">
            <a:extLst>
              <a:ext uri="{FF2B5EF4-FFF2-40B4-BE49-F238E27FC236}">
                <a16:creationId xmlns:a16="http://schemas.microsoft.com/office/drawing/2014/main" id="{0F4E6AC7-B0AA-5FC8-1C1D-4A2AFC9BBAA7}"/>
              </a:ext>
            </a:extLst>
          </p:cNvPr>
          <p:cNvSpPr>
            <a:spLocks noChangeArrowheads="1"/>
          </p:cNvSpPr>
          <p:nvPr/>
        </p:nvSpPr>
        <p:spPr bwMode="auto">
          <a:xfrm>
            <a:off x="3157750" y="2965471"/>
            <a:ext cx="425620" cy="2057995"/>
          </a:xfrm>
          <a:custGeom>
            <a:avLst/>
            <a:gdLst>
              <a:gd name="T0" fmla="*/ 558 w 559"/>
              <a:gd name="T1" fmla="*/ 2236 h 2237"/>
              <a:gd name="T2" fmla="*/ 0 w 559"/>
              <a:gd name="T3" fmla="*/ 1817 h 2237"/>
              <a:gd name="T4" fmla="*/ 0 w 559"/>
              <a:gd name="T5" fmla="*/ 0 h 2237"/>
              <a:gd name="T6" fmla="*/ 558 w 559"/>
              <a:gd name="T7" fmla="*/ 420 h 2237"/>
              <a:gd name="T8" fmla="*/ 558 w 559"/>
              <a:gd name="T9" fmla="*/ 2236 h 2237"/>
            </a:gdLst>
            <a:ahLst/>
            <a:cxnLst>
              <a:cxn ang="0">
                <a:pos x="T0" y="T1"/>
              </a:cxn>
              <a:cxn ang="0">
                <a:pos x="T2" y="T3"/>
              </a:cxn>
              <a:cxn ang="0">
                <a:pos x="T4" y="T5"/>
              </a:cxn>
              <a:cxn ang="0">
                <a:pos x="T6" y="T7"/>
              </a:cxn>
              <a:cxn ang="0">
                <a:pos x="T8" y="T9"/>
              </a:cxn>
            </a:cxnLst>
            <a:rect l="0" t="0" r="r" b="b"/>
            <a:pathLst>
              <a:path w="559" h="2237">
                <a:moveTo>
                  <a:pt x="558" y="2236"/>
                </a:moveTo>
                <a:lnTo>
                  <a:pt x="0" y="1817"/>
                </a:lnTo>
                <a:lnTo>
                  <a:pt x="0" y="0"/>
                </a:lnTo>
                <a:lnTo>
                  <a:pt x="558" y="420"/>
                </a:lnTo>
                <a:lnTo>
                  <a:pt x="558" y="2236"/>
                </a:lnTo>
              </a:path>
            </a:pathLst>
          </a:custGeom>
          <a:solidFill>
            <a:srgbClr val="2A4020"/>
          </a:solidFill>
          <a:ln>
            <a:noFill/>
          </a:ln>
          <a:effectLst/>
        </p:spPr>
        <p:txBody>
          <a:bodyPr wrap="none" anchor="ctr"/>
          <a:lstStyle/>
          <a:p>
            <a:endParaRPr lang="en-GB" sz="1350" noProof="0" dirty="0">
              <a:latin typeface="+mj-lt"/>
            </a:endParaRPr>
          </a:p>
        </p:txBody>
      </p:sp>
      <p:sp>
        <p:nvSpPr>
          <p:cNvPr id="8" name="Freeform 98">
            <a:extLst>
              <a:ext uri="{FF2B5EF4-FFF2-40B4-BE49-F238E27FC236}">
                <a16:creationId xmlns:a16="http://schemas.microsoft.com/office/drawing/2014/main" id="{4DC1EE57-098B-DC49-BDFC-14027E5BF8BC}"/>
              </a:ext>
            </a:extLst>
          </p:cNvPr>
          <p:cNvSpPr>
            <a:spLocks noChangeArrowheads="1"/>
          </p:cNvSpPr>
          <p:nvPr/>
        </p:nvSpPr>
        <p:spPr bwMode="auto">
          <a:xfrm>
            <a:off x="3157750" y="2965470"/>
            <a:ext cx="3699861" cy="1672373"/>
          </a:xfrm>
          <a:custGeom>
            <a:avLst/>
            <a:gdLst>
              <a:gd name="T0" fmla="*/ 4868 w 4869"/>
              <a:gd name="T1" fmla="*/ 1817 h 1818"/>
              <a:gd name="T2" fmla="*/ 0 w 4869"/>
              <a:gd name="T3" fmla="*/ 1817 h 1818"/>
              <a:gd name="T4" fmla="*/ 0 w 4869"/>
              <a:gd name="T5" fmla="*/ 0 h 1818"/>
              <a:gd name="T6" fmla="*/ 4868 w 4869"/>
              <a:gd name="T7" fmla="*/ 0 h 1818"/>
              <a:gd name="T8" fmla="*/ 4173 w 4869"/>
              <a:gd name="T9" fmla="*/ 912 h 1818"/>
              <a:gd name="T10" fmla="*/ 4868 w 4869"/>
              <a:gd name="T11" fmla="*/ 1817 h 1818"/>
            </a:gdLst>
            <a:ahLst/>
            <a:cxnLst>
              <a:cxn ang="0">
                <a:pos x="T0" y="T1"/>
              </a:cxn>
              <a:cxn ang="0">
                <a:pos x="T2" y="T3"/>
              </a:cxn>
              <a:cxn ang="0">
                <a:pos x="T4" y="T5"/>
              </a:cxn>
              <a:cxn ang="0">
                <a:pos x="T6" y="T7"/>
              </a:cxn>
              <a:cxn ang="0">
                <a:pos x="T8" y="T9"/>
              </a:cxn>
              <a:cxn ang="0">
                <a:pos x="T10" y="T11"/>
              </a:cxn>
            </a:cxnLst>
            <a:rect l="0" t="0" r="r" b="b"/>
            <a:pathLst>
              <a:path w="4869" h="1818">
                <a:moveTo>
                  <a:pt x="4868" y="1817"/>
                </a:moveTo>
                <a:lnTo>
                  <a:pt x="0" y="1817"/>
                </a:lnTo>
                <a:lnTo>
                  <a:pt x="0" y="0"/>
                </a:lnTo>
                <a:lnTo>
                  <a:pt x="4868" y="0"/>
                </a:lnTo>
                <a:lnTo>
                  <a:pt x="4173" y="912"/>
                </a:lnTo>
                <a:lnTo>
                  <a:pt x="4868" y="1817"/>
                </a:lnTo>
              </a:path>
            </a:pathLst>
          </a:custGeom>
          <a:solidFill>
            <a:srgbClr val="162F3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1350" noProof="0" dirty="0">
              <a:latin typeface="+mj-lt"/>
            </a:endParaRPr>
          </a:p>
        </p:txBody>
      </p:sp>
      <p:sp>
        <p:nvSpPr>
          <p:cNvPr id="11" name="Text Box 99">
            <a:extLst>
              <a:ext uri="{FF2B5EF4-FFF2-40B4-BE49-F238E27FC236}">
                <a16:creationId xmlns:a16="http://schemas.microsoft.com/office/drawing/2014/main" id="{8002793D-9956-ABCD-E884-5BCAF6178BE9}"/>
              </a:ext>
            </a:extLst>
          </p:cNvPr>
          <p:cNvSpPr txBox="1">
            <a:spLocks noChangeArrowheads="1"/>
          </p:cNvSpPr>
          <p:nvPr/>
        </p:nvSpPr>
        <p:spPr bwMode="auto">
          <a:xfrm>
            <a:off x="3539800" y="3399802"/>
            <a:ext cx="2459872" cy="78341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nSpc>
                <a:spcPct val="110000"/>
              </a:lnSpc>
              <a:buClrTx/>
              <a:buFontTx/>
              <a:buNone/>
            </a:pPr>
            <a:r>
              <a:rPr lang="en-GB" sz="750" noProof="0" dirty="0">
                <a:solidFill>
                  <a:srgbClr val="F1F0F0"/>
                </a:solidFill>
                <a:latin typeface="+mj-lt"/>
                <a:cs typeface="Roboto Black" charset="0"/>
              </a:rPr>
              <a:t>OPTION 01</a:t>
            </a:r>
          </a:p>
        </p:txBody>
      </p:sp>
      <p:sp>
        <p:nvSpPr>
          <p:cNvPr id="32" name="Freeform 103">
            <a:extLst>
              <a:ext uri="{FF2B5EF4-FFF2-40B4-BE49-F238E27FC236}">
                <a16:creationId xmlns:a16="http://schemas.microsoft.com/office/drawing/2014/main" id="{97B781A3-7EFC-636D-C79D-6DFC86D3EDF8}"/>
              </a:ext>
            </a:extLst>
          </p:cNvPr>
          <p:cNvSpPr>
            <a:spLocks noChangeArrowheads="1"/>
          </p:cNvSpPr>
          <p:nvPr/>
        </p:nvSpPr>
        <p:spPr bwMode="auto">
          <a:xfrm>
            <a:off x="2185866" y="5543036"/>
            <a:ext cx="1397503" cy="1798206"/>
          </a:xfrm>
          <a:custGeom>
            <a:avLst/>
            <a:gdLst>
              <a:gd name="T0" fmla="*/ 0 w 1837"/>
              <a:gd name="T1" fmla="*/ 0 h 1954"/>
              <a:gd name="T2" fmla="*/ 0 w 1837"/>
              <a:gd name="T3" fmla="*/ 0 h 1954"/>
              <a:gd name="T4" fmla="*/ 1836 w 1837"/>
              <a:gd name="T5" fmla="*/ 0 h 1954"/>
              <a:gd name="T6" fmla="*/ 1836 w 1837"/>
              <a:gd name="T7" fmla="*/ 1825 h 1954"/>
              <a:gd name="T8" fmla="*/ 0 w 1837"/>
              <a:gd name="T9" fmla="*/ 1825 h 1954"/>
              <a:gd name="T10" fmla="*/ 0 w 1837"/>
              <a:gd name="T11" fmla="*/ 0 h 1954"/>
            </a:gdLst>
            <a:ahLst/>
            <a:cxnLst>
              <a:cxn ang="0">
                <a:pos x="T0" y="T1"/>
              </a:cxn>
              <a:cxn ang="0">
                <a:pos x="T2" y="T3"/>
              </a:cxn>
              <a:cxn ang="0">
                <a:pos x="T4" y="T5"/>
              </a:cxn>
              <a:cxn ang="0">
                <a:pos x="T6" y="T7"/>
              </a:cxn>
              <a:cxn ang="0">
                <a:pos x="T8" y="T9"/>
              </a:cxn>
              <a:cxn ang="0">
                <a:pos x="T10" y="T11"/>
              </a:cxn>
            </a:cxnLst>
            <a:rect l="0" t="0" r="r" b="b"/>
            <a:pathLst>
              <a:path w="1837" h="1954">
                <a:moveTo>
                  <a:pt x="0" y="0"/>
                </a:moveTo>
                <a:lnTo>
                  <a:pt x="0" y="0"/>
                </a:lnTo>
                <a:cubicBezTo>
                  <a:pt x="603" y="137"/>
                  <a:pt x="1234" y="137"/>
                  <a:pt x="1836" y="0"/>
                </a:cubicBezTo>
                <a:cubicBezTo>
                  <a:pt x="1836" y="611"/>
                  <a:pt x="1836" y="1214"/>
                  <a:pt x="1836" y="1825"/>
                </a:cubicBezTo>
                <a:cubicBezTo>
                  <a:pt x="1234" y="1953"/>
                  <a:pt x="603" y="1953"/>
                  <a:pt x="0" y="1825"/>
                </a:cubicBezTo>
                <a:cubicBezTo>
                  <a:pt x="0" y="1214"/>
                  <a:pt x="0" y="611"/>
                  <a:pt x="0" y="0"/>
                </a:cubicBezTo>
              </a:path>
            </a:pathLst>
          </a:custGeom>
          <a:solidFill>
            <a:srgbClr val="04A6C2"/>
          </a:solidFill>
          <a:ln>
            <a:noFill/>
          </a:ln>
          <a:effectLst/>
        </p:spPr>
        <p:txBody>
          <a:bodyPr wrap="none" anchor="ctr"/>
          <a:lstStyle/>
          <a:p>
            <a:endParaRPr lang="en-GB" sz="1350" noProof="0" dirty="0">
              <a:latin typeface="+mj-lt"/>
            </a:endParaRPr>
          </a:p>
        </p:txBody>
      </p:sp>
      <p:sp>
        <p:nvSpPr>
          <p:cNvPr id="33" name="Freeform 104">
            <a:extLst>
              <a:ext uri="{FF2B5EF4-FFF2-40B4-BE49-F238E27FC236}">
                <a16:creationId xmlns:a16="http://schemas.microsoft.com/office/drawing/2014/main" id="{C7FDB345-1D6B-6A8E-DAAB-CBFD79CA7538}"/>
              </a:ext>
            </a:extLst>
          </p:cNvPr>
          <p:cNvSpPr>
            <a:spLocks noChangeArrowheads="1"/>
          </p:cNvSpPr>
          <p:nvPr/>
        </p:nvSpPr>
        <p:spPr bwMode="auto">
          <a:xfrm>
            <a:off x="3157750" y="5165535"/>
            <a:ext cx="425620" cy="2057995"/>
          </a:xfrm>
          <a:custGeom>
            <a:avLst/>
            <a:gdLst>
              <a:gd name="T0" fmla="*/ 558 w 559"/>
              <a:gd name="T1" fmla="*/ 2236 h 2237"/>
              <a:gd name="T2" fmla="*/ 0 w 559"/>
              <a:gd name="T3" fmla="*/ 1817 h 2237"/>
              <a:gd name="T4" fmla="*/ 0 w 559"/>
              <a:gd name="T5" fmla="*/ 0 h 2237"/>
              <a:gd name="T6" fmla="*/ 558 w 559"/>
              <a:gd name="T7" fmla="*/ 420 h 2237"/>
              <a:gd name="T8" fmla="*/ 558 w 559"/>
              <a:gd name="T9" fmla="*/ 2236 h 2237"/>
            </a:gdLst>
            <a:ahLst/>
            <a:cxnLst>
              <a:cxn ang="0">
                <a:pos x="T0" y="T1"/>
              </a:cxn>
              <a:cxn ang="0">
                <a:pos x="T2" y="T3"/>
              </a:cxn>
              <a:cxn ang="0">
                <a:pos x="T4" y="T5"/>
              </a:cxn>
              <a:cxn ang="0">
                <a:pos x="T6" y="T7"/>
              </a:cxn>
              <a:cxn ang="0">
                <a:pos x="T8" y="T9"/>
              </a:cxn>
            </a:cxnLst>
            <a:rect l="0" t="0" r="r" b="b"/>
            <a:pathLst>
              <a:path w="559" h="2237">
                <a:moveTo>
                  <a:pt x="558" y="2236"/>
                </a:moveTo>
                <a:lnTo>
                  <a:pt x="0" y="1817"/>
                </a:lnTo>
                <a:lnTo>
                  <a:pt x="0" y="0"/>
                </a:lnTo>
                <a:lnTo>
                  <a:pt x="558" y="420"/>
                </a:lnTo>
                <a:lnTo>
                  <a:pt x="558" y="2236"/>
                </a:lnTo>
              </a:path>
            </a:pathLst>
          </a:custGeom>
          <a:solidFill>
            <a:srgbClr val="036D7F"/>
          </a:solidFill>
          <a:ln>
            <a:noFill/>
          </a:ln>
          <a:effectLst/>
        </p:spPr>
        <p:txBody>
          <a:bodyPr wrap="none" anchor="ctr"/>
          <a:lstStyle/>
          <a:p>
            <a:endParaRPr lang="en-GB" sz="1350" noProof="0" dirty="0">
              <a:latin typeface="+mj-lt"/>
            </a:endParaRPr>
          </a:p>
        </p:txBody>
      </p:sp>
      <p:sp>
        <p:nvSpPr>
          <p:cNvPr id="34" name="Freeform 105">
            <a:extLst>
              <a:ext uri="{FF2B5EF4-FFF2-40B4-BE49-F238E27FC236}">
                <a16:creationId xmlns:a16="http://schemas.microsoft.com/office/drawing/2014/main" id="{00F27640-3057-A53F-05CB-F0257753674E}"/>
              </a:ext>
            </a:extLst>
          </p:cNvPr>
          <p:cNvSpPr>
            <a:spLocks noChangeArrowheads="1"/>
          </p:cNvSpPr>
          <p:nvPr/>
        </p:nvSpPr>
        <p:spPr bwMode="auto">
          <a:xfrm>
            <a:off x="3157750" y="5165534"/>
            <a:ext cx="3699861" cy="1672373"/>
          </a:xfrm>
          <a:custGeom>
            <a:avLst/>
            <a:gdLst>
              <a:gd name="T0" fmla="*/ 4868 w 4869"/>
              <a:gd name="T1" fmla="*/ 1817 h 1818"/>
              <a:gd name="T2" fmla="*/ 0 w 4869"/>
              <a:gd name="T3" fmla="*/ 1817 h 1818"/>
              <a:gd name="T4" fmla="*/ 0 w 4869"/>
              <a:gd name="T5" fmla="*/ 0 h 1818"/>
              <a:gd name="T6" fmla="*/ 4868 w 4869"/>
              <a:gd name="T7" fmla="*/ 0 h 1818"/>
              <a:gd name="T8" fmla="*/ 4173 w 4869"/>
              <a:gd name="T9" fmla="*/ 912 h 1818"/>
              <a:gd name="T10" fmla="*/ 4868 w 4869"/>
              <a:gd name="T11" fmla="*/ 1817 h 1818"/>
            </a:gdLst>
            <a:ahLst/>
            <a:cxnLst>
              <a:cxn ang="0">
                <a:pos x="T0" y="T1"/>
              </a:cxn>
              <a:cxn ang="0">
                <a:pos x="T2" y="T3"/>
              </a:cxn>
              <a:cxn ang="0">
                <a:pos x="T4" y="T5"/>
              </a:cxn>
              <a:cxn ang="0">
                <a:pos x="T6" y="T7"/>
              </a:cxn>
              <a:cxn ang="0">
                <a:pos x="T8" y="T9"/>
              </a:cxn>
              <a:cxn ang="0">
                <a:pos x="T10" y="T11"/>
              </a:cxn>
            </a:cxnLst>
            <a:rect l="0" t="0" r="r" b="b"/>
            <a:pathLst>
              <a:path w="4869" h="1818">
                <a:moveTo>
                  <a:pt x="4868" y="1817"/>
                </a:moveTo>
                <a:lnTo>
                  <a:pt x="0" y="1817"/>
                </a:lnTo>
                <a:lnTo>
                  <a:pt x="0" y="0"/>
                </a:lnTo>
                <a:lnTo>
                  <a:pt x="4868" y="0"/>
                </a:lnTo>
                <a:lnTo>
                  <a:pt x="4173" y="912"/>
                </a:lnTo>
                <a:lnTo>
                  <a:pt x="4868" y="1817"/>
                </a:lnTo>
              </a:path>
            </a:pathLst>
          </a:custGeom>
          <a:solidFill>
            <a:srgbClr val="162F3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1350" noProof="0" dirty="0">
              <a:latin typeface="+mj-lt"/>
            </a:endParaRPr>
          </a:p>
        </p:txBody>
      </p:sp>
      <p:sp>
        <p:nvSpPr>
          <p:cNvPr id="35" name="Text Box 106">
            <a:extLst>
              <a:ext uri="{FF2B5EF4-FFF2-40B4-BE49-F238E27FC236}">
                <a16:creationId xmlns:a16="http://schemas.microsoft.com/office/drawing/2014/main" id="{84E7937C-5E33-7AB7-9ACF-C0A614AF2AFB}"/>
              </a:ext>
            </a:extLst>
          </p:cNvPr>
          <p:cNvSpPr txBox="1">
            <a:spLocks noChangeArrowheads="1"/>
          </p:cNvSpPr>
          <p:nvPr/>
        </p:nvSpPr>
        <p:spPr bwMode="auto">
          <a:xfrm>
            <a:off x="3539800" y="5591749"/>
            <a:ext cx="2459872" cy="78341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nSpc>
                <a:spcPct val="110000"/>
              </a:lnSpc>
              <a:buClrTx/>
              <a:buFontTx/>
              <a:buNone/>
            </a:pPr>
            <a:r>
              <a:rPr lang="en-GB" sz="750" noProof="0" dirty="0">
                <a:solidFill>
                  <a:srgbClr val="F1F0F0"/>
                </a:solidFill>
                <a:latin typeface="+mj-lt"/>
                <a:cs typeface="Roboto Black" charset="0"/>
              </a:rPr>
              <a:t>OPTION 01</a:t>
            </a:r>
          </a:p>
        </p:txBody>
      </p:sp>
      <p:sp>
        <p:nvSpPr>
          <p:cNvPr id="38" name="Freeform 110">
            <a:extLst>
              <a:ext uri="{FF2B5EF4-FFF2-40B4-BE49-F238E27FC236}">
                <a16:creationId xmlns:a16="http://schemas.microsoft.com/office/drawing/2014/main" id="{D02F8F30-1A90-1D50-365A-D426298DDF0C}"/>
              </a:ext>
            </a:extLst>
          </p:cNvPr>
          <p:cNvSpPr>
            <a:spLocks noChangeArrowheads="1"/>
          </p:cNvSpPr>
          <p:nvPr/>
        </p:nvSpPr>
        <p:spPr bwMode="auto">
          <a:xfrm>
            <a:off x="2185866" y="7747161"/>
            <a:ext cx="1397503" cy="1798209"/>
          </a:xfrm>
          <a:custGeom>
            <a:avLst/>
            <a:gdLst>
              <a:gd name="T0" fmla="*/ 0 w 1837"/>
              <a:gd name="T1" fmla="*/ 0 h 1954"/>
              <a:gd name="T2" fmla="*/ 0 w 1837"/>
              <a:gd name="T3" fmla="*/ 0 h 1954"/>
              <a:gd name="T4" fmla="*/ 1836 w 1837"/>
              <a:gd name="T5" fmla="*/ 0 h 1954"/>
              <a:gd name="T6" fmla="*/ 1836 w 1837"/>
              <a:gd name="T7" fmla="*/ 1816 h 1954"/>
              <a:gd name="T8" fmla="*/ 0 w 1837"/>
              <a:gd name="T9" fmla="*/ 1816 h 1954"/>
              <a:gd name="T10" fmla="*/ 0 w 1837"/>
              <a:gd name="T11" fmla="*/ 0 h 1954"/>
            </a:gdLst>
            <a:ahLst/>
            <a:cxnLst>
              <a:cxn ang="0">
                <a:pos x="T0" y="T1"/>
              </a:cxn>
              <a:cxn ang="0">
                <a:pos x="T2" y="T3"/>
              </a:cxn>
              <a:cxn ang="0">
                <a:pos x="T4" y="T5"/>
              </a:cxn>
              <a:cxn ang="0">
                <a:pos x="T6" y="T7"/>
              </a:cxn>
              <a:cxn ang="0">
                <a:pos x="T8" y="T9"/>
              </a:cxn>
              <a:cxn ang="0">
                <a:pos x="T10" y="T11"/>
              </a:cxn>
            </a:cxnLst>
            <a:rect l="0" t="0" r="r" b="b"/>
            <a:pathLst>
              <a:path w="1837" h="1954">
                <a:moveTo>
                  <a:pt x="0" y="0"/>
                </a:moveTo>
                <a:lnTo>
                  <a:pt x="0" y="0"/>
                </a:lnTo>
                <a:cubicBezTo>
                  <a:pt x="603" y="137"/>
                  <a:pt x="1234" y="137"/>
                  <a:pt x="1836" y="0"/>
                </a:cubicBezTo>
                <a:cubicBezTo>
                  <a:pt x="1836" y="611"/>
                  <a:pt x="1836" y="1214"/>
                  <a:pt x="1836" y="1816"/>
                </a:cubicBezTo>
                <a:cubicBezTo>
                  <a:pt x="1234" y="1953"/>
                  <a:pt x="603" y="1953"/>
                  <a:pt x="0" y="1816"/>
                </a:cubicBezTo>
                <a:cubicBezTo>
                  <a:pt x="0" y="1214"/>
                  <a:pt x="0" y="611"/>
                  <a:pt x="0" y="0"/>
                </a:cubicBezTo>
              </a:path>
            </a:pathLst>
          </a:custGeom>
          <a:solidFill>
            <a:srgbClr val="569938"/>
          </a:solidFill>
          <a:ln>
            <a:noFill/>
          </a:ln>
          <a:effectLst/>
        </p:spPr>
        <p:txBody>
          <a:bodyPr wrap="none" anchor="ctr"/>
          <a:lstStyle/>
          <a:p>
            <a:endParaRPr lang="en-GB" sz="1350" noProof="0" dirty="0">
              <a:latin typeface="+mj-lt"/>
            </a:endParaRPr>
          </a:p>
        </p:txBody>
      </p:sp>
      <p:sp>
        <p:nvSpPr>
          <p:cNvPr id="39" name="Freeform 111">
            <a:extLst>
              <a:ext uri="{FF2B5EF4-FFF2-40B4-BE49-F238E27FC236}">
                <a16:creationId xmlns:a16="http://schemas.microsoft.com/office/drawing/2014/main" id="{5FCCD7DC-09F5-0D6C-C67F-E2EB118CF21E}"/>
              </a:ext>
            </a:extLst>
          </p:cNvPr>
          <p:cNvSpPr>
            <a:spLocks noChangeArrowheads="1"/>
          </p:cNvSpPr>
          <p:nvPr/>
        </p:nvSpPr>
        <p:spPr bwMode="auto">
          <a:xfrm>
            <a:off x="3157750" y="7369660"/>
            <a:ext cx="425620" cy="2049874"/>
          </a:xfrm>
          <a:custGeom>
            <a:avLst/>
            <a:gdLst>
              <a:gd name="T0" fmla="*/ 558 w 559"/>
              <a:gd name="T1" fmla="*/ 2227 h 2228"/>
              <a:gd name="T2" fmla="*/ 0 w 559"/>
              <a:gd name="T3" fmla="*/ 1817 h 2228"/>
              <a:gd name="T4" fmla="*/ 0 w 559"/>
              <a:gd name="T5" fmla="*/ 0 h 2228"/>
              <a:gd name="T6" fmla="*/ 558 w 559"/>
              <a:gd name="T7" fmla="*/ 420 h 2228"/>
              <a:gd name="T8" fmla="*/ 558 w 559"/>
              <a:gd name="T9" fmla="*/ 2227 h 2228"/>
            </a:gdLst>
            <a:ahLst/>
            <a:cxnLst>
              <a:cxn ang="0">
                <a:pos x="T0" y="T1"/>
              </a:cxn>
              <a:cxn ang="0">
                <a:pos x="T2" y="T3"/>
              </a:cxn>
              <a:cxn ang="0">
                <a:pos x="T4" y="T5"/>
              </a:cxn>
              <a:cxn ang="0">
                <a:pos x="T6" y="T7"/>
              </a:cxn>
              <a:cxn ang="0">
                <a:pos x="T8" y="T9"/>
              </a:cxn>
            </a:cxnLst>
            <a:rect l="0" t="0" r="r" b="b"/>
            <a:pathLst>
              <a:path w="559" h="2228">
                <a:moveTo>
                  <a:pt x="558" y="2227"/>
                </a:moveTo>
                <a:lnTo>
                  <a:pt x="0" y="1817"/>
                </a:lnTo>
                <a:lnTo>
                  <a:pt x="0" y="0"/>
                </a:lnTo>
                <a:lnTo>
                  <a:pt x="558" y="420"/>
                </a:lnTo>
                <a:lnTo>
                  <a:pt x="558" y="2227"/>
                </a:lnTo>
              </a:path>
            </a:pathLst>
          </a:custGeom>
          <a:solidFill>
            <a:srgbClr val="3E6E28"/>
          </a:solidFill>
          <a:ln>
            <a:noFill/>
          </a:ln>
          <a:effectLst/>
        </p:spPr>
        <p:txBody>
          <a:bodyPr wrap="none" anchor="ctr"/>
          <a:lstStyle/>
          <a:p>
            <a:endParaRPr lang="en-GB" sz="1350" noProof="0" dirty="0">
              <a:latin typeface="+mj-lt"/>
            </a:endParaRPr>
          </a:p>
        </p:txBody>
      </p:sp>
      <p:sp>
        <p:nvSpPr>
          <p:cNvPr id="40" name="Freeform 112">
            <a:extLst>
              <a:ext uri="{FF2B5EF4-FFF2-40B4-BE49-F238E27FC236}">
                <a16:creationId xmlns:a16="http://schemas.microsoft.com/office/drawing/2014/main" id="{6DEC78A8-2268-80FF-C09D-AEE5158C34DE}"/>
              </a:ext>
            </a:extLst>
          </p:cNvPr>
          <p:cNvSpPr>
            <a:spLocks noChangeArrowheads="1"/>
          </p:cNvSpPr>
          <p:nvPr/>
        </p:nvSpPr>
        <p:spPr bwMode="auto">
          <a:xfrm>
            <a:off x="3157750" y="7369657"/>
            <a:ext cx="3699861" cy="1672373"/>
          </a:xfrm>
          <a:custGeom>
            <a:avLst/>
            <a:gdLst>
              <a:gd name="T0" fmla="*/ 4868 w 4869"/>
              <a:gd name="T1" fmla="*/ 1817 h 1818"/>
              <a:gd name="T2" fmla="*/ 0 w 4869"/>
              <a:gd name="T3" fmla="*/ 1817 h 1818"/>
              <a:gd name="T4" fmla="*/ 0 w 4869"/>
              <a:gd name="T5" fmla="*/ 0 h 1818"/>
              <a:gd name="T6" fmla="*/ 4868 w 4869"/>
              <a:gd name="T7" fmla="*/ 0 h 1818"/>
              <a:gd name="T8" fmla="*/ 4173 w 4869"/>
              <a:gd name="T9" fmla="*/ 912 h 1818"/>
              <a:gd name="T10" fmla="*/ 4868 w 4869"/>
              <a:gd name="T11" fmla="*/ 1817 h 1818"/>
            </a:gdLst>
            <a:ahLst/>
            <a:cxnLst>
              <a:cxn ang="0">
                <a:pos x="T0" y="T1"/>
              </a:cxn>
              <a:cxn ang="0">
                <a:pos x="T2" y="T3"/>
              </a:cxn>
              <a:cxn ang="0">
                <a:pos x="T4" y="T5"/>
              </a:cxn>
              <a:cxn ang="0">
                <a:pos x="T6" y="T7"/>
              </a:cxn>
              <a:cxn ang="0">
                <a:pos x="T8" y="T9"/>
              </a:cxn>
              <a:cxn ang="0">
                <a:pos x="T10" y="T11"/>
              </a:cxn>
            </a:cxnLst>
            <a:rect l="0" t="0" r="r" b="b"/>
            <a:pathLst>
              <a:path w="4869" h="1818">
                <a:moveTo>
                  <a:pt x="4868" y="1817"/>
                </a:moveTo>
                <a:lnTo>
                  <a:pt x="0" y="1817"/>
                </a:lnTo>
                <a:lnTo>
                  <a:pt x="0" y="0"/>
                </a:lnTo>
                <a:lnTo>
                  <a:pt x="4868" y="0"/>
                </a:lnTo>
                <a:lnTo>
                  <a:pt x="4173" y="912"/>
                </a:lnTo>
                <a:lnTo>
                  <a:pt x="4868" y="1817"/>
                </a:lnTo>
              </a:path>
            </a:pathLst>
          </a:custGeom>
          <a:solidFill>
            <a:srgbClr val="162F3C"/>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1350" noProof="0" dirty="0">
              <a:latin typeface="+mj-lt"/>
            </a:endParaRPr>
          </a:p>
        </p:txBody>
      </p:sp>
      <p:sp>
        <p:nvSpPr>
          <p:cNvPr id="41" name="Text Box 113">
            <a:extLst>
              <a:ext uri="{FF2B5EF4-FFF2-40B4-BE49-F238E27FC236}">
                <a16:creationId xmlns:a16="http://schemas.microsoft.com/office/drawing/2014/main" id="{4461F19A-D7C7-FC7D-3B6B-E3503F40A661}"/>
              </a:ext>
            </a:extLst>
          </p:cNvPr>
          <p:cNvSpPr txBox="1">
            <a:spLocks noChangeArrowheads="1"/>
          </p:cNvSpPr>
          <p:nvPr/>
        </p:nvSpPr>
        <p:spPr bwMode="auto">
          <a:xfrm>
            <a:off x="3539800" y="7791812"/>
            <a:ext cx="2459872" cy="78341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nSpc>
                <a:spcPct val="110000"/>
              </a:lnSpc>
              <a:buClrTx/>
              <a:buFontTx/>
              <a:buNone/>
            </a:pPr>
            <a:r>
              <a:rPr lang="en-GB" sz="750" noProof="0" dirty="0">
                <a:solidFill>
                  <a:srgbClr val="F1F0F0"/>
                </a:solidFill>
                <a:latin typeface="+mj-lt"/>
                <a:cs typeface="Roboto Black" charset="0"/>
              </a:rPr>
              <a:t>OPTION 01</a:t>
            </a:r>
          </a:p>
        </p:txBody>
      </p:sp>
      <p:sp>
        <p:nvSpPr>
          <p:cNvPr id="47" name="TextBox 46">
            <a:extLst>
              <a:ext uri="{FF2B5EF4-FFF2-40B4-BE49-F238E27FC236}">
                <a16:creationId xmlns:a16="http://schemas.microsoft.com/office/drawing/2014/main" id="{1C0E5BF4-F1B0-4D79-B93F-502502109E45}"/>
              </a:ext>
            </a:extLst>
          </p:cNvPr>
          <p:cNvSpPr txBox="1"/>
          <p:nvPr/>
        </p:nvSpPr>
        <p:spPr>
          <a:xfrm>
            <a:off x="7943932" y="2948859"/>
            <a:ext cx="9277268" cy="1705056"/>
          </a:xfrm>
          <a:prstGeom prst="rect">
            <a:avLst/>
          </a:prstGeom>
          <a:noFill/>
        </p:spPr>
        <p:txBody>
          <a:bodyPr wrap="square" lIns="164564" tIns="82283" rIns="164564" bIns="82283" rtlCol="0">
            <a:spAutoFit/>
          </a:bodyPr>
          <a:lstStyle/>
          <a:p>
            <a:pPr algn="just"/>
            <a:r>
              <a:rPr lang="en-GB" sz="2500" noProof="0" dirty="0">
                <a:latin typeface="+mj-lt"/>
              </a:rPr>
              <a:t>A dynamic process of identifying opportunities, mobilising resources and innovating to create value in society, often through the establishment of new ventures or the transformation of existing ones. </a:t>
            </a:r>
            <a:endParaRPr lang="en-GB" sz="2500" noProof="0" dirty="0">
              <a:latin typeface="+mj-lt"/>
              <a:ea typeface="Lato"/>
              <a:cs typeface="Lato Light"/>
            </a:endParaRPr>
          </a:p>
        </p:txBody>
      </p:sp>
      <p:sp>
        <p:nvSpPr>
          <p:cNvPr id="48" name="TextBox 47">
            <a:extLst>
              <a:ext uri="{FF2B5EF4-FFF2-40B4-BE49-F238E27FC236}">
                <a16:creationId xmlns:a16="http://schemas.microsoft.com/office/drawing/2014/main" id="{0B3505CE-B196-DA2C-725F-ECCB9E835555}"/>
              </a:ext>
            </a:extLst>
          </p:cNvPr>
          <p:cNvSpPr txBox="1"/>
          <p:nvPr/>
        </p:nvSpPr>
        <p:spPr>
          <a:xfrm>
            <a:off x="7943932" y="5323289"/>
            <a:ext cx="9277268" cy="1320335"/>
          </a:xfrm>
          <a:prstGeom prst="rect">
            <a:avLst/>
          </a:prstGeom>
          <a:noFill/>
        </p:spPr>
        <p:txBody>
          <a:bodyPr wrap="square" lIns="164564" tIns="82283" rIns="164564" bIns="82283" rtlCol="0">
            <a:spAutoFit/>
          </a:bodyPr>
          <a:lstStyle/>
          <a:p>
            <a:pPr algn="just"/>
            <a:r>
              <a:rPr lang="en-GB" sz="2500" noProof="0" dirty="0">
                <a:latin typeface="+mj-lt"/>
              </a:rPr>
              <a:t>Entrepreneurial behaviour within an established organisation, where employees are empowered to innovate and develop new ideas, products or services using the organisation’s resources. </a:t>
            </a:r>
            <a:endParaRPr lang="en-GB" sz="2500" noProof="0" dirty="0">
              <a:latin typeface="+mj-lt"/>
              <a:ea typeface="Lato"/>
              <a:cs typeface="Lato Light"/>
            </a:endParaRPr>
          </a:p>
        </p:txBody>
      </p:sp>
      <p:grpSp>
        <p:nvGrpSpPr>
          <p:cNvPr id="56" name="Ομάδα 55">
            <a:extLst>
              <a:ext uri="{FF2B5EF4-FFF2-40B4-BE49-F238E27FC236}">
                <a16:creationId xmlns:a16="http://schemas.microsoft.com/office/drawing/2014/main" id="{508832C1-77F0-172E-5DD9-FF0F0F3E984C}"/>
              </a:ext>
            </a:extLst>
          </p:cNvPr>
          <p:cNvGrpSpPr/>
          <p:nvPr/>
        </p:nvGrpSpPr>
        <p:grpSpPr>
          <a:xfrm>
            <a:off x="2744283" y="5165534"/>
            <a:ext cx="5020798" cy="1672373"/>
            <a:chOff x="3678323" y="5187069"/>
            <a:chExt cx="5020798" cy="1672373"/>
          </a:xfrm>
        </p:grpSpPr>
        <p:sp>
          <p:nvSpPr>
            <p:cNvPr id="36" name="Freeform 107">
              <a:extLst>
                <a:ext uri="{FF2B5EF4-FFF2-40B4-BE49-F238E27FC236}">
                  <a16:creationId xmlns:a16="http://schemas.microsoft.com/office/drawing/2014/main" id="{336E88C8-6C73-678A-7646-62C47B9C912F}"/>
                </a:ext>
              </a:extLst>
            </p:cNvPr>
            <p:cNvSpPr>
              <a:spLocks noChangeArrowheads="1"/>
            </p:cNvSpPr>
            <p:nvPr/>
          </p:nvSpPr>
          <p:spPr bwMode="auto">
            <a:xfrm>
              <a:off x="4091790" y="5187069"/>
              <a:ext cx="3699861" cy="1672373"/>
            </a:xfrm>
            <a:custGeom>
              <a:avLst/>
              <a:gdLst>
                <a:gd name="T0" fmla="*/ 4868 w 4869"/>
                <a:gd name="T1" fmla="*/ 1817 h 1818"/>
                <a:gd name="T2" fmla="*/ 0 w 4869"/>
                <a:gd name="T3" fmla="*/ 1817 h 1818"/>
                <a:gd name="T4" fmla="*/ 0 w 4869"/>
                <a:gd name="T5" fmla="*/ 0 h 1818"/>
                <a:gd name="T6" fmla="*/ 4868 w 4869"/>
                <a:gd name="T7" fmla="*/ 0 h 1818"/>
                <a:gd name="T8" fmla="*/ 4173 w 4869"/>
                <a:gd name="T9" fmla="*/ 912 h 1818"/>
                <a:gd name="T10" fmla="*/ 4868 w 4869"/>
                <a:gd name="T11" fmla="*/ 1817 h 1818"/>
              </a:gdLst>
              <a:ahLst/>
              <a:cxnLst>
                <a:cxn ang="0">
                  <a:pos x="T0" y="T1"/>
                </a:cxn>
                <a:cxn ang="0">
                  <a:pos x="T2" y="T3"/>
                </a:cxn>
                <a:cxn ang="0">
                  <a:pos x="T4" y="T5"/>
                </a:cxn>
                <a:cxn ang="0">
                  <a:pos x="T6" y="T7"/>
                </a:cxn>
                <a:cxn ang="0">
                  <a:pos x="T8" y="T9"/>
                </a:cxn>
                <a:cxn ang="0">
                  <a:pos x="T10" y="T11"/>
                </a:cxn>
              </a:cxnLst>
              <a:rect l="0" t="0" r="r" b="b"/>
              <a:pathLst>
                <a:path w="4869" h="1818">
                  <a:moveTo>
                    <a:pt x="4868" y="1817"/>
                  </a:moveTo>
                  <a:lnTo>
                    <a:pt x="0" y="1817"/>
                  </a:lnTo>
                  <a:lnTo>
                    <a:pt x="0" y="0"/>
                  </a:lnTo>
                  <a:lnTo>
                    <a:pt x="4868" y="0"/>
                  </a:lnTo>
                  <a:lnTo>
                    <a:pt x="4173" y="912"/>
                  </a:lnTo>
                  <a:lnTo>
                    <a:pt x="4868" y="1817"/>
                  </a:lnTo>
                </a:path>
              </a:pathLst>
            </a:custGeom>
            <a:solidFill>
              <a:srgbClr val="04A6C2"/>
            </a:solidFill>
            <a:ln>
              <a:noFill/>
            </a:ln>
            <a:effectLst/>
          </p:spPr>
          <p:txBody>
            <a:bodyPr wrap="none" anchor="ctr"/>
            <a:lstStyle/>
            <a:p>
              <a:endParaRPr lang="en-GB" sz="1350" noProof="0" dirty="0">
                <a:latin typeface="+mj-lt"/>
              </a:endParaRPr>
            </a:p>
          </p:txBody>
        </p:sp>
        <p:sp>
          <p:nvSpPr>
            <p:cNvPr id="37" name="Freeform 109">
              <a:extLst>
                <a:ext uri="{FF2B5EF4-FFF2-40B4-BE49-F238E27FC236}">
                  <a16:creationId xmlns:a16="http://schemas.microsoft.com/office/drawing/2014/main" id="{E650255B-AE9B-1B50-6C79-64A0E3B61B4F}"/>
                </a:ext>
              </a:extLst>
            </p:cNvPr>
            <p:cNvSpPr>
              <a:spLocks noChangeArrowheads="1"/>
            </p:cNvSpPr>
            <p:nvPr/>
          </p:nvSpPr>
          <p:spPr bwMode="auto">
            <a:xfrm>
              <a:off x="7741381" y="5264195"/>
              <a:ext cx="563023" cy="1530302"/>
            </a:xfrm>
            <a:custGeom>
              <a:avLst/>
              <a:gdLst>
                <a:gd name="T0" fmla="*/ 739 w 740"/>
                <a:gd name="T1" fmla="*/ 1662 h 1663"/>
                <a:gd name="T2" fmla="*/ 0 w 740"/>
                <a:gd name="T3" fmla="*/ 830 h 1663"/>
                <a:gd name="T4" fmla="*/ 739 w 740"/>
                <a:gd name="T5" fmla="*/ 0 h 1663"/>
                <a:gd name="T6" fmla="*/ 739 w 740"/>
                <a:gd name="T7" fmla="*/ 1662 h 1663"/>
              </a:gdLst>
              <a:ahLst/>
              <a:cxnLst>
                <a:cxn ang="0">
                  <a:pos x="T0" y="T1"/>
                </a:cxn>
                <a:cxn ang="0">
                  <a:pos x="T2" y="T3"/>
                </a:cxn>
                <a:cxn ang="0">
                  <a:pos x="T4" y="T5"/>
                </a:cxn>
                <a:cxn ang="0">
                  <a:pos x="T6" y="T7"/>
                </a:cxn>
              </a:cxnLst>
              <a:rect l="0" t="0" r="r" b="b"/>
              <a:pathLst>
                <a:path w="740" h="1663">
                  <a:moveTo>
                    <a:pt x="739" y="1662"/>
                  </a:moveTo>
                  <a:lnTo>
                    <a:pt x="0" y="830"/>
                  </a:lnTo>
                  <a:lnTo>
                    <a:pt x="739" y="0"/>
                  </a:lnTo>
                  <a:lnTo>
                    <a:pt x="739" y="1662"/>
                  </a:lnTo>
                </a:path>
              </a:pathLst>
            </a:custGeom>
            <a:solidFill>
              <a:srgbClr val="04A6C2"/>
            </a:solidFill>
            <a:ln>
              <a:noFill/>
            </a:ln>
            <a:effectLst/>
          </p:spPr>
          <p:txBody>
            <a:bodyPr wrap="none" anchor="ctr"/>
            <a:lstStyle/>
            <a:p>
              <a:endParaRPr lang="en-GB" sz="1350" noProof="0" dirty="0">
                <a:latin typeface="+mj-lt"/>
              </a:endParaRPr>
            </a:p>
          </p:txBody>
        </p:sp>
        <p:sp>
          <p:nvSpPr>
            <p:cNvPr id="44" name="TextBox 43">
              <a:extLst>
                <a:ext uri="{FF2B5EF4-FFF2-40B4-BE49-F238E27FC236}">
                  <a16:creationId xmlns:a16="http://schemas.microsoft.com/office/drawing/2014/main" id="{AC28B32C-4D05-0F1F-B6CA-91CD2CD71B26}"/>
                </a:ext>
              </a:extLst>
            </p:cNvPr>
            <p:cNvSpPr txBox="1"/>
            <p:nvPr/>
          </p:nvSpPr>
          <p:spPr>
            <a:xfrm>
              <a:off x="3678323" y="5622235"/>
              <a:ext cx="3415110" cy="677082"/>
            </a:xfrm>
            <a:prstGeom prst="rect">
              <a:avLst/>
            </a:prstGeom>
            <a:noFill/>
          </p:spPr>
          <p:txBody>
            <a:bodyPr wrap="none" lIns="137132" tIns="68567" rIns="137132" bIns="68567" rtlCol="0">
              <a:spAutoFit/>
            </a:bodyPr>
            <a:lstStyle/>
            <a:p>
              <a:pPr algn="ctr"/>
              <a:r>
                <a:rPr lang="en-GB" sz="3500" b="1" noProof="0" dirty="0">
                  <a:solidFill>
                    <a:schemeClr val="bg1"/>
                  </a:solidFill>
                  <a:latin typeface="+mj-lt"/>
                </a:rPr>
                <a:t>Intrapreneurship</a:t>
              </a:r>
              <a:endParaRPr lang="en-GB" sz="3500" b="1" noProof="0" dirty="0">
                <a:solidFill>
                  <a:schemeClr val="bg1"/>
                </a:solidFill>
                <a:latin typeface="+mj-lt"/>
                <a:cs typeface="Lato Regular"/>
              </a:endParaRPr>
            </a:p>
          </p:txBody>
        </p:sp>
        <p:sp>
          <p:nvSpPr>
            <p:cNvPr id="49" name="Round Same Side Corner Rectangle 129">
              <a:extLst>
                <a:ext uri="{FF2B5EF4-FFF2-40B4-BE49-F238E27FC236}">
                  <a16:creationId xmlns:a16="http://schemas.microsoft.com/office/drawing/2014/main" id="{00CB07E2-2B90-F588-1D91-C537FC45492A}"/>
                </a:ext>
              </a:extLst>
            </p:cNvPr>
            <p:cNvSpPr/>
            <p:nvPr/>
          </p:nvSpPr>
          <p:spPr>
            <a:xfrm rot="10800000" flipH="1">
              <a:off x="8599086" y="5540806"/>
              <a:ext cx="100035" cy="1009020"/>
            </a:xfrm>
            <a:prstGeom prst="round2SameRect">
              <a:avLst>
                <a:gd name="adj1" fmla="val 50000"/>
                <a:gd name="adj2" fmla="val 50000"/>
              </a:avLst>
            </a:prstGeom>
            <a:solidFill>
              <a:srgbClr val="04A6C2"/>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en-GB" sz="1350" noProof="0" dirty="0">
                <a:solidFill>
                  <a:schemeClr val="tx1"/>
                </a:solidFill>
                <a:latin typeface="+mj-lt"/>
              </a:endParaRPr>
            </a:p>
          </p:txBody>
        </p:sp>
      </p:grpSp>
      <p:grpSp>
        <p:nvGrpSpPr>
          <p:cNvPr id="55" name="Ομάδα 54">
            <a:extLst>
              <a:ext uri="{FF2B5EF4-FFF2-40B4-BE49-F238E27FC236}">
                <a16:creationId xmlns:a16="http://schemas.microsoft.com/office/drawing/2014/main" id="{E610787C-D84D-CEAC-D224-39BEE51E8F36}"/>
              </a:ext>
            </a:extLst>
          </p:cNvPr>
          <p:cNvGrpSpPr/>
          <p:nvPr/>
        </p:nvGrpSpPr>
        <p:grpSpPr>
          <a:xfrm>
            <a:off x="2689781" y="2965470"/>
            <a:ext cx="5075300" cy="1672373"/>
            <a:chOff x="3623821" y="2987005"/>
            <a:chExt cx="5075300" cy="1672373"/>
          </a:xfrm>
        </p:grpSpPr>
        <p:sp>
          <p:nvSpPr>
            <p:cNvPr id="30" name="Freeform 100">
              <a:extLst>
                <a:ext uri="{FF2B5EF4-FFF2-40B4-BE49-F238E27FC236}">
                  <a16:creationId xmlns:a16="http://schemas.microsoft.com/office/drawing/2014/main" id="{CB2CAF3A-3EB6-B39C-B6BC-F8C2B106D06F}"/>
                </a:ext>
              </a:extLst>
            </p:cNvPr>
            <p:cNvSpPr>
              <a:spLocks noChangeArrowheads="1"/>
            </p:cNvSpPr>
            <p:nvPr/>
          </p:nvSpPr>
          <p:spPr bwMode="auto">
            <a:xfrm>
              <a:off x="4091790" y="2987005"/>
              <a:ext cx="3699861" cy="1672373"/>
            </a:xfrm>
            <a:custGeom>
              <a:avLst/>
              <a:gdLst>
                <a:gd name="T0" fmla="*/ 4868 w 4869"/>
                <a:gd name="T1" fmla="*/ 1817 h 1818"/>
                <a:gd name="T2" fmla="*/ 0 w 4869"/>
                <a:gd name="T3" fmla="*/ 1817 h 1818"/>
                <a:gd name="T4" fmla="*/ 0 w 4869"/>
                <a:gd name="T5" fmla="*/ 0 h 1818"/>
                <a:gd name="T6" fmla="*/ 4868 w 4869"/>
                <a:gd name="T7" fmla="*/ 0 h 1818"/>
                <a:gd name="T8" fmla="*/ 4173 w 4869"/>
                <a:gd name="T9" fmla="*/ 912 h 1818"/>
                <a:gd name="T10" fmla="*/ 4868 w 4869"/>
                <a:gd name="T11" fmla="*/ 1817 h 1818"/>
              </a:gdLst>
              <a:ahLst/>
              <a:cxnLst>
                <a:cxn ang="0">
                  <a:pos x="T0" y="T1"/>
                </a:cxn>
                <a:cxn ang="0">
                  <a:pos x="T2" y="T3"/>
                </a:cxn>
                <a:cxn ang="0">
                  <a:pos x="T4" y="T5"/>
                </a:cxn>
                <a:cxn ang="0">
                  <a:pos x="T6" y="T7"/>
                </a:cxn>
                <a:cxn ang="0">
                  <a:pos x="T8" y="T9"/>
                </a:cxn>
                <a:cxn ang="0">
                  <a:pos x="T10" y="T11"/>
                </a:cxn>
              </a:cxnLst>
              <a:rect l="0" t="0" r="r" b="b"/>
              <a:pathLst>
                <a:path w="4869" h="1818">
                  <a:moveTo>
                    <a:pt x="4868" y="1817"/>
                  </a:moveTo>
                  <a:lnTo>
                    <a:pt x="0" y="1817"/>
                  </a:lnTo>
                  <a:lnTo>
                    <a:pt x="0" y="0"/>
                  </a:lnTo>
                  <a:lnTo>
                    <a:pt x="4868" y="0"/>
                  </a:lnTo>
                  <a:lnTo>
                    <a:pt x="4173" y="912"/>
                  </a:lnTo>
                  <a:lnTo>
                    <a:pt x="4868" y="1817"/>
                  </a:lnTo>
                </a:path>
              </a:pathLst>
            </a:custGeom>
            <a:solidFill>
              <a:srgbClr val="3F6031"/>
            </a:solidFill>
            <a:ln>
              <a:noFill/>
            </a:ln>
            <a:effectLst/>
          </p:spPr>
          <p:txBody>
            <a:bodyPr wrap="none" anchor="ctr"/>
            <a:lstStyle/>
            <a:p>
              <a:endParaRPr lang="en-GB" sz="1350" noProof="0" dirty="0">
                <a:latin typeface="+mj-lt"/>
              </a:endParaRPr>
            </a:p>
          </p:txBody>
        </p:sp>
        <p:sp>
          <p:nvSpPr>
            <p:cNvPr id="31" name="Freeform 102">
              <a:extLst>
                <a:ext uri="{FF2B5EF4-FFF2-40B4-BE49-F238E27FC236}">
                  <a16:creationId xmlns:a16="http://schemas.microsoft.com/office/drawing/2014/main" id="{320CB191-CC8F-8C2B-2655-BE9582E42C88}"/>
                </a:ext>
              </a:extLst>
            </p:cNvPr>
            <p:cNvSpPr>
              <a:spLocks noChangeArrowheads="1"/>
            </p:cNvSpPr>
            <p:nvPr/>
          </p:nvSpPr>
          <p:spPr bwMode="auto">
            <a:xfrm>
              <a:off x="7741381" y="3060068"/>
              <a:ext cx="563023" cy="1530305"/>
            </a:xfrm>
            <a:custGeom>
              <a:avLst/>
              <a:gdLst>
                <a:gd name="T0" fmla="*/ 739 w 740"/>
                <a:gd name="T1" fmla="*/ 1662 h 1663"/>
                <a:gd name="T2" fmla="*/ 0 w 740"/>
                <a:gd name="T3" fmla="*/ 830 h 1663"/>
                <a:gd name="T4" fmla="*/ 739 w 740"/>
                <a:gd name="T5" fmla="*/ 0 h 1663"/>
                <a:gd name="T6" fmla="*/ 739 w 740"/>
                <a:gd name="T7" fmla="*/ 1662 h 1663"/>
              </a:gdLst>
              <a:ahLst/>
              <a:cxnLst>
                <a:cxn ang="0">
                  <a:pos x="T0" y="T1"/>
                </a:cxn>
                <a:cxn ang="0">
                  <a:pos x="T2" y="T3"/>
                </a:cxn>
                <a:cxn ang="0">
                  <a:pos x="T4" y="T5"/>
                </a:cxn>
                <a:cxn ang="0">
                  <a:pos x="T6" y="T7"/>
                </a:cxn>
              </a:cxnLst>
              <a:rect l="0" t="0" r="r" b="b"/>
              <a:pathLst>
                <a:path w="740" h="1663">
                  <a:moveTo>
                    <a:pt x="739" y="1662"/>
                  </a:moveTo>
                  <a:lnTo>
                    <a:pt x="0" y="830"/>
                  </a:lnTo>
                  <a:lnTo>
                    <a:pt x="739" y="0"/>
                  </a:lnTo>
                  <a:lnTo>
                    <a:pt x="739" y="1662"/>
                  </a:lnTo>
                </a:path>
              </a:pathLst>
            </a:custGeom>
            <a:solidFill>
              <a:srgbClr val="3E6E28"/>
            </a:solidFill>
            <a:ln>
              <a:noFill/>
            </a:ln>
            <a:effectLst/>
          </p:spPr>
          <p:txBody>
            <a:bodyPr wrap="none" anchor="ctr"/>
            <a:lstStyle/>
            <a:p>
              <a:endParaRPr lang="en-GB" sz="1350" noProof="0" dirty="0">
                <a:latin typeface="+mj-lt"/>
              </a:endParaRPr>
            </a:p>
          </p:txBody>
        </p:sp>
        <p:sp>
          <p:nvSpPr>
            <p:cNvPr id="46" name="TextBox 45">
              <a:extLst>
                <a:ext uri="{FF2B5EF4-FFF2-40B4-BE49-F238E27FC236}">
                  <a16:creationId xmlns:a16="http://schemas.microsoft.com/office/drawing/2014/main" id="{F15C5502-3590-9317-7ED4-60A264857BC7}"/>
                </a:ext>
              </a:extLst>
            </p:cNvPr>
            <p:cNvSpPr txBox="1"/>
            <p:nvPr/>
          </p:nvSpPr>
          <p:spPr>
            <a:xfrm>
              <a:off x="3623821" y="3467100"/>
              <a:ext cx="3524114" cy="677082"/>
            </a:xfrm>
            <a:prstGeom prst="rect">
              <a:avLst/>
            </a:prstGeom>
            <a:noFill/>
          </p:spPr>
          <p:txBody>
            <a:bodyPr wrap="none" lIns="137132" tIns="68567" rIns="137132" bIns="68567" rtlCol="0">
              <a:spAutoFit/>
            </a:bodyPr>
            <a:lstStyle/>
            <a:p>
              <a:pPr algn="ctr"/>
              <a:r>
                <a:rPr lang="en-GB" sz="3500" b="1" noProof="0" dirty="0">
                  <a:solidFill>
                    <a:schemeClr val="bg1"/>
                  </a:solidFill>
                  <a:latin typeface="+mj-lt"/>
                </a:rPr>
                <a:t>Entrepreneurship</a:t>
              </a:r>
              <a:endParaRPr lang="en-GB" sz="3500" b="1" noProof="0" dirty="0">
                <a:solidFill>
                  <a:schemeClr val="bg1"/>
                </a:solidFill>
                <a:latin typeface="+mj-lt"/>
                <a:cs typeface="Lato Regular"/>
              </a:endParaRPr>
            </a:p>
          </p:txBody>
        </p:sp>
        <p:sp>
          <p:nvSpPr>
            <p:cNvPr id="50" name="Round Same Side Corner Rectangle 131">
              <a:extLst>
                <a:ext uri="{FF2B5EF4-FFF2-40B4-BE49-F238E27FC236}">
                  <a16:creationId xmlns:a16="http://schemas.microsoft.com/office/drawing/2014/main" id="{274B0EE6-EDD6-E756-CE9A-EF3A26A28951}"/>
                </a:ext>
              </a:extLst>
            </p:cNvPr>
            <p:cNvSpPr/>
            <p:nvPr/>
          </p:nvSpPr>
          <p:spPr>
            <a:xfrm rot="10800000" flipH="1">
              <a:off x="8599086" y="3326588"/>
              <a:ext cx="100035" cy="1009020"/>
            </a:xfrm>
            <a:prstGeom prst="round2SameRect">
              <a:avLst>
                <a:gd name="adj1" fmla="val 50000"/>
                <a:gd name="adj2" fmla="val 50000"/>
              </a:avLst>
            </a:prstGeom>
            <a:solidFill>
              <a:srgbClr val="3E6E28"/>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en-GB" sz="1350" noProof="0" dirty="0">
                <a:solidFill>
                  <a:schemeClr val="tx1"/>
                </a:solidFill>
                <a:latin typeface="+mj-lt"/>
              </a:endParaRPr>
            </a:p>
          </p:txBody>
        </p:sp>
      </p:grpSp>
      <p:sp>
        <p:nvSpPr>
          <p:cNvPr id="51" name="TextBox 50">
            <a:extLst>
              <a:ext uri="{FF2B5EF4-FFF2-40B4-BE49-F238E27FC236}">
                <a16:creationId xmlns:a16="http://schemas.microsoft.com/office/drawing/2014/main" id="{A9BD6DD9-F524-2E6B-9763-028E3BDE93DD}"/>
              </a:ext>
            </a:extLst>
          </p:cNvPr>
          <p:cNvSpPr txBox="1"/>
          <p:nvPr/>
        </p:nvSpPr>
        <p:spPr>
          <a:xfrm>
            <a:off x="7943932" y="7545675"/>
            <a:ext cx="9505868" cy="1320335"/>
          </a:xfrm>
          <a:prstGeom prst="rect">
            <a:avLst/>
          </a:prstGeom>
          <a:noFill/>
        </p:spPr>
        <p:txBody>
          <a:bodyPr wrap="square" lIns="164564" tIns="82283" rIns="164564" bIns="82283" rtlCol="0">
            <a:spAutoFit/>
          </a:bodyPr>
          <a:lstStyle/>
          <a:p>
            <a:pPr algn="just"/>
            <a:r>
              <a:rPr lang="en-GB" sz="2500" noProof="0" dirty="0">
                <a:latin typeface="+mj-lt"/>
              </a:rPr>
              <a:t>Is the process of running a business independently, without a team or partners. Solopreneurs take full responsibility for all aspects of their work, including creation, marketing, administration and finance. </a:t>
            </a:r>
            <a:endParaRPr lang="en-GB" sz="2500" noProof="0" dirty="0">
              <a:latin typeface="+mj-lt"/>
              <a:ea typeface="Lato"/>
              <a:cs typeface="Lato Light"/>
            </a:endParaRPr>
          </a:p>
        </p:txBody>
      </p:sp>
      <p:grpSp>
        <p:nvGrpSpPr>
          <p:cNvPr id="57" name="Ομάδα 56">
            <a:extLst>
              <a:ext uri="{FF2B5EF4-FFF2-40B4-BE49-F238E27FC236}">
                <a16:creationId xmlns:a16="http://schemas.microsoft.com/office/drawing/2014/main" id="{D6476DB4-EBB9-83C4-29F2-5F12A57F8710}"/>
              </a:ext>
            </a:extLst>
          </p:cNvPr>
          <p:cNvGrpSpPr/>
          <p:nvPr/>
        </p:nvGrpSpPr>
        <p:grpSpPr>
          <a:xfrm>
            <a:off x="2782948" y="7369657"/>
            <a:ext cx="4982133" cy="1672373"/>
            <a:chOff x="3716988" y="7391192"/>
            <a:chExt cx="4982133" cy="1672373"/>
          </a:xfrm>
        </p:grpSpPr>
        <p:sp>
          <p:nvSpPr>
            <p:cNvPr id="42" name="Freeform 114">
              <a:extLst>
                <a:ext uri="{FF2B5EF4-FFF2-40B4-BE49-F238E27FC236}">
                  <a16:creationId xmlns:a16="http://schemas.microsoft.com/office/drawing/2014/main" id="{902D0AE8-AD03-4E31-E467-E372C2C9901A}"/>
                </a:ext>
              </a:extLst>
            </p:cNvPr>
            <p:cNvSpPr>
              <a:spLocks noChangeArrowheads="1"/>
            </p:cNvSpPr>
            <p:nvPr/>
          </p:nvSpPr>
          <p:spPr bwMode="auto">
            <a:xfrm>
              <a:off x="4091790" y="7391192"/>
              <a:ext cx="3699861" cy="1672373"/>
            </a:xfrm>
            <a:custGeom>
              <a:avLst/>
              <a:gdLst>
                <a:gd name="T0" fmla="*/ 4868 w 4869"/>
                <a:gd name="T1" fmla="*/ 1817 h 1818"/>
                <a:gd name="T2" fmla="*/ 0 w 4869"/>
                <a:gd name="T3" fmla="*/ 1817 h 1818"/>
                <a:gd name="T4" fmla="*/ 0 w 4869"/>
                <a:gd name="T5" fmla="*/ 0 h 1818"/>
                <a:gd name="T6" fmla="*/ 4868 w 4869"/>
                <a:gd name="T7" fmla="*/ 0 h 1818"/>
                <a:gd name="T8" fmla="*/ 4173 w 4869"/>
                <a:gd name="T9" fmla="*/ 912 h 1818"/>
                <a:gd name="T10" fmla="*/ 4868 w 4869"/>
                <a:gd name="T11" fmla="*/ 1817 h 1818"/>
              </a:gdLst>
              <a:ahLst/>
              <a:cxnLst>
                <a:cxn ang="0">
                  <a:pos x="T0" y="T1"/>
                </a:cxn>
                <a:cxn ang="0">
                  <a:pos x="T2" y="T3"/>
                </a:cxn>
                <a:cxn ang="0">
                  <a:pos x="T4" y="T5"/>
                </a:cxn>
                <a:cxn ang="0">
                  <a:pos x="T6" y="T7"/>
                </a:cxn>
                <a:cxn ang="0">
                  <a:pos x="T8" y="T9"/>
                </a:cxn>
                <a:cxn ang="0">
                  <a:pos x="T10" y="T11"/>
                </a:cxn>
              </a:cxnLst>
              <a:rect l="0" t="0" r="r" b="b"/>
              <a:pathLst>
                <a:path w="4869" h="1818">
                  <a:moveTo>
                    <a:pt x="4868" y="1817"/>
                  </a:moveTo>
                  <a:lnTo>
                    <a:pt x="0" y="1817"/>
                  </a:lnTo>
                  <a:lnTo>
                    <a:pt x="0" y="0"/>
                  </a:lnTo>
                  <a:lnTo>
                    <a:pt x="4868" y="0"/>
                  </a:lnTo>
                  <a:lnTo>
                    <a:pt x="4173" y="912"/>
                  </a:lnTo>
                  <a:lnTo>
                    <a:pt x="4868" y="1817"/>
                  </a:lnTo>
                </a:path>
              </a:pathLst>
            </a:custGeom>
            <a:solidFill>
              <a:srgbClr val="569938"/>
            </a:solidFill>
            <a:ln>
              <a:noFill/>
            </a:ln>
            <a:effectLst/>
          </p:spPr>
          <p:txBody>
            <a:bodyPr wrap="none" anchor="ctr"/>
            <a:lstStyle/>
            <a:p>
              <a:endParaRPr lang="en-GB" sz="1350" noProof="0" dirty="0">
                <a:latin typeface="+mj-lt"/>
              </a:endParaRPr>
            </a:p>
          </p:txBody>
        </p:sp>
        <p:sp>
          <p:nvSpPr>
            <p:cNvPr id="43" name="Freeform 116">
              <a:extLst>
                <a:ext uri="{FF2B5EF4-FFF2-40B4-BE49-F238E27FC236}">
                  <a16:creationId xmlns:a16="http://schemas.microsoft.com/office/drawing/2014/main" id="{F3E30129-FD1E-7FC4-3D7D-AD3AD0034B4A}"/>
                </a:ext>
              </a:extLst>
            </p:cNvPr>
            <p:cNvSpPr>
              <a:spLocks noChangeArrowheads="1"/>
            </p:cNvSpPr>
            <p:nvPr/>
          </p:nvSpPr>
          <p:spPr bwMode="auto">
            <a:xfrm>
              <a:off x="7741381" y="7464260"/>
              <a:ext cx="563023" cy="1530302"/>
            </a:xfrm>
            <a:custGeom>
              <a:avLst/>
              <a:gdLst>
                <a:gd name="T0" fmla="*/ 739 w 740"/>
                <a:gd name="T1" fmla="*/ 1662 h 1663"/>
                <a:gd name="T2" fmla="*/ 0 w 740"/>
                <a:gd name="T3" fmla="*/ 830 h 1663"/>
                <a:gd name="T4" fmla="*/ 739 w 740"/>
                <a:gd name="T5" fmla="*/ 0 h 1663"/>
                <a:gd name="T6" fmla="*/ 739 w 740"/>
                <a:gd name="T7" fmla="*/ 1662 h 1663"/>
              </a:gdLst>
              <a:ahLst/>
              <a:cxnLst>
                <a:cxn ang="0">
                  <a:pos x="T0" y="T1"/>
                </a:cxn>
                <a:cxn ang="0">
                  <a:pos x="T2" y="T3"/>
                </a:cxn>
                <a:cxn ang="0">
                  <a:pos x="T4" y="T5"/>
                </a:cxn>
                <a:cxn ang="0">
                  <a:pos x="T6" y="T7"/>
                </a:cxn>
              </a:cxnLst>
              <a:rect l="0" t="0" r="r" b="b"/>
              <a:pathLst>
                <a:path w="740" h="1663">
                  <a:moveTo>
                    <a:pt x="739" y="1662"/>
                  </a:moveTo>
                  <a:lnTo>
                    <a:pt x="0" y="830"/>
                  </a:lnTo>
                  <a:lnTo>
                    <a:pt x="739" y="0"/>
                  </a:lnTo>
                  <a:lnTo>
                    <a:pt x="739" y="1662"/>
                  </a:lnTo>
                </a:path>
              </a:pathLst>
            </a:custGeom>
            <a:solidFill>
              <a:srgbClr val="569938"/>
            </a:solidFill>
            <a:ln>
              <a:noFill/>
            </a:ln>
            <a:effectLst/>
          </p:spPr>
          <p:txBody>
            <a:bodyPr wrap="none" anchor="ctr"/>
            <a:lstStyle/>
            <a:p>
              <a:endParaRPr lang="en-GB" sz="1350" noProof="0" dirty="0">
                <a:latin typeface="+mj-lt"/>
              </a:endParaRPr>
            </a:p>
          </p:txBody>
        </p:sp>
        <p:sp>
          <p:nvSpPr>
            <p:cNvPr id="45" name="TextBox 44">
              <a:extLst>
                <a:ext uri="{FF2B5EF4-FFF2-40B4-BE49-F238E27FC236}">
                  <a16:creationId xmlns:a16="http://schemas.microsoft.com/office/drawing/2014/main" id="{E3773048-C7A0-8823-1033-0CCDBCFD58A1}"/>
                </a:ext>
              </a:extLst>
            </p:cNvPr>
            <p:cNvSpPr txBox="1"/>
            <p:nvPr/>
          </p:nvSpPr>
          <p:spPr>
            <a:xfrm>
              <a:off x="3716988" y="7884084"/>
              <a:ext cx="3337781" cy="677082"/>
            </a:xfrm>
            <a:prstGeom prst="rect">
              <a:avLst/>
            </a:prstGeom>
            <a:noFill/>
          </p:spPr>
          <p:txBody>
            <a:bodyPr wrap="none" lIns="137132" tIns="68567" rIns="137132" bIns="68567" rtlCol="0">
              <a:spAutoFit/>
            </a:bodyPr>
            <a:lstStyle/>
            <a:p>
              <a:pPr algn="ctr"/>
              <a:r>
                <a:rPr lang="en-GB" sz="3500" b="1" noProof="0" dirty="0" err="1">
                  <a:solidFill>
                    <a:schemeClr val="bg1"/>
                  </a:solidFill>
                  <a:latin typeface="+mj-lt"/>
                </a:rPr>
                <a:t>Solopreneurship</a:t>
              </a:r>
              <a:endParaRPr lang="en-GB" sz="3500" b="1" noProof="0" dirty="0">
                <a:solidFill>
                  <a:schemeClr val="bg1"/>
                </a:solidFill>
                <a:latin typeface="+mj-lt"/>
                <a:cs typeface="Lato Regular"/>
              </a:endParaRPr>
            </a:p>
          </p:txBody>
        </p:sp>
        <p:sp>
          <p:nvSpPr>
            <p:cNvPr id="52" name="Round Same Side Corner Rectangle 134">
              <a:extLst>
                <a:ext uri="{FF2B5EF4-FFF2-40B4-BE49-F238E27FC236}">
                  <a16:creationId xmlns:a16="http://schemas.microsoft.com/office/drawing/2014/main" id="{775506F4-CF49-7FB3-84C1-A92A5E34C36D}"/>
                </a:ext>
              </a:extLst>
            </p:cNvPr>
            <p:cNvSpPr/>
            <p:nvPr/>
          </p:nvSpPr>
          <p:spPr>
            <a:xfrm rot="10800000" flipH="1">
              <a:off x="8599086" y="7712546"/>
              <a:ext cx="100035" cy="1009020"/>
            </a:xfrm>
            <a:prstGeom prst="round2SameRect">
              <a:avLst>
                <a:gd name="adj1" fmla="val 50000"/>
                <a:gd name="adj2" fmla="val 50000"/>
              </a:avLst>
            </a:prstGeom>
            <a:solidFill>
              <a:srgbClr val="569938"/>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en-GB" sz="1350" noProof="0" dirty="0">
                <a:solidFill>
                  <a:schemeClr val="tx1"/>
                </a:solidFill>
                <a:latin typeface="+mj-lt"/>
              </a:endParaRPr>
            </a:p>
          </p:txBody>
        </p:sp>
      </p:grpSp>
    </p:spTree>
    <p:extLst>
      <p:ext uri="{BB962C8B-B14F-4D97-AF65-F5344CB8AC3E}">
        <p14:creationId xmlns:p14="http://schemas.microsoft.com/office/powerpoint/2010/main" val="36692216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B3A86-E3C7-FAFF-A6B5-C8878EE797D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EE2CDD9-1D35-5C4D-BC29-9CF84934C016}"/>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9F65E0E0-1864-A82D-AA0F-5ADA2309FE93}"/>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latin typeface="+mj-lt"/>
            </a:endParaRPr>
          </a:p>
        </p:txBody>
      </p:sp>
      <p:sp>
        <p:nvSpPr>
          <p:cNvPr id="5" name="TextBox 4">
            <a:extLst>
              <a:ext uri="{FF2B5EF4-FFF2-40B4-BE49-F238E27FC236}">
                <a16:creationId xmlns:a16="http://schemas.microsoft.com/office/drawing/2014/main" id="{59AC7F8A-64C1-35FC-E0E6-FDE206AC802B}"/>
              </a:ext>
            </a:extLst>
          </p:cNvPr>
          <p:cNvSpPr txBox="1"/>
          <p:nvPr/>
        </p:nvSpPr>
        <p:spPr>
          <a:xfrm>
            <a:off x="0" y="1040130"/>
            <a:ext cx="16687800" cy="923330"/>
          </a:xfrm>
          <a:prstGeom prst="rect">
            <a:avLst/>
          </a:prstGeom>
          <a:noFill/>
        </p:spPr>
        <p:txBody>
          <a:bodyPr wrap="square">
            <a:spAutoFit/>
          </a:bodyPr>
          <a:lstStyle/>
          <a:p>
            <a:pPr lvl="0" algn="r"/>
            <a:r>
              <a:rPr lang="en-GB" sz="5400" b="1" noProof="0" dirty="0"/>
              <a:t>Comparing the Three Entrepreneurial Models</a:t>
            </a:r>
            <a:endParaRPr lang="en-GB" sz="5000" b="1" noProof="0" dirty="0">
              <a:latin typeface="+mj-lt"/>
            </a:endParaRPr>
          </a:p>
        </p:txBody>
      </p:sp>
      <p:graphicFrame>
        <p:nvGraphicFramePr>
          <p:cNvPr id="4" name="Πίνακας 3">
            <a:extLst>
              <a:ext uri="{FF2B5EF4-FFF2-40B4-BE49-F238E27FC236}">
                <a16:creationId xmlns:a16="http://schemas.microsoft.com/office/drawing/2014/main" id="{FCDDE2AE-BC28-571C-78FA-B0FF4C810F81}"/>
              </a:ext>
            </a:extLst>
          </p:cNvPr>
          <p:cNvGraphicFramePr>
            <a:graphicFrameLocks noGrp="1"/>
          </p:cNvGraphicFramePr>
          <p:nvPr>
            <p:extLst>
              <p:ext uri="{D42A27DB-BD31-4B8C-83A1-F6EECF244321}">
                <p14:modId xmlns:p14="http://schemas.microsoft.com/office/powerpoint/2010/main" val="3353553995"/>
              </p:ext>
            </p:extLst>
          </p:nvPr>
        </p:nvGraphicFramePr>
        <p:xfrm>
          <a:off x="756000" y="2786701"/>
          <a:ext cx="16776000" cy="6624000"/>
        </p:xfrm>
        <a:graphic>
          <a:graphicData uri="http://schemas.openxmlformats.org/drawingml/2006/table">
            <a:tbl>
              <a:tblPr firstRow="1" firstCol="1" bandRow="1">
                <a:tableStyleId>{F5AB1C69-6EDB-4FF4-983F-18BD219EF322}</a:tableStyleId>
              </a:tblPr>
              <a:tblGrid>
                <a:gridCol w="2162277">
                  <a:extLst>
                    <a:ext uri="{9D8B030D-6E8A-4147-A177-3AD203B41FA5}">
                      <a16:colId xmlns:a16="http://schemas.microsoft.com/office/drawing/2014/main" val="886051163"/>
                    </a:ext>
                  </a:extLst>
                </a:gridCol>
                <a:gridCol w="4725184">
                  <a:extLst>
                    <a:ext uri="{9D8B030D-6E8A-4147-A177-3AD203B41FA5}">
                      <a16:colId xmlns:a16="http://schemas.microsoft.com/office/drawing/2014/main" val="3633693249"/>
                    </a:ext>
                  </a:extLst>
                </a:gridCol>
                <a:gridCol w="4564201">
                  <a:extLst>
                    <a:ext uri="{9D8B030D-6E8A-4147-A177-3AD203B41FA5}">
                      <a16:colId xmlns:a16="http://schemas.microsoft.com/office/drawing/2014/main" val="3702577707"/>
                    </a:ext>
                  </a:extLst>
                </a:gridCol>
                <a:gridCol w="5324338">
                  <a:extLst>
                    <a:ext uri="{9D8B030D-6E8A-4147-A177-3AD203B41FA5}">
                      <a16:colId xmlns:a16="http://schemas.microsoft.com/office/drawing/2014/main" val="261021607"/>
                    </a:ext>
                  </a:extLst>
                </a:gridCol>
              </a:tblGrid>
              <a:tr h="1136742">
                <a:tc>
                  <a:txBody>
                    <a:bodyPr/>
                    <a:lstStyle/>
                    <a:p>
                      <a:pPr>
                        <a:lnSpc>
                          <a:spcPct val="115000"/>
                        </a:lnSpc>
                        <a:spcBef>
                          <a:spcPts val="600"/>
                        </a:spcBef>
                        <a:spcAft>
                          <a:spcPts val="600"/>
                        </a:spcAft>
                        <a:buNone/>
                      </a:pPr>
                      <a:r>
                        <a:rPr lang="en-GB" sz="4500" noProof="0" dirty="0">
                          <a:effectLst/>
                        </a:rPr>
                        <a:t>Aspect</a:t>
                      </a:r>
                      <a:endParaRPr lang="en-GB" sz="4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569938"/>
                    </a:solidFill>
                  </a:tcPr>
                </a:tc>
                <a:tc>
                  <a:txBody>
                    <a:bodyPr/>
                    <a:lstStyle/>
                    <a:p>
                      <a:pPr algn="ctr">
                        <a:lnSpc>
                          <a:spcPct val="115000"/>
                        </a:lnSpc>
                        <a:spcBef>
                          <a:spcPts val="600"/>
                        </a:spcBef>
                        <a:spcAft>
                          <a:spcPts val="600"/>
                        </a:spcAft>
                        <a:buNone/>
                      </a:pPr>
                      <a:r>
                        <a:rPr lang="en-GB" sz="4500" noProof="0" dirty="0">
                          <a:effectLst/>
                        </a:rPr>
                        <a:t>Entrepreneurship</a:t>
                      </a:r>
                      <a:endParaRPr lang="en-GB" sz="4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569938"/>
                    </a:solidFill>
                  </a:tcPr>
                </a:tc>
                <a:tc>
                  <a:txBody>
                    <a:bodyPr/>
                    <a:lstStyle/>
                    <a:p>
                      <a:pPr algn="ctr">
                        <a:lnSpc>
                          <a:spcPct val="115000"/>
                        </a:lnSpc>
                        <a:spcBef>
                          <a:spcPts val="600"/>
                        </a:spcBef>
                        <a:spcAft>
                          <a:spcPts val="600"/>
                        </a:spcAft>
                        <a:buNone/>
                      </a:pPr>
                      <a:r>
                        <a:rPr lang="en-GB" sz="4500" noProof="0" dirty="0">
                          <a:effectLst/>
                        </a:rPr>
                        <a:t>Intrapreneurship</a:t>
                      </a:r>
                      <a:endParaRPr lang="en-GB" sz="4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569938"/>
                    </a:solidFill>
                  </a:tcPr>
                </a:tc>
                <a:tc>
                  <a:txBody>
                    <a:bodyPr/>
                    <a:lstStyle/>
                    <a:p>
                      <a:pPr algn="ctr">
                        <a:lnSpc>
                          <a:spcPct val="115000"/>
                        </a:lnSpc>
                        <a:spcBef>
                          <a:spcPts val="600"/>
                        </a:spcBef>
                        <a:spcAft>
                          <a:spcPts val="600"/>
                        </a:spcAft>
                        <a:buNone/>
                      </a:pPr>
                      <a:r>
                        <a:rPr lang="en-GB" sz="4500" noProof="0" dirty="0" err="1">
                          <a:effectLst/>
                        </a:rPr>
                        <a:t>Solopreneurship</a:t>
                      </a:r>
                      <a:endParaRPr lang="en-GB" sz="4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569938"/>
                    </a:solidFill>
                  </a:tcPr>
                </a:tc>
                <a:extLst>
                  <a:ext uri="{0D108BD9-81ED-4DB2-BD59-A6C34878D82A}">
                    <a16:rowId xmlns:a16="http://schemas.microsoft.com/office/drawing/2014/main" val="3332873210"/>
                  </a:ext>
                </a:extLst>
              </a:tr>
              <a:tr h="1829086">
                <a:tc>
                  <a:txBody>
                    <a:bodyPr/>
                    <a:lstStyle/>
                    <a:p>
                      <a:pPr>
                        <a:lnSpc>
                          <a:spcPct val="115000"/>
                        </a:lnSpc>
                        <a:spcBef>
                          <a:spcPts val="600"/>
                        </a:spcBef>
                        <a:spcAft>
                          <a:spcPts val="600"/>
                        </a:spcAft>
                        <a:buNone/>
                      </a:pPr>
                      <a:r>
                        <a:rPr lang="en-GB" sz="3500" noProof="0" dirty="0">
                          <a:solidFill>
                            <a:schemeClr val="tx1"/>
                          </a:solidFill>
                          <a:effectLst/>
                        </a:rPr>
                        <a:t>Risk</a:t>
                      </a:r>
                      <a:endParaRPr lang="en-GB" sz="3500" noProof="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tc>
                  <a:txBody>
                    <a:bodyPr/>
                    <a:lstStyle/>
                    <a:p>
                      <a:pPr algn="ctr">
                        <a:lnSpc>
                          <a:spcPct val="115000"/>
                        </a:lnSpc>
                        <a:spcBef>
                          <a:spcPts val="600"/>
                        </a:spcBef>
                        <a:spcAft>
                          <a:spcPts val="600"/>
                        </a:spcAft>
                        <a:buNone/>
                      </a:pPr>
                      <a:r>
                        <a:rPr lang="en-GB" sz="3500" noProof="0" dirty="0">
                          <a:effectLst/>
                        </a:rPr>
                        <a:t>High personal/financial</a:t>
                      </a:r>
                      <a:endParaRPr lang="en-GB" sz="3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tc>
                  <a:txBody>
                    <a:bodyPr/>
                    <a:lstStyle/>
                    <a:p>
                      <a:pPr algn="ctr">
                        <a:lnSpc>
                          <a:spcPct val="115000"/>
                        </a:lnSpc>
                        <a:spcBef>
                          <a:spcPts val="600"/>
                        </a:spcBef>
                        <a:spcAft>
                          <a:spcPts val="600"/>
                        </a:spcAft>
                        <a:buNone/>
                      </a:pPr>
                      <a:r>
                        <a:rPr lang="en-GB" sz="3500" noProof="0" dirty="0">
                          <a:effectLst/>
                        </a:rPr>
                        <a:t>Shared with organisation</a:t>
                      </a:r>
                      <a:endParaRPr lang="en-GB" sz="3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tc>
                  <a:txBody>
                    <a:bodyPr/>
                    <a:lstStyle/>
                    <a:p>
                      <a:pPr algn="ctr">
                        <a:lnSpc>
                          <a:spcPct val="115000"/>
                        </a:lnSpc>
                        <a:spcBef>
                          <a:spcPts val="600"/>
                        </a:spcBef>
                        <a:spcAft>
                          <a:spcPts val="600"/>
                        </a:spcAft>
                        <a:buNone/>
                      </a:pPr>
                      <a:r>
                        <a:rPr lang="en-GB" sz="3500" noProof="0" dirty="0">
                          <a:effectLst/>
                        </a:rPr>
                        <a:t>Moderate, individual</a:t>
                      </a:r>
                      <a:endParaRPr lang="en-GB" sz="3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extLst>
                  <a:ext uri="{0D108BD9-81ED-4DB2-BD59-A6C34878D82A}">
                    <a16:rowId xmlns:a16="http://schemas.microsoft.com/office/drawing/2014/main" val="3010863757"/>
                  </a:ext>
                </a:extLst>
              </a:tr>
              <a:tr h="1829086">
                <a:tc>
                  <a:txBody>
                    <a:bodyPr/>
                    <a:lstStyle/>
                    <a:p>
                      <a:pPr>
                        <a:lnSpc>
                          <a:spcPct val="115000"/>
                        </a:lnSpc>
                        <a:spcBef>
                          <a:spcPts val="600"/>
                        </a:spcBef>
                        <a:spcAft>
                          <a:spcPts val="600"/>
                        </a:spcAft>
                        <a:buNone/>
                      </a:pPr>
                      <a:r>
                        <a:rPr lang="en-GB" sz="3500" noProof="0" dirty="0">
                          <a:solidFill>
                            <a:schemeClr val="tx1"/>
                          </a:solidFill>
                          <a:effectLst/>
                        </a:rPr>
                        <a:t>Resource Access</a:t>
                      </a:r>
                      <a:endParaRPr lang="en-GB" sz="3500" noProof="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15000"/>
                        </a:lnSpc>
                        <a:spcBef>
                          <a:spcPts val="600"/>
                        </a:spcBef>
                        <a:spcAft>
                          <a:spcPts val="600"/>
                        </a:spcAft>
                        <a:buNone/>
                      </a:pPr>
                      <a:r>
                        <a:rPr lang="en-GB" sz="3500" noProof="0" dirty="0">
                          <a:effectLst/>
                        </a:rPr>
                        <a:t>Self-secured</a:t>
                      </a:r>
                      <a:endParaRPr lang="en-GB" sz="3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15000"/>
                        </a:lnSpc>
                        <a:spcBef>
                          <a:spcPts val="600"/>
                        </a:spcBef>
                        <a:spcAft>
                          <a:spcPts val="600"/>
                        </a:spcAft>
                        <a:buNone/>
                      </a:pPr>
                      <a:r>
                        <a:rPr lang="en-GB" sz="3500" noProof="0" dirty="0">
                          <a:effectLst/>
                        </a:rPr>
                        <a:t>Organisational</a:t>
                      </a:r>
                      <a:endParaRPr lang="en-GB" sz="3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15000"/>
                        </a:lnSpc>
                        <a:spcBef>
                          <a:spcPts val="600"/>
                        </a:spcBef>
                        <a:spcAft>
                          <a:spcPts val="600"/>
                        </a:spcAft>
                        <a:buNone/>
                      </a:pPr>
                      <a:r>
                        <a:rPr lang="en-GB" sz="3500" noProof="0" dirty="0">
                          <a:effectLst/>
                        </a:rPr>
                        <a:t>Limited to individual</a:t>
                      </a:r>
                      <a:endParaRPr lang="en-GB" sz="3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745730598"/>
                  </a:ext>
                </a:extLst>
              </a:tr>
              <a:tr h="1829086">
                <a:tc>
                  <a:txBody>
                    <a:bodyPr/>
                    <a:lstStyle/>
                    <a:p>
                      <a:pPr>
                        <a:lnSpc>
                          <a:spcPct val="115000"/>
                        </a:lnSpc>
                        <a:spcBef>
                          <a:spcPts val="600"/>
                        </a:spcBef>
                        <a:spcAft>
                          <a:spcPts val="600"/>
                        </a:spcAft>
                        <a:buNone/>
                      </a:pPr>
                      <a:r>
                        <a:rPr lang="en-GB" sz="3500" noProof="0" dirty="0">
                          <a:solidFill>
                            <a:schemeClr val="tx1"/>
                          </a:solidFill>
                          <a:effectLst/>
                        </a:rPr>
                        <a:t>Innovation Scope</a:t>
                      </a:r>
                      <a:endParaRPr lang="en-GB" sz="3500" noProof="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tc>
                  <a:txBody>
                    <a:bodyPr/>
                    <a:lstStyle/>
                    <a:p>
                      <a:pPr algn="ctr">
                        <a:lnSpc>
                          <a:spcPct val="115000"/>
                        </a:lnSpc>
                        <a:spcBef>
                          <a:spcPts val="600"/>
                        </a:spcBef>
                        <a:spcAft>
                          <a:spcPts val="600"/>
                        </a:spcAft>
                        <a:buNone/>
                      </a:pPr>
                      <a:r>
                        <a:rPr lang="en-GB" sz="3500" noProof="0" dirty="0">
                          <a:effectLst/>
                        </a:rPr>
                        <a:t>Market disruption</a:t>
                      </a:r>
                      <a:endParaRPr lang="en-GB" sz="3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tc>
                  <a:txBody>
                    <a:bodyPr/>
                    <a:lstStyle/>
                    <a:p>
                      <a:pPr algn="ctr">
                        <a:lnSpc>
                          <a:spcPct val="115000"/>
                        </a:lnSpc>
                        <a:spcBef>
                          <a:spcPts val="600"/>
                        </a:spcBef>
                        <a:spcAft>
                          <a:spcPts val="600"/>
                        </a:spcAft>
                        <a:buNone/>
                      </a:pPr>
                      <a:r>
                        <a:rPr lang="en-GB" sz="3500" noProof="0" dirty="0">
                          <a:effectLst/>
                        </a:rPr>
                        <a:t>Internal process/product</a:t>
                      </a:r>
                      <a:endParaRPr lang="en-GB" sz="3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tc>
                  <a:txBody>
                    <a:bodyPr/>
                    <a:lstStyle/>
                    <a:p>
                      <a:pPr algn="ctr">
                        <a:lnSpc>
                          <a:spcPct val="115000"/>
                        </a:lnSpc>
                        <a:spcBef>
                          <a:spcPts val="600"/>
                        </a:spcBef>
                        <a:spcAft>
                          <a:spcPts val="600"/>
                        </a:spcAft>
                        <a:buNone/>
                      </a:pPr>
                      <a:r>
                        <a:rPr lang="en-GB" sz="3500" noProof="0" dirty="0">
                          <a:effectLst/>
                        </a:rPr>
                        <a:t>Niche audience solutions</a:t>
                      </a:r>
                      <a:endParaRPr lang="en-GB" sz="3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extLst>
                  <a:ext uri="{0D108BD9-81ED-4DB2-BD59-A6C34878D82A}">
                    <a16:rowId xmlns:a16="http://schemas.microsoft.com/office/drawing/2014/main" val="3959315713"/>
                  </a:ext>
                </a:extLst>
              </a:tr>
            </a:tbl>
          </a:graphicData>
        </a:graphic>
      </p:graphicFrame>
    </p:spTree>
    <p:extLst>
      <p:ext uri="{BB962C8B-B14F-4D97-AF65-F5344CB8AC3E}">
        <p14:creationId xmlns:p14="http://schemas.microsoft.com/office/powerpoint/2010/main" val="38524321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3AC50-248C-51C9-00CA-B5261D0CE03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7CC28C6-4AED-7D4E-1707-A4ADA2C94741}"/>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3F60828A-BA1A-3F6B-CACB-7D3FE37D57DF}"/>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latin typeface="+mj-lt"/>
            </a:endParaRPr>
          </a:p>
        </p:txBody>
      </p:sp>
      <p:sp>
        <p:nvSpPr>
          <p:cNvPr id="5" name="TextBox 4">
            <a:extLst>
              <a:ext uri="{FF2B5EF4-FFF2-40B4-BE49-F238E27FC236}">
                <a16:creationId xmlns:a16="http://schemas.microsoft.com/office/drawing/2014/main" id="{5B51D4E6-599B-BE9B-DC52-926266A20C4B}"/>
              </a:ext>
            </a:extLst>
          </p:cNvPr>
          <p:cNvSpPr txBox="1"/>
          <p:nvPr/>
        </p:nvSpPr>
        <p:spPr>
          <a:xfrm>
            <a:off x="0" y="1040130"/>
            <a:ext cx="16687800" cy="923330"/>
          </a:xfrm>
          <a:prstGeom prst="rect">
            <a:avLst/>
          </a:prstGeom>
          <a:noFill/>
        </p:spPr>
        <p:txBody>
          <a:bodyPr wrap="square">
            <a:spAutoFit/>
          </a:bodyPr>
          <a:lstStyle/>
          <a:p>
            <a:pPr lvl="0" algn="r"/>
            <a:r>
              <a:rPr lang="en-GB" sz="5400" b="1" noProof="0" dirty="0">
                <a:latin typeface="+mj-lt"/>
              </a:rPr>
              <a:t>How Models Manifest in Practice</a:t>
            </a:r>
            <a:endParaRPr lang="en-GB" sz="5000" b="1" noProof="0" dirty="0">
              <a:latin typeface="+mj-lt"/>
            </a:endParaRPr>
          </a:p>
        </p:txBody>
      </p:sp>
      <p:grpSp>
        <p:nvGrpSpPr>
          <p:cNvPr id="6" name="Group 5">
            <a:extLst>
              <a:ext uri="{FF2B5EF4-FFF2-40B4-BE49-F238E27FC236}">
                <a16:creationId xmlns:a16="http://schemas.microsoft.com/office/drawing/2014/main" id="{50EC9E76-1656-8D80-0852-4189DC07B175}"/>
              </a:ext>
            </a:extLst>
          </p:cNvPr>
          <p:cNvGrpSpPr/>
          <p:nvPr/>
        </p:nvGrpSpPr>
        <p:grpSpPr>
          <a:xfrm>
            <a:off x="10972800" y="2781300"/>
            <a:ext cx="3741543" cy="7133655"/>
            <a:chOff x="6238199" y="1553593"/>
            <a:chExt cx="2494362" cy="4755770"/>
          </a:xfrm>
        </p:grpSpPr>
        <p:grpSp>
          <p:nvGrpSpPr>
            <p:cNvPr id="7" name="Group 132">
              <a:extLst>
                <a:ext uri="{FF2B5EF4-FFF2-40B4-BE49-F238E27FC236}">
                  <a16:creationId xmlns:a16="http://schemas.microsoft.com/office/drawing/2014/main" id="{6A339FDE-028A-7E15-3B74-2DB68EFCA9C2}"/>
                </a:ext>
              </a:extLst>
            </p:cNvPr>
            <p:cNvGrpSpPr/>
            <p:nvPr/>
          </p:nvGrpSpPr>
          <p:grpSpPr>
            <a:xfrm>
              <a:off x="6238200" y="1776095"/>
              <a:ext cx="837288" cy="3855335"/>
              <a:chOff x="563734" y="1549569"/>
              <a:chExt cx="807866" cy="4925658"/>
            </a:xfrm>
          </p:grpSpPr>
          <p:sp>
            <p:nvSpPr>
              <p:cNvPr id="11" name="Rectangle 136">
                <a:extLst>
                  <a:ext uri="{FF2B5EF4-FFF2-40B4-BE49-F238E27FC236}">
                    <a16:creationId xmlns:a16="http://schemas.microsoft.com/office/drawing/2014/main" id="{66EBEAF5-8524-1109-743D-24FEABA60628}"/>
                  </a:ext>
                </a:extLst>
              </p:cNvPr>
              <p:cNvSpPr/>
              <p:nvPr/>
            </p:nvSpPr>
            <p:spPr>
              <a:xfrm rot="16200000">
                <a:off x="-1320557" y="3807240"/>
                <a:ext cx="4178898" cy="410316"/>
              </a:xfrm>
              <a:prstGeom prst="rect">
                <a:avLst/>
              </a:prstGeom>
              <a:solidFill>
                <a:schemeClr val="bg1"/>
              </a:solidFill>
              <a:ln>
                <a:noFill/>
              </a:ln>
              <a:effectLst>
                <a:outerShdw blurRad="508000" dist="127000" dir="105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b="1" noProof="0" dirty="0">
                  <a:latin typeface="+mj-lt"/>
                </a:endParaRPr>
              </a:p>
            </p:txBody>
          </p:sp>
          <p:sp>
            <p:nvSpPr>
              <p:cNvPr id="12" name="Rectangle 137">
                <a:extLst>
                  <a:ext uri="{FF2B5EF4-FFF2-40B4-BE49-F238E27FC236}">
                    <a16:creationId xmlns:a16="http://schemas.microsoft.com/office/drawing/2014/main" id="{9B9C97F5-63D5-8BF0-5350-AD86E566A021}"/>
                  </a:ext>
                </a:extLst>
              </p:cNvPr>
              <p:cNvSpPr/>
              <p:nvPr/>
            </p:nvSpPr>
            <p:spPr>
              <a:xfrm rot="16200000">
                <a:off x="-1495162" y="3608465"/>
                <a:ext cx="4925658" cy="807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b="1" noProof="0" dirty="0">
                  <a:latin typeface="+mj-lt"/>
                </a:endParaRPr>
              </a:p>
            </p:txBody>
          </p:sp>
        </p:grpSp>
        <p:sp>
          <p:nvSpPr>
            <p:cNvPr id="8" name="Rectangle: Top Corners Rounded 134">
              <a:extLst>
                <a:ext uri="{FF2B5EF4-FFF2-40B4-BE49-F238E27FC236}">
                  <a16:creationId xmlns:a16="http://schemas.microsoft.com/office/drawing/2014/main" id="{F274BF29-966A-2814-2272-AD15DB822ECB}"/>
                </a:ext>
              </a:extLst>
            </p:cNvPr>
            <p:cNvSpPr/>
            <p:nvPr/>
          </p:nvSpPr>
          <p:spPr>
            <a:xfrm>
              <a:off x="6238199" y="1553593"/>
              <a:ext cx="2494362" cy="871650"/>
            </a:xfrm>
            <a:prstGeom prst="round2SameRect">
              <a:avLst/>
            </a:prstGeom>
            <a:solidFill>
              <a:srgbClr val="04A6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750"/>
                </a:spcAft>
              </a:pPr>
              <a:r>
                <a:rPr lang="en-GB" sz="3500" b="1" noProof="0" dirty="0">
                  <a:latin typeface="+mj-lt"/>
                </a:rPr>
                <a:t>Collective Practice</a:t>
              </a:r>
              <a:endParaRPr lang="en-GB" sz="3500" b="1" noProof="0" dirty="0">
                <a:latin typeface="+mj-lt"/>
                <a:cs typeface="Mongolian Baiti" panose="03000500000000000000" pitchFamily="66" charset="0"/>
              </a:endParaRPr>
            </a:p>
          </p:txBody>
        </p:sp>
        <p:sp>
          <p:nvSpPr>
            <p:cNvPr id="9" name="Rectangle 135">
              <a:extLst>
                <a:ext uri="{FF2B5EF4-FFF2-40B4-BE49-F238E27FC236}">
                  <a16:creationId xmlns:a16="http://schemas.microsoft.com/office/drawing/2014/main" id="{B3F3EF26-5905-1081-226F-E8AD6AA14065}"/>
                </a:ext>
              </a:extLst>
            </p:cNvPr>
            <p:cNvSpPr/>
            <p:nvPr/>
          </p:nvSpPr>
          <p:spPr>
            <a:xfrm>
              <a:off x="6238199" y="5297553"/>
              <a:ext cx="2494362" cy="241768"/>
            </a:xfrm>
            <a:prstGeom prst="rect">
              <a:avLst/>
            </a:prstGeom>
            <a:solidFill>
              <a:srgbClr val="04A6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3500" b="1" noProof="0" dirty="0">
                <a:latin typeface="+mj-lt"/>
              </a:endParaRPr>
            </a:p>
          </p:txBody>
        </p:sp>
        <p:sp>
          <p:nvSpPr>
            <p:cNvPr id="10" name="Right Triangle 131">
              <a:extLst>
                <a:ext uri="{FF2B5EF4-FFF2-40B4-BE49-F238E27FC236}">
                  <a16:creationId xmlns:a16="http://schemas.microsoft.com/office/drawing/2014/main" id="{2E6BE8C2-5D2C-715F-0CD2-C09CAE4B28CC}"/>
                </a:ext>
              </a:extLst>
            </p:cNvPr>
            <p:cNvSpPr/>
            <p:nvPr/>
          </p:nvSpPr>
          <p:spPr>
            <a:xfrm rot="5400000">
              <a:off x="7963122" y="5539924"/>
              <a:ext cx="770040" cy="768837"/>
            </a:xfrm>
            <a:prstGeom prst="rtTriangle">
              <a:avLst/>
            </a:prstGeom>
            <a:solidFill>
              <a:srgbClr val="04A6C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b="1" noProof="0" dirty="0">
                <a:latin typeface="+mj-lt"/>
              </a:endParaRPr>
            </a:p>
          </p:txBody>
        </p:sp>
      </p:grpSp>
      <p:grpSp>
        <p:nvGrpSpPr>
          <p:cNvPr id="13" name="Group 4">
            <a:extLst>
              <a:ext uri="{FF2B5EF4-FFF2-40B4-BE49-F238E27FC236}">
                <a16:creationId xmlns:a16="http://schemas.microsoft.com/office/drawing/2014/main" id="{FA846648-AC8C-2CEF-4842-71730B043D70}"/>
              </a:ext>
            </a:extLst>
          </p:cNvPr>
          <p:cNvGrpSpPr/>
          <p:nvPr/>
        </p:nvGrpSpPr>
        <p:grpSpPr>
          <a:xfrm>
            <a:off x="6804660" y="2781300"/>
            <a:ext cx="3741543" cy="7133655"/>
            <a:chOff x="3459439" y="1553593"/>
            <a:chExt cx="2494362" cy="4755770"/>
          </a:xfrm>
        </p:grpSpPr>
        <p:grpSp>
          <p:nvGrpSpPr>
            <p:cNvPr id="14" name="Group 123">
              <a:extLst>
                <a:ext uri="{FF2B5EF4-FFF2-40B4-BE49-F238E27FC236}">
                  <a16:creationId xmlns:a16="http://schemas.microsoft.com/office/drawing/2014/main" id="{6B1C7DCF-0802-0D37-AA96-809B7629CA81}"/>
                </a:ext>
              </a:extLst>
            </p:cNvPr>
            <p:cNvGrpSpPr/>
            <p:nvPr/>
          </p:nvGrpSpPr>
          <p:grpSpPr>
            <a:xfrm>
              <a:off x="3459440" y="1776095"/>
              <a:ext cx="837288" cy="3855335"/>
              <a:chOff x="563734" y="1549569"/>
              <a:chExt cx="807866" cy="4925658"/>
            </a:xfrm>
          </p:grpSpPr>
          <p:sp>
            <p:nvSpPr>
              <p:cNvPr id="18" name="Rectangle 127">
                <a:extLst>
                  <a:ext uri="{FF2B5EF4-FFF2-40B4-BE49-F238E27FC236}">
                    <a16:creationId xmlns:a16="http://schemas.microsoft.com/office/drawing/2014/main" id="{0A062DC4-82D5-CEF5-FEDC-70B85F3DBAEB}"/>
                  </a:ext>
                </a:extLst>
              </p:cNvPr>
              <p:cNvSpPr/>
              <p:nvPr/>
            </p:nvSpPr>
            <p:spPr>
              <a:xfrm rot="16200000">
                <a:off x="-1320557" y="3807240"/>
                <a:ext cx="4178898" cy="410316"/>
              </a:xfrm>
              <a:prstGeom prst="rect">
                <a:avLst/>
              </a:prstGeom>
              <a:solidFill>
                <a:schemeClr val="bg1"/>
              </a:solidFill>
              <a:ln>
                <a:noFill/>
              </a:ln>
              <a:effectLst>
                <a:outerShdw blurRad="508000" dist="127000" dir="105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b="1" noProof="0" dirty="0">
                  <a:latin typeface="+mj-lt"/>
                </a:endParaRPr>
              </a:p>
            </p:txBody>
          </p:sp>
          <p:sp>
            <p:nvSpPr>
              <p:cNvPr id="19" name="Rectangle 128">
                <a:extLst>
                  <a:ext uri="{FF2B5EF4-FFF2-40B4-BE49-F238E27FC236}">
                    <a16:creationId xmlns:a16="http://schemas.microsoft.com/office/drawing/2014/main" id="{D4A4A275-DA1D-2376-D598-3F25A2CFAAC9}"/>
                  </a:ext>
                </a:extLst>
              </p:cNvPr>
              <p:cNvSpPr/>
              <p:nvPr/>
            </p:nvSpPr>
            <p:spPr>
              <a:xfrm rot="16200000">
                <a:off x="-1495162" y="3608465"/>
                <a:ext cx="4925658" cy="807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b="1" noProof="0" dirty="0">
                  <a:latin typeface="+mj-lt"/>
                </a:endParaRPr>
              </a:p>
            </p:txBody>
          </p:sp>
        </p:grpSp>
        <p:sp>
          <p:nvSpPr>
            <p:cNvPr id="15" name="Rectangle: Top Corners Rounded 125">
              <a:extLst>
                <a:ext uri="{FF2B5EF4-FFF2-40B4-BE49-F238E27FC236}">
                  <a16:creationId xmlns:a16="http://schemas.microsoft.com/office/drawing/2014/main" id="{6BA12CE6-1CBE-7B1C-5CA0-16AD1C9CDAC8}"/>
                </a:ext>
              </a:extLst>
            </p:cNvPr>
            <p:cNvSpPr/>
            <p:nvPr/>
          </p:nvSpPr>
          <p:spPr>
            <a:xfrm>
              <a:off x="3459439" y="1553593"/>
              <a:ext cx="2494362" cy="871650"/>
            </a:xfrm>
            <a:prstGeom prst="round2Same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750"/>
                </a:spcAft>
              </a:pPr>
              <a:r>
                <a:rPr lang="en-GB" sz="3500" b="1" noProof="0" dirty="0">
                  <a:latin typeface="+mj-lt"/>
                </a:rPr>
                <a:t>Inside Organisations</a:t>
              </a:r>
              <a:endParaRPr lang="en-GB" sz="3500" b="1" noProof="0" dirty="0">
                <a:latin typeface="+mj-lt"/>
                <a:cs typeface="Mongolian Baiti" panose="03000500000000000000" pitchFamily="66" charset="0"/>
              </a:endParaRPr>
            </a:p>
          </p:txBody>
        </p:sp>
        <p:sp>
          <p:nvSpPr>
            <p:cNvPr id="16" name="Rectangle 126">
              <a:extLst>
                <a:ext uri="{FF2B5EF4-FFF2-40B4-BE49-F238E27FC236}">
                  <a16:creationId xmlns:a16="http://schemas.microsoft.com/office/drawing/2014/main" id="{05202D1E-0F91-6431-9A00-731F4F6C85DE}"/>
                </a:ext>
              </a:extLst>
            </p:cNvPr>
            <p:cNvSpPr/>
            <p:nvPr/>
          </p:nvSpPr>
          <p:spPr>
            <a:xfrm>
              <a:off x="3459439" y="5297553"/>
              <a:ext cx="2494362" cy="2417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3500" b="1" noProof="0" dirty="0">
                <a:latin typeface="+mj-lt"/>
              </a:endParaRPr>
            </a:p>
          </p:txBody>
        </p:sp>
        <p:sp>
          <p:nvSpPr>
            <p:cNvPr id="17" name="Right Triangle 122">
              <a:extLst>
                <a:ext uri="{FF2B5EF4-FFF2-40B4-BE49-F238E27FC236}">
                  <a16:creationId xmlns:a16="http://schemas.microsoft.com/office/drawing/2014/main" id="{BEBD4A26-2E54-30CB-2263-5C8792F537B1}"/>
                </a:ext>
              </a:extLst>
            </p:cNvPr>
            <p:cNvSpPr/>
            <p:nvPr/>
          </p:nvSpPr>
          <p:spPr>
            <a:xfrm rot="5400000">
              <a:off x="5184362" y="5539924"/>
              <a:ext cx="770040" cy="768837"/>
            </a:xfrm>
            <a:prstGeom prst="rtTriangl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b="1" noProof="0" dirty="0">
                <a:latin typeface="+mj-lt"/>
              </a:endParaRPr>
            </a:p>
          </p:txBody>
        </p:sp>
      </p:grpSp>
      <p:grpSp>
        <p:nvGrpSpPr>
          <p:cNvPr id="20" name="Group 3">
            <a:extLst>
              <a:ext uri="{FF2B5EF4-FFF2-40B4-BE49-F238E27FC236}">
                <a16:creationId xmlns:a16="http://schemas.microsoft.com/office/drawing/2014/main" id="{744577F7-6960-0635-1D69-7DB6681AAE36}"/>
              </a:ext>
            </a:extLst>
          </p:cNvPr>
          <p:cNvGrpSpPr/>
          <p:nvPr/>
        </p:nvGrpSpPr>
        <p:grpSpPr>
          <a:xfrm>
            <a:off x="2636520" y="2781300"/>
            <a:ext cx="3741543" cy="7133655"/>
            <a:chOff x="680679" y="1553593"/>
            <a:chExt cx="2494362" cy="4755770"/>
          </a:xfrm>
        </p:grpSpPr>
        <p:grpSp>
          <p:nvGrpSpPr>
            <p:cNvPr id="21" name="Group 150">
              <a:extLst>
                <a:ext uri="{FF2B5EF4-FFF2-40B4-BE49-F238E27FC236}">
                  <a16:creationId xmlns:a16="http://schemas.microsoft.com/office/drawing/2014/main" id="{F880537A-BA40-A530-F882-D2B4BF447F74}"/>
                </a:ext>
              </a:extLst>
            </p:cNvPr>
            <p:cNvGrpSpPr/>
            <p:nvPr/>
          </p:nvGrpSpPr>
          <p:grpSpPr>
            <a:xfrm>
              <a:off x="680680" y="1776095"/>
              <a:ext cx="837288" cy="3855335"/>
              <a:chOff x="563734" y="1549569"/>
              <a:chExt cx="807866" cy="4925658"/>
            </a:xfrm>
          </p:grpSpPr>
          <p:sp>
            <p:nvSpPr>
              <p:cNvPr id="25" name="Rectangle 154">
                <a:extLst>
                  <a:ext uri="{FF2B5EF4-FFF2-40B4-BE49-F238E27FC236}">
                    <a16:creationId xmlns:a16="http://schemas.microsoft.com/office/drawing/2014/main" id="{2A994E6E-82D1-E003-ED5C-39D05BE8A560}"/>
                  </a:ext>
                </a:extLst>
              </p:cNvPr>
              <p:cNvSpPr/>
              <p:nvPr/>
            </p:nvSpPr>
            <p:spPr>
              <a:xfrm rot="16200000">
                <a:off x="-1320557" y="3807240"/>
                <a:ext cx="4178898" cy="410316"/>
              </a:xfrm>
              <a:prstGeom prst="rect">
                <a:avLst/>
              </a:prstGeom>
              <a:solidFill>
                <a:schemeClr val="bg1"/>
              </a:solidFill>
              <a:ln>
                <a:noFill/>
              </a:ln>
              <a:effectLst>
                <a:outerShdw blurRad="508000" dist="127000" dir="105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b="1" noProof="0" dirty="0">
                  <a:latin typeface="+mj-lt"/>
                </a:endParaRPr>
              </a:p>
            </p:txBody>
          </p:sp>
          <p:sp>
            <p:nvSpPr>
              <p:cNvPr id="26" name="Rectangle 155">
                <a:extLst>
                  <a:ext uri="{FF2B5EF4-FFF2-40B4-BE49-F238E27FC236}">
                    <a16:creationId xmlns:a16="http://schemas.microsoft.com/office/drawing/2014/main" id="{7CE01A8F-C79A-1706-B5E3-AB7BCC8D145D}"/>
                  </a:ext>
                </a:extLst>
              </p:cNvPr>
              <p:cNvSpPr/>
              <p:nvPr/>
            </p:nvSpPr>
            <p:spPr>
              <a:xfrm rot="16200000">
                <a:off x="-1495162" y="3608465"/>
                <a:ext cx="4925658" cy="807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b="1" noProof="0" dirty="0">
                  <a:latin typeface="+mj-lt"/>
                </a:endParaRPr>
              </a:p>
            </p:txBody>
          </p:sp>
        </p:grpSp>
        <p:sp>
          <p:nvSpPr>
            <p:cNvPr id="22" name="Rectangle: Top Corners Rounded 152">
              <a:extLst>
                <a:ext uri="{FF2B5EF4-FFF2-40B4-BE49-F238E27FC236}">
                  <a16:creationId xmlns:a16="http://schemas.microsoft.com/office/drawing/2014/main" id="{99F260E4-8C86-0E9D-2020-A42EC06879F5}"/>
                </a:ext>
              </a:extLst>
            </p:cNvPr>
            <p:cNvSpPr/>
            <p:nvPr/>
          </p:nvSpPr>
          <p:spPr>
            <a:xfrm>
              <a:off x="680679" y="1553593"/>
              <a:ext cx="2494362" cy="871650"/>
            </a:xfrm>
            <a:prstGeom prst="round2SameRect">
              <a:avLst/>
            </a:prstGeom>
            <a:solidFill>
              <a:srgbClr val="3E6E2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750"/>
                </a:spcAft>
              </a:pPr>
              <a:r>
                <a:rPr lang="en-GB" sz="3500" b="1" noProof="0" dirty="0">
                  <a:latin typeface="+mj-lt"/>
                </a:rPr>
                <a:t>Independent Practice</a:t>
              </a:r>
              <a:endParaRPr lang="en-GB" sz="3500" b="1" noProof="0" dirty="0">
                <a:latin typeface="+mj-lt"/>
                <a:cs typeface="Mongolian Baiti" panose="03000500000000000000" pitchFamily="66" charset="0"/>
              </a:endParaRPr>
            </a:p>
          </p:txBody>
        </p:sp>
        <p:sp>
          <p:nvSpPr>
            <p:cNvPr id="23" name="Rectangle 153">
              <a:extLst>
                <a:ext uri="{FF2B5EF4-FFF2-40B4-BE49-F238E27FC236}">
                  <a16:creationId xmlns:a16="http://schemas.microsoft.com/office/drawing/2014/main" id="{FC03F015-3FD3-6E33-62B7-E4E9778AF1A7}"/>
                </a:ext>
              </a:extLst>
            </p:cNvPr>
            <p:cNvSpPr/>
            <p:nvPr/>
          </p:nvSpPr>
          <p:spPr>
            <a:xfrm>
              <a:off x="680679" y="5297553"/>
              <a:ext cx="2494362" cy="241768"/>
            </a:xfrm>
            <a:prstGeom prst="rect">
              <a:avLst/>
            </a:prstGeom>
            <a:solidFill>
              <a:srgbClr val="3E6E2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3500" b="1" noProof="0" dirty="0">
                <a:latin typeface="+mj-lt"/>
              </a:endParaRPr>
            </a:p>
          </p:txBody>
        </p:sp>
        <p:sp>
          <p:nvSpPr>
            <p:cNvPr id="24" name="Right Triangle 149">
              <a:extLst>
                <a:ext uri="{FF2B5EF4-FFF2-40B4-BE49-F238E27FC236}">
                  <a16:creationId xmlns:a16="http://schemas.microsoft.com/office/drawing/2014/main" id="{3E91E76B-E98F-BF07-CB21-BFD4FC06AE13}"/>
                </a:ext>
              </a:extLst>
            </p:cNvPr>
            <p:cNvSpPr/>
            <p:nvPr/>
          </p:nvSpPr>
          <p:spPr>
            <a:xfrm rot="5400000">
              <a:off x="2405602" y="5539924"/>
              <a:ext cx="770040" cy="768837"/>
            </a:xfrm>
            <a:prstGeom prst="rtTriangle">
              <a:avLst/>
            </a:prstGeom>
            <a:solidFill>
              <a:srgbClr val="3E6E2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b="1" noProof="0" dirty="0">
                <a:latin typeface="+mj-lt"/>
              </a:endParaRPr>
            </a:p>
          </p:txBody>
        </p:sp>
      </p:grpSp>
      <p:sp>
        <p:nvSpPr>
          <p:cNvPr id="27" name="Rectangle 133">
            <a:extLst>
              <a:ext uri="{FF2B5EF4-FFF2-40B4-BE49-F238E27FC236}">
                <a16:creationId xmlns:a16="http://schemas.microsoft.com/office/drawing/2014/main" id="{323927D9-2971-732D-409F-4AEB89146F7A}"/>
              </a:ext>
            </a:extLst>
          </p:cNvPr>
          <p:cNvSpPr/>
          <p:nvPr/>
        </p:nvSpPr>
        <p:spPr>
          <a:xfrm flipH="1">
            <a:off x="11189970" y="5472023"/>
            <a:ext cx="3460683" cy="1692771"/>
          </a:xfrm>
          <a:prstGeom prst="rect">
            <a:avLst/>
          </a:prstGeom>
        </p:spPr>
        <p:txBody>
          <a:bodyPr wrap="square" lIns="0" tIns="0" rIns="0" bIns="0" anchor="ctr">
            <a:spAutoFit/>
          </a:bodyPr>
          <a:lstStyle/>
          <a:p>
            <a:pPr marL="342900" indent="-342900">
              <a:spcBef>
                <a:spcPts val="600"/>
              </a:spcBef>
              <a:buFont typeface="Arial" panose="020B0604020202020204" pitchFamily="34" charset="0"/>
              <a:buChar char="•"/>
            </a:pPr>
            <a:r>
              <a:rPr lang="en-GB" sz="2500" noProof="0" dirty="0">
                <a:latin typeface="+mj-lt"/>
              </a:rPr>
              <a:t>Building peer networks</a:t>
            </a:r>
          </a:p>
          <a:p>
            <a:pPr marL="342900" indent="-342900">
              <a:spcBef>
                <a:spcPts val="600"/>
              </a:spcBef>
              <a:buFont typeface="Arial" panose="020B0604020202020204" pitchFamily="34" charset="0"/>
              <a:buChar char="•"/>
            </a:pPr>
            <a:r>
              <a:rPr lang="en-GB" sz="2500" noProof="0" dirty="0">
                <a:latin typeface="+mj-lt"/>
              </a:rPr>
              <a:t>Sharing resources</a:t>
            </a:r>
          </a:p>
          <a:p>
            <a:pPr marL="342900" indent="-342900">
              <a:spcBef>
                <a:spcPts val="600"/>
              </a:spcBef>
              <a:buFont typeface="Arial" panose="020B0604020202020204" pitchFamily="34" charset="0"/>
              <a:buChar char="•"/>
            </a:pPr>
            <a:r>
              <a:rPr lang="en-GB" sz="2500" noProof="0" dirty="0">
                <a:latin typeface="+mj-lt"/>
              </a:rPr>
              <a:t>Fostering collective resilience</a:t>
            </a:r>
            <a:endParaRPr lang="en-GB" sz="2500" noProof="0" dirty="0">
              <a:solidFill>
                <a:schemeClr val="tx1">
                  <a:lumMod val="75000"/>
                  <a:lumOff val="25000"/>
                </a:schemeClr>
              </a:solidFill>
              <a:latin typeface="+mj-lt"/>
            </a:endParaRPr>
          </a:p>
        </p:txBody>
      </p:sp>
      <p:sp>
        <p:nvSpPr>
          <p:cNvPr id="28" name="Rectangle 124">
            <a:extLst>
              <a:ext uri="{FF2B5EF4-FFF2-40B4-BE49-F238E27FC236}">
                <a16:creationId xmlns:a16="http://schemas.microsoft.com/office/drawing/2014/main" id="{EAA44B42-82E0-45C7-08D1-68C174276494}"/>
              </a:ext>
            </a:extLst>
          </p:cNvPr>
          <p:cNvSpPr/>
          <p:nvPr/>
        </p:nvSpPr>
        <p:spPr>
          <a:xfrm flipH="1">
            <a:off x="7070323" y="5539441"/>
            <a:ext cx="3475879" cy="2462213"/>
          </a:xfrm>
          <a:prstGeom prst="rect">
            <a:avLst/>
          </a:prstGeom>
        </p:spPr>
        <p:txBody>
          <a:bodyPr wrap="square" lIns="0" tIns="0" rIns="0" bIns="0" anchor="ctr">
            <a:spAutoFit/>
          </a:bodyPr>
          <a:lstStyle/>
          <a:p>
            <a:pPr marL="342900" indent="-342900">
              <a:spcBef>
                <a:spcPts val="600"/>
              </a:spcBef>
              <a:buFont typeface="Arial" panose="020B0604020202020204" pitchFamily="34" charset="0"/>
              <a:buChar char="•"/>
            </a:pPr>
            <a:r>
              <a:rPr lang="en-GB" sz="2500" noProof="0" dirty="0">
                <a:latin typeface="+mj-lt"/>
              </a:rPr>
              <a:t>Testing new formats</a:t>
            </a:r>
          </a:p>
          <a:p>
            <a:pPr marL="342900" indent="-342900">
              <a:spcBef>
                <a:spcPts val="600"/>
              </a:spcBef>
              <a:buFont typeface="Arial" panose="020B0604020202020204" pitchFamily="34" charset="0"/>
              <a:buChar char="•"/>
            </a:pPr>
            <a:r>
              <a:rPr lang="en-GB" sz="2500" noProof="0" dirty="0">
                <a:latin typeface="+mj-lt"/>
              </a:rPr>
              <a:t>Building community partnerships</a:t>
            </a:r>
          </a:p>
          <a:p>
            <a:pPr marL="342900" indent="-342900">
              <a:spcBef>
                <a:spcPts val="600"/>
              </a:spcBef>
              <a:buFont typeface="Arial" panose="020B0604020202020204" pitchFamily="34" charset="0"/>
              <a:buChar char="•"/>
            </a:pPr>
            <a:r>
              <a:rPr lang="en-GB" sz="2500" noProof="0" dirty="0">
                <a:latin typeface="+mj-lt"/>
              </a:rPr>
              <a:t>Redesigning processes to be more inclusive and responsive.</a:t>
            </a:r>
            <a:endParaRPr lang="en-GB" sz="2500" noProof="0" dirty="0">
              <a:solidFill>
                <a:schemeClr val="tx1">
                  <a:lumMod val="75000"/>
                  <a:lumOff val="25000"/>
                </a:schemeClr>
              </a:solidFill>
              <a:latin typeface="+mj-lt"/>
            </a:endParaRPr>
          </a:p>
        </p:txBody>
      </p:sp>
      <p:sp>
        <p:nvSpPr>
          <p:cNvPr id="29" name="Rectangle 151">
            <a:extLst>
              <a:ext uri="{FF2B5EF4-FFF2-40B4-BE49-F238E27FC236}">
                <a16:creationId xmlns:a16="http://schemas.microsoft.com/office/drawing/2014/main" id="{197E615D-02B9-F72A-1942-78536CE6BF0E}"/>
              </a:ext>
            </a:extLst>
          </p:cNvPr>
          <p:cNvSpPr/>
          <p:nvPr/>
        </p:nvSpPr>
        <p:spPr>
          <a:xfrm flipH="1">
            <a:off x="2815965" y="5585414"/>
            <a:ext cx="3460683" cy="1692771"/>
          </a:xfrm>
          <a:prstGeom prst="rect">
            <a:avLst/>
          </a:prstGeom>
        </p:spPr>
        <p:txBody>
          <a:bodyPr wrap="square" lIns="0" tIns="0" rIns="0" bIns="0" anchor="ctr">
            <a:spAutoFit/>
          </a:bodyPr>
          <a:lstStyle/>
          <a:p>
            <a:pPr marL="342900" indent="-342900">
              <a:spcBef>
                <a:spcPts val="600"/>
              </a:spcBef>
              <a:buFont typeface="Arial" panose="020B0604020202020204" pitchFamily="34" charset="0"/>
              <a:buChar char="•"/>
            </a:pPr>
            <a:r>
              <a:rPr lang="en-GB" sz="2500" noProof="0" dirty="0">
                <a:latin typeface="+mj-lt"/>
              </a:rPr>
              <a:t>Launching projects</a:t>
            </a:r>
          </a:p>
          <a:p>
            <a:pPr marL="342900" indent="-342900">
              <a:spcBef>
                <a:spcPts val="600"/>
              </a:spcBef>
              <a:buFont typeface="Arial" panose="020B0604020202020204" pitchFamily="34" charset="0"/>
              <a:buChar char="•"/>
            </a:pPr>
            <a:r>
              <a:rPr lang="en-GB" sz="2500" noProof="0" dirty="0">
                <a:latin typeface="+mj-lt"/>
              </a:rPr>
              <a:t>Diversifying income</a:t>
            </a:r>
          </a:p>
          <a:p>
            <a:pPr marL="342900" indent="-342900">
              <a:spcBef>
                <a:spcPts val="600"/>
              </a:spcBef>
              <a:buFont typeface="Arial" panose="020B0604020202020204" pitchFamily="34" charset="0"/>
              <a:buChar char="•"/>
            </a:pPr>
            <a:r>
              <a:rPr lang="en-GB" sz="2500" noProof="0" dirty="0">
                <a:latin typeface="+mj-lt"/>
              </a:rPr>
              <a:t>Pushing creative boundaries</a:t>
            </a:r>
            <a:endParaRPr lang="en-GB" sz="2500" noProof="0" dirty="0">
              <a:solidFill>
                <a:schemeClr val="tx1">
                  <a:lumMod val="75000"/>
                  <a:lumOff val="25000"/>
                </a:schemeClr>
              </a:solidFill>
              <a:latin typeface="+mj-lt"/>
            </a:endParaRPr>
          </a:p>
        </p:txBody>
      </p:sp>
      <p:pic>
        <p:nvPicPr>
          <p:cNvPr id="33" name="Γραφικό 32">
            <a:extLst>
              <a:ext uri="{FF2B5EF4-FFF2-40B4-BE49-F238E27FC236}">
                <a16:creationId xmlns:a16="http://schemas.microsoft.com/office/drawing/2014/main" id="{A95C9B21-5984-60A3-5E52-A090D0D690B6}"/>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812455" y="4479353"/>
            <a:ext cx="806444" cy="805856"/>
          </a:xfrm>
          <a:prstGeom prst="rect">
            <a:avLst/>
          </a:prstGeom>
        </p:spPr>
      </p:pic>
      <p:pic>
        <p:nvPicPr>
          <p:cNvPr id="34" name="Γραφικό 33">
            <a:extLst>
              <a:ext uri="{FF2B5EF4-FFF2-40B4-BE49-F238E27FC236}">
                <a16:creationId xmlns:a16="http://schemas.microsoft.com/office/drawing/2014/main" id="{14046585-59B7-1002-AC34-373C4105DA83}"/>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7149150" y="4479353"/>
            <a:ext cx="720000" cy="720000"/>
          </a:xfrm>
          <a:prstGeom prst="rect">
            <a:avLst/>
          </a:prstGeom>
        </p:spPr>
      </p:pic>
      <p:pic>
        <p:nvPicPr>
          <p:cNvPr id="35" name="Γραφικό 34">
            <a:extLst>
              <a:ext uri="{FF2B5EF4-FFF2-40B4-BE49-F238E27FC236}">
                <a16:creationId xmlns:a16="http://schemas.microsoft.com/office/drawing/2014/main" id="{FFBE695B-C1EE-106B-23BB-FE96270624EC}"/>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1240768" y="4479353"/>
            <a:ext cx="720000" cy="720000"/>
          </a:xfrm>
          <a:prstGeom prst="rect">
            <a:avLst/>
          </a:prstGeom>
        </p:spPr>
      </p:pic>
    </p:spTree>
    <p:extLst>
      <p:ext uri="{BB962C8B-B14F-4D97-AF65-F5344CB8AC3E}">
        <p14:creationId xmlns:p14="http://schemas.microsoft.com/office/powerpoint/2010/main" val="18664070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A91DB-CF8E-5FE5-177C-635A3BD1C4C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1008A9D-D6E1-6874-CCD1-BF8C6E029082}"/>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9E172BFD-082F-36A6-E432-26335BCEB99B}"/>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latin typeface="+mj-lt"/>
            </a:endParaRPr>
          </a:p>
        </p:txBody>
      </p:sp>
      <p:sp>
        <p:nvSpPr>
          <p:cNvPr id="5" name="TextBox 4">
            <a:extLst>
              <a:ext uri="{FF2B5EF4-FFF2-40B4-BE49-F238E27FC236}">
                <a16:creationId xmlns:a16="http://schemas.microsoft.com/office/drawing/2014/main" id="{B62D762D-3040-0662-4F3A-01CBE4FA9E7B}"/>
              </a:ext>
            </a:extLst>
          </p:cNvPr>
          <p:cNvSpPr txBox="1"/>
          <p:nvPr/>
        </p:nvSpPr>
        <p:spPr>
          <a:xfrm>
            <a:off x="0" y="1040130"/>
            <a:ext cx="16687800" cy="923330"/>
          </a:xfrm>
          <a:prstGeom prst="rect">
            <a:avLst/>
          </a:prstGeom>
          <a:noFill/>
        </p:spPr>
        <p:txBody>
          <a:bodyPr wrap="square">
            <a:spAutoFit/>
          </a:bodyPr>
          <a:lstStyle/>
          <a:p>
            <a:pPr lvl="0" algn="r"/>
            <a:r>
              <a:rPr lang="en-GB" sz="5400" b="1" noProof="0" dirty="0"/>
              <a:t>From Theory to Practice: Why Context Matters</a:t>
            </a:r>
            <a:endParaRPr lang="en-GB" sz="5000" b="1" noProof="0" dirty="0">
              <a:latin typeface="+mj-lt"/>
            </a:endParaRPr>
          </a:p>
        </p:txBody>
      </p:sp>
      <p:sp>
        <p:nvSpPr>
          <p:cNvPr id="30" name="TextBox 29">
            <a:extLst>
              <a:ext uri="{FF2B5EF4-FFF2-40B4-BE49-F238E27FC236}">
                <a16:creationId xmlns:a16="http://schemas.microsoft.com/office/drawing/2014/main" id="{975662E3-1829-E301-06F4-EE0720AA8292}"/>
              </a:ext>
            </a:extLst>
          </p:cNvPr>
          <p:cNvSpPr txBox="1"/>
          <p:nvPr/>
        </p:nvSpPr>
        <p:spPr>
          <a:xfrm>
            <a:off x="5410200" y="3614559"/>
            <a:ext cx="12573000" cy="5632311"/>
          </a:xfrm>
          <a:prstGeom prst="rect">
            <a:avLst/>
          </a:prstGeom>
          <a:noFill/>
        </p:spPr>
        <p:txBody>
          <a:bodyPr wrap="square">
            <a:spAutoFit/>
          </a:bodyPr>
          <a:lstStyle/>
          <a:p>
            <a:pPr>
              <a:buNone/>
            </a:pPr>
            <a:r>
              <a:rPr lang="en-GB" sz="4500" b="1" i="1" noProof="0" dirty="0">
                <a:latin typeface="+mj-lt"/>
              </a:rPr>
              <a:t>Understanding entrepreneurial models is only part of the journey.</a:t>
            </a:r>
          </a:p>
          <a:p>
            <a:pPr>
              <a:buNone/>
            </a:pPr>
            <a:br>
              <a:rPr lang="en-GB" sz="4500" b="1" i="1" noProof="0" dirty="0">
                <a:latin typeface="+mj-lt"/>
              </a:rPr>
            </a:br>
            <a:r>
              <a:rPr lang="en-GB" sz="4500" b="1" i="1" noProof="0" dirty="0">
                <a:latin typeface="+mj-lt"/>
              </a:rPr>
              <a:t>Real-world constraints shape how professionals apply these approaches.</a:t>
            </a:r>
          </a:p>
          <a:p>
            <a:r>
              <a:rPr lang="en-GB" sz="4500" b="1" i="1" noProof="0" dirty="0">
                <a:latin typeface="+mj-lt"/>
              </a:rPr>
              <a:t>As trainers, your role is to foster not just knowledge, but the adaptability and resilience needed to navigate complexity.</a:t>
            </a:r>
          </a:p>
        </p:txBody>
      </p:sp>
      <p:pic>
        <p:nvPicPr>
          <p:cNvPr id="31" name="Γραφικό 30">
            <a:extLst>
              <a:ext uri="{FF2B5EF4-FFF2-40B4-BE49-F238E27FC236}">
                <a16:creationId xmlns:a16="http://schemas.microsoft.com/office/drawing/2014/main" id="{6F78FC62-3063-A6E2-769F-75338ABB514F}"/>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838200" y="4229100"/>
            <a:ext cx="3810000" cy="3810000"/>
          </a:xfrm>
          <a:prstGeom prst="rect">
            <a:avLst/>
          </a:prstGeom>
        </p:spPr>
      </p:pic>
    </p:spTree>
    <p:extLst>
      <p:ext uri="{BB962C8B-B14F-4D97-AF65-F5344CB8AC3E}">
        <p14:creationId xmlns:p14="http://schemas.microsoft.com/office/powerpoint/2010/main" val="11761015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B91A9-B153-51D6-93E0-58D86574E7B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6676A63-68E5-9C8E-89FC-C4E8193DAFBD}"/>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F7CABEA9-3F37-3E5A-B530-21352A376432}"/>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latin typeface="+mj-lt"/>
            </a:endParaRPr>
          </a:p>
        </p:txBody>
      </p:sp>
      <p:sp>
        <p:nvSpPr>
          <p:cNvPr id="5" name="TextBox 4">
            <a:extLst>
              <a:ext uri="{FF2B5EF4-FFF2-40B4-BE49-F238E27FC236}">
                <a16:creationId xmlns:a16="http://schemas.microsoft.com/office/drawing/2014/main" id="{6F42728E-5F99-E5F7-CED2-939929167DD4}"/>
              </a:ext>
            </a:extLst>
          </p:cNvPr>
          <p:cNvSpPr txBox="1"/>
          <p:nvPr/>
        </p:nvSpPr>
        <p:spPr>
          <a:xfrm>
            <a:off x="0" y="1040130"/>
            <a:ext cx="16687800" cy="923330"/>
          </a:xfrm>
          <a:prstGeom prst="rect">
            <a:avLst/>
          </a:prstGeom>
          <a:noFill/>
        </p:spPr>
        <p:txBody>
          <a:bodyPr wrap="square">
            <a:spAutoFit/>
          </a:bodyPr>
          <a:lstStyle/>
          <a:p>
            <a:pPr lvl="0" algn="r"/>
            <a:r>
              <a:rPr lang="en-GB" sz="5400" b="1" noProof="0" dirty="0"/>
              <a:t>Sector Challenges and How Trainers Can Help</a:t>
            </a:r>
            <a:endParaRPr lang="en-GB" sz="5000" b="1" noProof="0" dirty="0">
              <a:latin typeface="+mj-lt"/>
            </a:endParaRPr>
          </a:p>
        </p:txBody>
      </p:sp>
      <p:graphicFrame>
        <p:nvGraphicFramePr>
          <p:cNvPr id="4" name="Πίνακας 3">
            <a:extLst>
              <a:ext uri="{FF2B5EF4-FFF2-40B4-BE49-F238E27FC236}">
                <a16:creationId xmlns:a16="http://schemas.microsoft.com/office/drawing/2014/main" id="{1771A767-4DD0-9597-B5A7-C011A4169A24}"/>
              </a:ext>
            </a:extLst>
          </p:cNvPr>
          <p:cNvGraphicFramePr>
            <a:graphicFrameLocks noGrp="1"/>
          </p:cNvGraphicFramePr>
          <p:nvPr>
            <p:extLst>
              <p:ext uri="{D42A27DB-BD31-4B8C-83A1-F6EECF244321}">
                <p14:modId xmlns:p14="http://schemas.microsoft.com/office/powerpoint/2010/main" val="3342409204"/>
              </p:ext>
            </p:extLst>
          </p:nvPr>
        </p:nvGraphicFramePr>
        <p:xfrm>
          <a:off x="342900" y="2324100"/>
          <a:ext cx="17678400" cy="7259068"/>
        </p:xfrm>
        <a:graphic>
          <a:graphicData uri="http://schemas.openxmlformats.org/drawingml/2006/table">
            <a:tbl>
              <a:tblPr>
                <a:tableStyleId>{5940675A-B579-460E-94D1-54222C63F5DA}</a:tableStyleId>
              </a:tblPr>
              <a:tblGrid>
                <a:gridCol w="8839200">
                  <a:extLst>
                    <a:ext uri="{9D8B030D-6E8A-4147-A177-3AD203B41FA5}">
                      <a16:colId xmlns:a16="http://schemas.microsoft.com/office/drawing/2014/main" val="2189195419"/>
                    </a:ext>
                  </a:extLst>
                </a:gridCol>
                <a:gridCol w="8839200">
                  <a:extLst>
                    <a:ext uri="{9D8B030D-6E8A-4147-A177-3AD203B41FA5}">
                      <a16:colId xmlns:a16="http://schemas.microsoft.com/office/drawing/2014/main" val="377162065"/>
                    </a:ext>
                  </a:extLst>
                </a:gridCol>
              </a:tblGrid>
              <a:tr h="847083">
                <a:tc>
                  <a:txBody>
                    <a:bodyPr/>
                    <a:lstStyle/>
                    <a:p>
                      <a:r>
                        <a:rPr lang="en-GB" sz="4500" b="1" noProof="0" dirty="0">
                          <a:solidFill>
                            <a:srgbClr val="3E6E28"/>
                          </a:solidFill>
                          <a:latin typeface="+mj-lt"/>
                        </a:rPr>
                        <a:t>Challenge</a:t>
                      </a:r>
                      <a:endParaRPr lang="en-GB" sz="4500" noProof="0" dirty="0">
                        <a:solidFill>
                          <a:srgbClr val="3E6E28"/>
                        </a:solidFill>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4500" b="1" noProof="0" dirty="0">
                          <a:solidFill>
                            <a:srgbClr val="3E6E28"/>
                          </a:solidFill>
                          <a:latin typeface="+mj-lt"/>
                        </a:rPr>
                        <a:t>Trainer Tip</a:t>
                      </a:r>
                      <a:endParaRPr lang="en-GB" sz="4500" noProof="0" dirty="0">
                        <a:solidFill>
                          <a:srgbClr val="3E6E28"/>
                        </a:solidFill>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2505264"/>
                  </a:ext>
                </a:extLst>
              </a:tr>
              <a:tr h="1362717">
                <a:tc>
                  <a:txBody>
                    <a:bodyPr/>
                    <a:lstStyle/>
                    <a:p>
                      <a:r>
                        <a:rPr lang="en-GB" sz="3000" b="1" noProof="0" dirty="0">
                          <a:latin typeface="+mj-lt"/>
                        </a:rPr>
                        <a:t>Fragile Business Models</a:t>
                      </a:r>
                    </a:p>
                    <a:p>
                      <a:r>
                        <a:rPr lang="en-GB" sz="2500" noProof="0" dirty="0">
                          <a:latin typeface="+mj-lt"/>
                        </a:rPr>
                        <a:t>Limited reserves, unstable revenue, rising costs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1DD"/>
                    </a:solidFill>
                  </a:tcPr>
                </a:tc>
                <a:tc>
                  <a:txBody>
                    <a:bodyPr/>
                    <a:lstStyle/>
                    <a:p>
                      <a:r>
                        <a:rPr lang="en-GB" sz="3000" noProof="0" dirty="0">
                          <a:latin typeface="+mj-lt"/>
                        </a:rPr>
                        <a:t>Guide learners in designing </a:t>
                      </a:r>
                      <a:r>
                        <a:rPr lang="en-GB" sz="3000" b="1" noProof="0" dirty="0">
                          <a:latin typeface="+mj-lt"/>
                        </a:rPr>
                        <a:t>small-scale, budget-conscious projects</a:t>
                      </a:r>
                      <a:r>
                        <a:rPr lang="en-GB" sz="3000" noProof="0" dirty="0">
                          <a:latin typeface="+mj-lt"/>
                        </a:rPr>
                        <a:t> using basic budgeting tools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1DD"/>
                    </a:solidFill>
                  </a:tcPr>
                </a:tc>
                <a:extLst>
                  <a:ext uri="{0D108BD9-81ED-4DB2-BD59-A6C34878D82A}">
                    <a16:rowId xmlns:a16="http://schemas.microsoft.com/office/drawing/2014/main" val="1553057464"/>
                  </a:ext>
                </a:extLst>
              </a:tr>
              <a:tr h="1262317">
                <a:tc>
                  <a:txBody>
                    <a:bodyPr/>
                    <a:lstStyle/>
                    <a:p>
                      <a:r>
                        <a:rPr lang="en-GB" sz="3000" b="1" noProof="0" dirty="0">
                          <a:latin typeface="+mj-lt"/>
                        </a:rPr>
                        <a:t>Lack of Capital Investment</a:t>
                      </a:r>
                    </a:p>
                    <a:p>
                      <a:r>
                        <a:rPr lang="en-GB" sz="2500" noProof="0" dirty="0">
                          <a:latin typeface="+mj-lt"/>
                        </a:rPr>
                        <a:t>Little access to venues or infrastructure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3000" noProof="0" dirty="0">
                          <a:latin typeface="+mj-lt"/>
                        </a:rPr>
                        <a:t>Encourage </a:t>
                      </a:r>
                      <a:r>
                        <a:rPr lang="en-GB" sz="3000" b="1" noProof="0" dirty="0">
                          <a:latin typeface="+mj-lt"/>
                        </a:rPr>
                        <a:t>creative reuse of spaces</a:t>
                      </a:r>
                      <a:r>
                        <a:rPr lang="en-GB" sz="3000" noProof="0" dirty="0">
                          <a:latin typeface="+mj-lt"/>
                        </a:rPr>
                        <a:t> and foster partnerships with local organisations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2020258"/>
                  </a:ext>
                </a:extLst>
              </a:tr>
              <a:tr h="1262317">
                <a:tc>
                  <a:txBody>
                    <a:bodyPr/>
                    <a:lstStyle/>
                    <a:p>
                      <a:r>
                        <a:rPr lang="en-GB" sz="3000" b="1" noProof="0" dirty="0">
                          <a:latin typeface="+mj-lt"/>
                        </a:rPr>
                        <a:t>Technological Gaps</a:t>
                      </a:r>
                    </a:p>
                    <a:p>
                      <a:r>
                        <a:rPr lang="en-GB" sz="2500" noProof="0" dirty="0">
                          <a:latin typeface="+mj-lt"/>
                        </a:rPr>
                        <a:t>Limited skills or digital infrastructure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1DD"/>
                    </a:solidFill>
                  </a:tcPr>
                </a:tc>
                <a:tc>
                  <a:txBody>
                    <a:bodyPr/>
                    <a:lstStyle/>
                    <a:p>
                      <a:r>
                        <a:rPr lang="en-GB" sz="3000" noProof="0" dirty="0">
                          <a:latin typeface="+mj-lt"/>
                        </a:rPr>
                        <a:t>Introduce </a:t>
                      </a:r>
                      <a:r>
                        <a:rPr lang="en-GB" sz="3000" b="1" noProof="0" dirty="0">
                          <a:latin typeface="+mj-lt"/>
                        </a:rPr>
                        <a:t>DIY digital tools</a:t>
                      </a:r>
                      <a:r>
                        <a:rPr lang="en-GB" sz="3000" noProof="0" dirty="0">
                          <a:latin typeface="+mj-lt"/>
                        </a:rPr>
                        <a:t> and low-cost platforms to support digital creation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1DD"/>
                    </a:solidFill>
                  </a:tcPr>
                </a:tc>
                <a:extLst>
                  <a:ext uri="{0D108BD9-81ED-4DB2-BD59-A6C34878D82A}">
                    <a16:rowId xmlns:a16="http://schemas.microsoft.com/office/drawing/2014/main" val="3985539915"/>
                  </a:ext>
                </a:extLst>
              </a:tr>
              <a:tr h="1262317">
                <a:tc>
                  <a:txBody>
                    <a:bodyPr/>
                    <a:lstStyle/>
                    <a:p>
                      <a:r>
                        <a:rPr lang="en-GB" sz="3000" b="1" noProof="0" dirty="0">
                          <a:latin typeface="+mj-lt"/>
                        </a:rPr>
                        <a:t>Hybrid Demands</a:t>
                      </a:r>
                    </a:p>
                    <a:p>
                      <a:r>
                        <a:rPr lang="en-GB" sz="2500" noProof="0" dirty="0">
                          <a:latin typeface="+mj-lt"/>
                        </a:rPr>
                        <a:t>Balancing artistic, social, and financial goals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3000" noProof="0" dirty="0">
                          <a:latin typeface="+mj-lt"/>
                        </a:rPr>
                        <a:t>Support </a:t>
                      </a:r>
                      <a:r>
                        <a:rPr lang="en-GB" sz="3000" b="1" noProof="0" dirty="0">
                          <a:latin typeface="+mj-lt"/>
                        </a:rPr>
                        <a:t>mission-driven project planning</a:t>
                      </a:r>
                      <a:r>
                        <a:rPr lang="en-GB" sz="3000" noProof="0" dirty="0">
                          <a:latin typeface="+mj-lt"/>
                        </a:rPr>
                        <a:t> with a focus on real-world impact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14658559"/>
                  </a:ext>
                </a:extLst>
              </a:tr>
              <a:tr h="1262317">
                <a:tc>
                  <a:txBody>
                    <a:bodyPr/>
                    <a:lstStyle/>
                    <a:p>
                      <a:r>
                        <a:rPr lang="en-GB" sz="3000" b="1" noProof="0" dirty="0">
                          <a:latin typeface="+mj-lt"/>
                        </a:rPr>
                        <a:t>Barriers to Innovation</a:t>
                      </a:r>
                    </a:p>
                    <a:p>
                      <a:r>
                        <a:rPr lang="en-GB" sz="2500" noProof="0" dirty="0">
                          <a:latin typeface="+mj-lt"/>
                        </a:rPr>
                        <a:t>Risk-averse institutions and rigid funding models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1DD"/>
                    </a:solidFill>
                  </a:tcPr>
                </a:tc>
                <a:tc>
                  <a:txBody>
                    <a:bodyPr/>
                    <a:lstStyle/>
                    <a:p>
                      <a:r>
                        <a:rPr lang="en-GB" sz="3000" noProof="0" dirty="0">
                          <a:latin typeface="+mj-lt"/>
                        </a:rPr>
                        <a:t>Promote </a:t>
                      </a:r>
                      <a:r>
                        <a:rPr lang="en-GB" sz="3000" b="1" noProof="0" dirty="0">
                          <a:latin typeface="+mj-lt"/>
                        </a:rPr>
                        <a:t>creative prototyping</a:t>
                      </a:r>
                      <a:r>
                        <a:rPr lang="en-GB" sz="3000" noProof="0" dirty="0">
                          <a:latin typeface="+mj-lt"/>
                        </a:rPr>
                        <a:t>: low-risk experiments, feedback loops, and reflection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1DD"/>
                    </a:solidFill>
                  </a:tcPr>
                </a:tc>
                <a:extLst>
                  <a:ext uri="{0D108BD9-81ED-4DB2-BD59-A6C34878D82A}">
                    <a16:rowId xmlns:a16="http://schemas.microsoft.com/office/drawing/2014/main" val="4215806090"/>
                  </a:ext>
                </a:extLst>
              </a:tr>
            </a:tbl>
          </a:graphicData>
        </a:graphic>
      </p:graphicFrame>
    </p:spTree>
    <p:extLst>
      <p:ext uri="{BB962C8B-B14F-4D97-AF65-F5344CB8AC3E}">
        <p14:creationId xmlns:p14="http://schemas.microsoft.com/office/powerpoint/2010/main" val="40150556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997F5-1E1F-C520-9D0C-C3BB2C26AB5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1B8A675-A30E-EB8A-84EB-2E1B45E6BBA6}"/>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5FA86425-DD9F-BDA8-C202-F1C6B76B4B17}"/>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5BC191CD-B0FA-52AE-BC8F-FDDDA2DD193B}"/>
              </a:ext>
            </a:extLst>
          </p:cNvPr>
          <p:cNvSpPr txBox="1"/>
          <p:nvPr/>
        </p:nvSpPr>
        <p:spPr>
          <a:xfrm>
            <a:off x="1828800" y="3009900"/>
            <a:ext cx="8534400" cy="1015663"/>
          </a:xfrm>
          <a:prstGeom prst="rect">
            <a:avLst/>
          </a:prstGeom>
          <a:noFill/>
        </p:spPr>
        <p:txBody>
          <a:bodyPr wrap="square">
            <a:spAutoFit/>
          </a:bodyPr>
          <a:lstStyle/>
          <a:p>
            <a:pPr lvl="0"/>
            <a:r>
              <a:rPr lang="en-GB" sz="6000" b="1" noProof="0" dirty="0">
                <a:solidFill>
                  <a:srgbClr val="3F6031"/>
                </a:solidFill>
                <a:effectLst/>
                <a:latin typeface="+mn-lt"/>
              </a:rPr>
              <a:t>Activity C4.A8</a:t>
            </a:r>
            <a:endParaRPr lang="en-GB" sz="6000" noProof="0" dirty="0">
              <a:solidFill>
                <a:srgbClr val="3F6031"/>
              </a:solidFill>
            </a:endParaRPr>
          </a:p>
        </p:txBody>
      </p:sp>
      <p:sp>
        <p:nvSpPr>
          <p:cNvPr id="7" name="TextBox 6">
            <a:extLst>
              <a:ext uri="{FF2B5EF4-FFF2-40B4-BE49-F238E27FC236}">
                <a16:creationId xmlns:a16="http://schemas.microsoft.com/office/drawing/2014/main" id="{A43ADDAD-CA06-E915-BEF2-F00401A1AEE3}"/>
              </a:ext>
            </a:extLst>
          </p:cNvPr>
          <p:cNvSpPr txBox="1"/>
          <p:nvPr/>
        </p:nvSpPr>
        <p:spPr>
          <a:xfrm>
            <a:off x="1828800" y="3948619"/>
            <a:ext cx="15866165" cy="1638334"/>
          </a:xfrm>
          <a:prstGeom prst="rect">
            <a:avLst/>
          </a:prstGeom>
          <a:noFill/>
        </p:spPr>
        <p:txBody>
          <a:bodyPr wrap="square">
            <a:spAutoFit/>
          </a:bodyPr>
          <a:lstStyle/>
          <a:p>
            <a:pPr marL="80010">
              <a:lnSpc>
                <a:spcPct val="115000"/>
              </a:lnSpc>
              <a:spcBef>
                <a:spcPts val="600"/>
              </a:spcBef>
              <a:spcAft>
                <a:spcPts val="600"/>
              </a:spcAft>
            </a:pPr>
            <a:r>
              <a:rPr lang="en-GB" sz="4500" b="1" noProof="0" dirty="0">
                <a:solidFill>
                  <a:srgbClr val="569938"/>
                </a:solidFill>
                <a:latin typeface="Calibri" panose="020F0502020204030204" pitchFamily="34" charset="0"/>
              </a:rPr>
              <a:t>Matching Entrepreneurial Models and Thinking Styles in the Performing Arts</a:t>
            </a:r>
          </a:p>
        </p:txBody>
      </p:sp>
      <p:sp>
        <p:nvSpPr>
          <p:cNvPr id="6" name="TextBox 5">
            <a:extLst>
              <a:ext uri="{FF2B5EF4-FFF2-40B4-BE49-F238E27FC236}">
                <a16:creationId xmlns:a16="http://schemas.microsoft.com/office/drawing/2014/main" id="{DF8C5178-7396-83BB-7387-8A3E7CA310C8}"/>
              </a:ext>
            </a:extLst>
          </p:cNvPr>
          <p:cNvSpPr txBox="1"/>
          <p:nvPr/>
        </p:nvSpPr>
        <p:spPr>
          <a:xfrm>
            <a:off x="3839028" y="6250633"/>
            <a:ext cx="13984514" cy="1877437"/>
          </a:xfrm>
          <a:prstGeom prst="rect">
            <a:avLst/>
          </a:prstGeom>
          <a:noFill/>
        </p:spPr>
        <p:txBody>
          <a:bodyPr wrap="square">
            <a:spAutoFit/>
          </a:bodyPr>
          <a:lstStyle/>
          <a:p>
            <a:pPr marL="457200" lvl="0" indent="-457200">
              <a:spcBef>
                <a:spcPts val="600"/>
              </a:spcBef>
              <a:spcAft>
                <a:spcPts val="600"/>
              </a:spcAft>
              <a:buSzPct val="100000"/>
              <a:buFont typeface="Arial" panose="020B0604020202020204" pitchFamily="34" charset="0"/>
              <a:buChar char="•"/>
              <a:tabLst>
                <a:tab pos="457200" algn="l"/>
              </a:tabLst>
            </a:pPr>
            <a:r>
              <a:rPr lang="en-GB" sz="3200" dirty="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Which opportunity feels most relevant or urgent? </a:t>
            </a:r>
          </a:p>
          <a:p>
            <a:pPr marL="457200" lvl="0" indent="-457200">
              <a:spcBef>
                <a:spcPts val="600"/>
              </a:spcBef>
              <a:spcAft>
                <a:spcPts val="600"/>
              </a:spcAft>
              <a:buSzPct val="100000"/>
              <a:buFont typeface="Arial" panose="020B0604020202020204" pitchFamily="34" charset="0"/>
              <a:buChar char="•"/>
              <a:tabLst>
                <a:tab pos="457200" algn="l"/>
              </a:tabLst>
            </a:pPr>
            <a:r>
              <a:rPr lang="en-GB" sz="3200" dirty="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What kind of strategic response could address it? </a:t>
            </a:r>
          </a:p>
          <a:p>
            <a:pPr marL="457200" lvl="0" indent="-457200">
              <a:spcBef>
                <a:spcPts val="600"/>
              </a:spcBef>
              <a:spcAft>
                <a:spcPts val="600"/>
              </a:spcAft>
              <a:buSzPct val="100000"/>
              <a:buFont typeface="Arial" panose="020B0604020202020204" pitchFamily="34" charset="0"/>
              <a:buChar char="•"/>
              <a:tabLst>
                <a:tab pos="457200" algn="l"/>
              </a:tabLst>
            </a:pPr>
            <a:r>
              <a:rPr lang="en-GB" sz="3200" dirty="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Would it require changes in structure, leadership, or collaboration? </a:t>
            </a:r>
          </a:p>
        </p:txBody>
      </p:sp>
    </p:spTree>
    <p:extLst>
      <p:ext uri="{BB962C8B-B14F-4D97-AF65-F5344CB8AC3E}">
        <p14:creationId xmlns:p14="http://schemas.microsoft.com/office/powerpoint/2010/main" val="34798044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293CA-170B-E0D6-9EF2-90350BA9434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5E67CE9-341E-DB66-FCAE-97E3E1B7240D}"/>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85FD27DC-9554-A41D-EBC7-9DFF2AD03303}"/>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8560AEA5-EDCE-522B-BD77-81DF5921B292}"/>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From Models to Strategy</a:t>
            </a:r>
            <a:endParaRPr lang="en-GB" sz="5000" b="1" noProof="0" dirty="0"/>
          </a:p>
        </p:txBody>
      </p:sp>
      <p:sp>
        <p:nvSpPr>
          <p:cNvPr id="4" name="TextBox 3">
            <a:extLst>
              <a:ext uri="{FF2B5EF4-FFF2-40B4-BE49-F238E27FC236}">
                <a16:creationId xmlns:a16="http://schemas.microsoft.com/office/drawing/2014/main" id="{62E28E8C-31AD-969A-F25D-068975DD8DC7}"/>
              </a:ext>
            </a:extLst>
          </p:cNvPr>
          <p:cNvSpPr txBox="1"/>
          <p:nvPr/>
        </p:nvSpPr>
        <p:spPr>
          <a:xfrm>
            <a:off x="762000" y="3058099"/>
            <a:ext cx="16230600" cy="646331"/>
          </a:xfrm>
          <a:prstGeom prst="rect">
            <a:avLst/>
          </a:prstGeom>
          <a:noFill/>
        </p:spPr>
        <p:txBody>
          <a:bodyPr wrap="square">
            <a:spAutoFit/>
          </a:bodyPr>
          <a:lstStyle/>
          <a:p>
            <a:r>
              <a:rPr lang="en-GB" sz="3500" b="1" noProof="0" dirty="0">
                <a:solidFill>
                  <a:srgbClr val="3F6031"/>
                </a:solidFill>
              </a:rPr>
              <a:t>Recognising opportunity is what turns a creative idea into a sustainable project.</a:t>
            </a:r>
          </a:p>
        </p:txBody>
      </p:sp>
      <p:sp>
        <p:nvSpPr>
          <p:cNvPr id="6" name="TextBox 5">
            <a:extLst>
              <a:ext uri="{FF2B5EF4-FFF2-40B4-BE49-F238E27FC236}">
                <a16:creationId xmlns:a16="http://schemas.microsoft.com/office/drawing/2014/main" id="{B3DAEFBC-93DC-26A9-9696-9323EDC87768}"/>
              </a:ext>
            </a:extLst>
          </p:cNvPr>
          <p:cNvSpPr txBox="1"/>
          <p:nvPr/>
        </p:nvSpPr>
        <p:spPr>
          <a:xfrm>
            <a:off x="774700" y="4848487"/>
            <a:ext cx="11237842" cy="3295326"/>
          </a:xfrm>
          <a:prstGeom prst="rect">
            <a:avLst/>
          </a:prstGeom>
          <a:noFill/>
        </p:spPr>
        <p:txBody>
          <a:bodyPr wrap="square">
            <a:spAutoFit/>
          </a:bodyPr>
          <a:lstStyle/>
          <a:p>
            <a:pPr marL="457200" indent="-457200">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Ideas become opportunities through strategy</a:t>
            </a:r>
          </a:p>
          <a:p>
            <a:pPr marL="457200" indent="-457200">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Opportunity recognition is a core entrepreneurial skill</a:t>
            </a:r>
          </a:p>
          <a:p>
            <a:pPr marL="457200" indent="-457200">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Strategic planning supports creative and sustainable decision-making</a:t>
            </a:r>
          </a:p>
        </p:txBody>
      </p:sp>
      <p:pic>
        <p:nvPicPr>
          <p:cNvPr id="10" name="Γραφικό 9">
            <a:extLst>
              <a:ext uri="{FF2B5EF4-FFF2-40B4-BE49-F238E27FC236}">
                <a16:creationId xmlns:a16="http://schemas.microsoft.com/office/drawing/2014/main" id="{F18EF1E6-A7BB-8EB2-F3AE-ED837D818507}"/>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2611100" y="4172050"/>
            <a:ext cx="4724400" cy="4648200"/>
          </a:xfrm>
          <a:prstGeom prst="rect">
            <a:avLst/>
          </a:prstGeom>
        </p:spPr>
      </p:pic>
    </p:spTree>
    <p:extLst>
      <p:ext uri="{BB962C8B-B14F-4D97-AF65-F5344CB8AC3E}">
        <p14:creationId xmlns:p14="http://schemas.microsoft.com/office/powerpoint/2010/main" val="13827419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ζωγραφιά, σκίτσο/σχέδιο, τέχνη, καρτούν&#10;&#10;Το περιεχόμενο που δημιουργείται από AI ενδέχεται να είναι εσφαλμένο.">
            <a:extLst>
              <a:ext uri="{FF2B5EF4-FFF2-40B4-BE49-F238E27FC236}">
                <a16:creationId xmlns:a16="http://schemas.microsoft.com/office/drawing/2014/main" id="{196CCA9D-B950-4D5D-533A-EAD22F62F9CC}"/>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38100"/>
            <a:ext cx="8610600" cy="10287000"/>
          </a:xfrm>
          <a:prstGeom prst="rect">
            <a:avLst/>
          </a:prstGeom>
        </p:spPr>
      </p:pic>
      <p:sp>
        <p:nvSpPr>
          <p:cNvPr id="5" name="TextBox 4">
            <a:extLst>
              <a:ext uri="{FF2B5EF4-FFF2-40B4-BE49-F238E27FC236}">
                <a16:creationId xmlns:a16="http://schemas.microsoft.com/office/drawing/2014/main" id="{03CEFE1D-285B-FD5B-EF96-56BC5EFF0FAE}"/>
              </a:ext>
            </a:extLst>
          </p:cNvPr>
          <p:cNvSpPr txBox="1"/>
          <p:nvPr/>
        </p:nvSpPr>
        <p:spPr>
          <a:xfrm>
            <a:off x="8915400" y="495300"/>
            <a:ext cx="9144000" cy="923330"/>
          </a:xfrm>
          <a:prstGeom prst="rect">
            <a:avLst/>
          </a:prstGeom>
          <a:noFill/>
        </p:spPr>
        <p:txBody>
          <a:bodyPr wrap="square">
            <a:spAutoFit/>
          </a:bodyPr>
          <a:lstStyle/>
          <a:p>
            <a:r>
              <a:rPr lang="en-GB" sz="5400" b="1" noProof="0" dirty="0"/>
              <a:t>From Idea to Opportunity</a:t>
            </a:r>
          </a:p>
        </p:txBody>
      </p:sp>
      <p:sp>
        <p:nvSpPr>
          <p:cNvPr id="9" name="TextBox 8">
            <a:extLst>
              <a:ext uri="{FF2B5EF4-FFF2-40B4-BE49-F238E27FC236}">
                <a16:creationId xmlns:a16="http://schemas.microsoft.com/office/drawing/2014/main" id="{88F01DD4-5D91-282C-6780-1F7163D58D42}"/>
              </a:ext>
            </a:extLst>
          </p:cNvPr>
          <p:cNvSpPr txBox="1"/>
          <p:nvPr/>
        </p:nvSpPr>
        <p:spPr>
          <a:xfrm>
            <a:off x="8890000" y="2628900"/>
            <a:ext cx="9144000" cy="5478423"/>
          </a:xfrm>
          <a:prstGeom prst="rect">
            <a:avLst/>
          </a:prstGeom>
          <a:noFill/>
        </p:spPr>
        <p:txBody>
          <a:bodyPr wrap="square">
            <a:spAutoFit/>
          </a:bodyPr>
          <a:lstStyle/>
          <a:p>
            <a:r>
              <a:rPr lang="en-GB" sz="3500" noProof="0" dirty="0">
                <a:latin typeface="Calibri" panose="020F0502020204030204" pitchFamily="34" charset="0"/>
              </a:rPr>
              <a:t>A </a:t>
            </a:r>
            <a:r>
              <a:rPr lang="en-GB" sz="3500" b="1" noProof="0" dirty="0">
                <a:solidFill>
                  <a:srgbClr val="3E6E28"/>
                </a:solidFill>
                <a:latin typeface="Calibri" panose="020F0502020204030204" pitchFamily="34" charset="0"/>
              </a:rPr>
              <a:t>business idea </a:t>
            </a:r>
            <a:r>
              <a:rPr lang="en-GB" sz="3500" noProof="0" dirty="0">
                <a:latin typeface="Calibri" panose="020F0502020204030204" pitchFamily="34" charset="0"/>
              </a:rPr>
              <a:t>refers to a </a:t>
            </a:r>
            <a:r>
              <a:rPr lang="en-GB" sz="3500" b="1" noProof="0" dirty="0">
                <a:solidFill>
                  <a:srgbClr val="3E6E28"/>
                </a:solidFill>
                <a:latin typeface="Calibri" panose="020F0502020204030204" pitchFamily="34" charset="0"/>
              </a:rPr>
              <a:t>potential product</a:t>
            </a:r>
            <a:r>
              <a:rPr lang="en-GB" sz="3500" noProof="0" dirty="0">
                <a:latin typeface="Calibri" panose="020F0502020204030204" pitchFamily="34" charset="0"/>
              </a:rPr>
              <a:t>, </a:t>
            </a:r>
            <a:r>
              <a:rPr lang="en-GB" sz="3500" b="1" noProof="0" dirty="0">
                <a:solidFill>
                  <a:srgbClr val="3E6E28"/>
                </a:solidFill>
                <a:latin typeface="Calibri" panose="020F0502020204030204" pitchFamily="34" charset="0"/>
              </a:rPr>
              <a:t>service</a:t>
            </a:r>
            <a:r>
              <a:rPr lang="en-GB" sz="3500" noProof="0" dirty="0">
                <a:latin typeface="Calibri" panose="020F0502020204030204" pitchFamily="34" charset="0"/>
              </a:rPr>
              <a:t>, or </a:t>
            </a:r>
            <a:r>
              <a:rPr lang="en-GB" sz="3500" b="1" noProof="0" dirty="0">
                <a:solidFill>
                  <a:srgbClr val="3E6E28"/>
                </a:solidFill>
                <a:latin typeface="Calibri" panose="020F0502020204030204" pitchFamily="34" charset="0"/>
              </a:rPr>
              <a:t>project</a:t>
            </a:r>
            <a:r>
              <a:rPr lang="en-GB" sz="3500" noProof="0" dirty="0">
                <a:latin typeface="Calibri" panose="020F0502020204030204" pitchFamily="34" charset="0"/>
              </a:rPr>
              <a:t>, while a </a:t>
            </a:r>
            <a:r>
              <a:rPr lang="en-GB" sz="3500" b="1" noProof="0" dirty="0">
                <a:solidFill>
                  <a:srgbClr val="3E6E28"/>
                </a:solidFill>
                <a:latin typeface="Calibri" panose="020F0502020204030204" pitchFamily="34" charset="0"/>
              </a:rPr>
              <a:t>business opportunity </a:t>
            </a:r>
            <a:r>
              <a:rPr lang="en-GB" sz="3500" noProof="0" dirty="0">
                <a:latin typeface="Calibri" panose="020F0502020204030204" pitchFamily="34" charset="0"/>
              </a:rPr>
              <a:t>emerges when that idea is shown </a:t>
            </a:r>
            <a:r>
              <a:rPr lang="en-GB" sz="3500" b="1" noProof="0" dirty="0">
                <a:solidFill>
                  <a:srgbClr val="3E6E28"/>
                </a:solidFill>
                <a:latin typeface="Calibri" panose="020F0502020204030204" pitchFamily="34" charset="0"/>
              </a:rPr>
              <a:t>to be viable</a:t>
            </a:r>
            <a:r>
              <a:rPr lang="en-GB" sz="3500" noProof="0" dirty="0">
                <a:latin typeface="Calibri" panose="020F0502020204030204" pitchFamily="34" charset="0"/>
              </a:rPr>
              <a:t>, </a:t>
            </a:r>
            <a:r>
              <a:rPr lang="en-GB" sz="3500" b="1" noProof="0" dirty="0">
                <a:solidFill>
                  <a:srgbClr val="3E6E28"/>
                </a:solidFill>
                <a:latin typeface="Calibri" panose="020F0502020204030204" pitchFamily="34" charset="0"/>
              </a:rPr>
              <a:t>feasible</a:t>
            </a:r>
            <a:r>
              <a:rPr lang="en-GB" sz="3500" noProof="0" dirty="0">
                <a:latin typeface="Calibri" panose="020F0502020204030204" pitchFamily="34" charset="0"/>
              </a:rPr>
              <a:t>, and </a:t>
            </a:r>
            <a:r>
              <a:rPr lang="en-GB" sz="3500" b="1" noProof="0" dirty="0">
                <a:solidFill>
                  <a:srgbClr val="3E6E28"/>
                </a:solidFill>
                <a:latin typeface="Calibri" panose="020F0502020204030204" pitchFamily="34" charset="0"/>
              </a:rPr>
              <a:t>aligned with audience demand</a:t>
            </a:r>
            <a:r>
              <a:rPr lang="en-GB" sz="3500" noProof="0" dirty="0">
                <a:latin typeface="Calibri" panose="020F0502020204030204" pitchFamily="34" charset="0"/>
              </a:rPr>
              <a:t>. </a:t>
            </a:r>
          </a:p>
          <a:p>
            <a:endParaRPr lang="en-GB" sz="3500" noProof="0" dirty="0">
              <a:latin typeface="Calibri" panose="020F0502020204030204" pitchFamily="34" charset="0"/>
            </a:endParaRPr>
          </a:p>
          <a:p>
            <a:pPr>
              <a:spcAft>
                <a:spcPts val="1200"/>
              </a:spcAft>
            </a:pPr>
            <a:r>
              <a:rPr lang="en-GB" sz="3500" noProof="0" dirty="0">
                <a:latin typeface="Calibri" panose="020F0502020204030204" pitchFamily="34" charset="0"/>
              </a:rPr>
              <a:t>A business opportunity is:</a:t>
            </a:r>
          </a:p>
          <a:p>
            <a:pPr marL="571500" indent="-571500">
              <a:spcBef>
                <a:spcPts val="600"/>
              </a:spcBef>
              <a:spcAft>
                <a:spcPts val="600"/>
              </a:spcAft>
              <a:buClr>
                <a:srgbClr val="3E6E28"/>
              </a:buClr>
              <a:buFont typeface="Arial" panose="020B0604020202020204" pitchFamily="34" charset="0"/>
              <a:buChar char="•"/>
            </a:pPr>
            <a:r>
              <a:rPr lang="en-GB" sz="3500" noProof="0" dirty="0">
                <a:latin typeface="Calibri" panose="020F0502020204030204" pitchFamily="34" charset="0"/>
              </a:rPr>
              <a:t>Attractive</a:t>
            </a:r>
          </a:p>
          <a:p>
            <a:pPr marL="571500" indent="-571500">
              <a:spcBef>
                <a:spcPts val="600"/>
              </a:spcBef>
              <a:spcAft>
                <a:spcPts val="600"/>
              </a:spcAft>
              <a:buClr>
                <a:srgbClr val="3E6E28"/>
              </a:buClr>
              <a:buFont typeface="Arial" panose="020B0604020202020204" pitchFamily="34" charset="0"/>
              <a:buChar char="•"/>
            </a:pPr>
            <a:r>
              <a:rPr lang="en-GB" sz="3500" noProof="0" dirty="0">
                <a:latin typeface="Calibri" panose="020F0502020204030204" pitchFamily="34" charset="0"/>
              </a:rPr>
              <a:t>Timely</a:t>
            </a:r>
          </a:p>
          <a:p>
            <a:pPr marL="571500" indent="-571500">
              <a:spcBef>
                <a:spcPts val="600"/>
              </a:spcBef>
              <a:spcAft>
                <a:spcPts val="600"/>
              </a:spcAft>
              <a:buClr>
                <a:srgbClr val="3E6E28"/>
              </a:buClr>
              <a:buFont typeface="Arial" panose="020B0604020202020204" pitchFamily="34" charset="0"/>
              <a:buChar char="•"/>
            </a:pPr>
            <a:r>
              <a:rPr lang="en-GB" sz="3500" noProof="0" dirty="0">
                <a:latin typeface="Calibri" panose="020F0502020204030204" pitchFamily="34" charset="0"/>
              </a:rPr>
              <a:t>Grounded in a credible path to value creation</a:t>
            </a:r>
          </a:p>
        </p:txBody>
      </p:sp>
    </p:spTree>
    <p:extLst>
      <p:ext uri="{BB962C8B-B14F-4D97-AF65-F5344CB8AC3E}">
        <p14:creationId xmlns:p14="http://schemas.microsoft.com/office/powerpoint/2010/main" val="22018647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74CA3-81E6-49AF-8BE0-ED80F861078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D600A16-4136-1BE0-535E-205D687F537B}"/>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017BFB9C-3B7F-02D2-2161-F5F14DA806B6}"/>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34409BC7-89F8-4E73-70A8-26BB5378C02A}"/>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Sources of Opportunity in the Performing Arts</a:t>
            </a:r>
            <a:endParaRPr lang="en-GB" sz="5000" b="1" noProof="0" dirty="0"/>
          </a:p>
        </p:txBody>
      </p:sp>
      <p:grpSp>
        <p:nvGrpSpPr>
          <p:cNvPr id="33" name="Ομάδα 32">
            <a:extLst>
              <a:ext uri="{FF2B5EF4-FFF2-40B4-BE49-F238E27FC236}">
                <a16:creationId xmlns:a16="http://schemas.microsoft.com/office/drawing/2014/main" id="{7915EE7E-0958-44C7-DB8F-B13CB210C8A3}"/>
              </a:ext>
            </a:extLst>
          </p:cNvPr>
          <p:cNvGrpSpPr/>
          <p:nvPr/>
        </p:nvGrpSpPr>
        <p:grpSpPr>
          <a:xfrm>
            <a:off x="2649309" y="2005385"/>
            <a:ext cx="13657490" cy="8091788"/>
            <a:chOff x="1816890" y="734651"/>
            <a:chExt cx="14707007" cy="8840114"/>
          </a:xfrm>
        </p:grpSpPr>
        <p:grpSp>
          <p:nvGrpSpPr>
            <p:cNvPr id="34" name="Group 1">
              <a:extLst>
                <a:ext uri="{FF2B5EF4-FFF2-40B4-BE49-F238E27FC236}">
                  <a16:creationId xmlns:a16="http://schemas.microsoft.com/office/drawing/2014/main" id="{FE5B3DA1-53A5-D712-91E1-E1924E7955D3}"/>
                </a:ext>
              </a:extLst>
            </p:cNvPr>
            <p:cNvGrpSpPr/>
            <p:nvPr/>
          </p:nvGrpSpPr>
          <p:grpSpPr>
            <a:xfrm>
              <a:off x="4725563" y="734651"/>
              <a:ext cx="8836877" cy="8836875"/>
              <a:chOff x="3150375" y="489767"/>
              <a:chExt cx="5891251" cy="5891250"/>
            </a:xfrm>
          </p:grpSpPr>
          <p:sp>
            <p:nvSpPr>
              <p:cNvPr id="47" name="Freeform 26">
                <a:extLst>
                  <a:ext uri="{FF2B5EF4-FFF2-40B4-BE49-F238E27FC236}">
                    <a16:creationId xmlns:a16="http://schemas.microsoft.com/office/drawing/2014/main" id="{20D2964A-39A0-E5F6-27FE-3EA141E8D309}"/>
                  </a:ext>
                </a:extLst>
              </p:cNvPr>
              <p:cNvSpPr>
                <a:spLocks/>
              </p:cNvSpPr>
              <p:nvPr/>
            </p:nvSpPr>
            <p:spPr bwMode="auto">
              <a:xfrm>
                <a:off x="6219302" y="489767"/>
                <a:ext cx="2363351" cy="2626715"/>
              </a:xfrm>
              <a:custGeom>
                <a:avLst/>
                <a:gdLst>
                  <a:gd name="T0" fmla="*/ 0 w 1161"/>
                  <a:gd name="T1" fmla="*/ 0 h 1287"/>
                  <a:gd name="T2" fmla="*/ 0 w 1161"/>
                  <a:gd name="T3" fmla="*/ 1101 h 1287"/>
                  <a:gd name="T4" fmla="*/ 208 w 1161"/>
                  <a:gd name="T5" fmla="*/ 1221 h 1287"/>
                  <a:gd name="T6" fmla="*/ 1161 w 1161"/>
                  <a:gd name="T7" fmla="*/ 671 h 1287"/>
                  <a:gd name="T8" fmla="*/ 0 w 1161"/>
                  <a:gd name="T9" fmla="*/ 0 h 1287"/>
                </a:gdLst>
                <a:ahLst/>
                <a:cxnLst>
                  <a:cxn ang="0">
                    <a:pos x="T0" y="T1"/>
                  </a:cxn>
                  <a:cxn ang="0">
                    <a:pos x="T2" y="T3"/>
                  </a:cxn>
                  <a:cxn ang="0">
                    <a:pos x="T4" y="T5"/>
                  </a:cxn>
                  <a:cxn ang="0">
                    <a:pos x="T6" y="T7"/>
                  </a:cxn>
                  <a:cxn ang="0">
                    <a:pos x="T8" y="T9"/>
                  </a:cxn>
                </a:cxnLst>
                <a:rect l="0" t="0" r="r" b="b"/>
                <a:pathLst>
                  <a:path w="1161" h="1287">
                    <a:moveTo>
                      <a:pt x="0" y="0"/>
                    </a:moveTo>
                    <a:cubicBezTo>
                      <a:pt x="0" y="1101"/>
                      <a:pt x="0" y="1101"/>
                      <a:pt x="0" y="1101"/>
                    </a:cubicBezTo>
                    <a:cubicBezTo>
                      <a:pt x="0" y="1234"/>
                      <a:pt x="93" y="1287"/>
                      <a:pt x="208" y="1221"/>
                    </a:cubicBezTo>
                    <a:cubicBezTo>
                      <a:pt x="1161" y="671"/>
                      <a:pt x="1161" y="671"/>
                      <a:pt x="1161" y="671"/>
                    </a:cubicBezTo>
                    <a:cubicBezTo>
                      <a:pt x="914" y="283"/>
                      <a:pt x="488" y="20"/>
                      <a:pt x="0" y="0"/>
                    </a:cubicBezTo>
                    <a:close/>
                  </a:path>
                </a:pathLst>
              </a:custGeom>
              <a:solidFill>
                <a:srgbClr val="FF0000"/>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48" name="Freeform 27">
                <a:extLst>
                  <a:ext uri="{FF2B5EF4-FFF2-40B4-BE49-F238E27FC236}">
                    <a16:creationId xmlns:a16="http://schemas.microsoft.com/office/drawing/2014/main" id="{C38F8A19-D076-1253-94D1-160B1FA42154}"/>
                  </a:ext>
                </a:extLst>
              </p:cNvPr>
              <p:cNvSpPr>
                <a:spLocks/>
              </p:cNvSpPr>
              <p:nvPr/>
            </p:nvSpPr>
            <p:spPr bwMode="auto">
              <a:xfrm>
                <a:off x="6219302" y="3761160"/>
                <a:ext cx="2363351" cy="2619857"/>
              </a:xfrm>
              <a:custGeom>
                <a:avLst/>
                <a:gdLst>
                  <a:gd name="T0" fmla="*/ 208 w 1161"/>
                  <a:gd name="T1" fmla="*/ 66 h 1286"/>
                  <a:gd name="T2" fmla="*/ 0 w 1161"/>
                  <a:gd name="T3" fmla="*/ 186 h 1286"/>
                  <a:gd name="T4" fmla="*/ 0 w 1161"/>
                  <a:gd name="T5" fmla="*/ 1286 h 1286"/>
                  <a:gd name="T6" fmla="*/ 1161 w 1161"/>
                  <a:gd name="T7" fmla="*/ 616 h 1286"/>
                  <a:gd name="T8" fmla="*/ 208 w 1161"/>
                  <a:gd name="T9" fmla="*/ 66 h 1286"/>
                </a:gdLst>
                <a:ahLst/>
                <a:cxnLst>
                  <a:cxn ang="0">
                    <a:pos x="T0" y="T1"/>
                  </a:cxn>
                  <a:cxn ang="0">
                    <a:pos x="T2" y="T3"/>
                  </a:cxn>
                  <a:cxn ang="0">
                    <a:pos x="T4" y="T5"/>
                  </a:cxn>
                  <a:cxn ang="0">
                    <a:pos x="T6" y="T7"/>
                  </a:cxn>
                  <a:cxn ang="0">
                    <a:pos x="T8" y="T9"/>
                  </a:cxn>
                </a:cxnLst>
                <a:rect l="0" t="0" r="r" b="b"/>
                <a:pathLst>
                  <a:path w="1161" h="1286">
                    <a:moveTo>
                      <a:pt x="208" y="66"/>
                    </a:moveTo>
                    <a:cubicBezTo>
                      <a:pt x="93" y="0"/>
                      <a:pt x="0" y="53"/>
                      <a:pt x="0" y="186"/>
                    </a:cubicBezTo>
                    <a:cubicBezTo>
                      <a:pt x="0" y="1286"/>
                      <a:pt x="0" y="1286"/>
                      <a:pt x="0" y="1286"/>
                    </a:cubicBezTo>
                    <a:cubicBezTo>
                      <a:pt x="488" y="1266"/>
                      <a:pt x="914" y="1004"/>
                      <a:pt x="1161" y="616"/>
                    </a:cubicBezTo>
                    <a:lnTo>
                      <a:pt x="208" y="66"/>
                    </a:lnTo>
                    <a:close/>
                  </a:path>
                </a:pathLst>
              </a:custGeom>
              <a:solidFill>
                <a:srgbClr val="04A6C2"/>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49" name="Freeform 28">
                <a:extLst>
                  <a:ext uri="{FF2B5EF4-FFF2-40B4-BE49-F238E27FC236}">
                    <a16:creationId xmlns:a16="http://schemas.microsoft.com/office/drawing/2014/main" id="{92167B20-3929-7A8D-E4A8-29AA74CF375A}"/>
                  </a:ext>
                </a:extLst>
              </p:cNvPr>
              <p:cNvSpPr>
                <a:spLocks/>
              </p:cNvSpPr>
              <p:nvPr/>
            </p:nvSpPr>
            <p:spPr bwMode="auto">
              <a:xfrm>
                <a:off x="3609345" y="489767"/>
                <a:ext cx="2363351" cy="2626715"/>
              </a:xfrm>
              <a:custGeom>
                <a:avLst/>
                <a:gdLst>
                  <a:gd name="T0" fmla="*/ 0 w 1161"/>
                  <a:gd name="T1" fmla="*/ 671 h 1287"/>
                  <a:gd name="T2" fmla="*/ 953 w 1161"/>
                  <a:gd name="T3" fmla="*/ 1221 h 1287"/>
                  <a:gd name="T4" fmla="*/ 1161 w 1161"/>
                  <a:gd name="T5" fmla="*/ 1101 h 1287"/>
                  <a:gd name="T6" fmla="*/ 1161 w 1161"/>
                  <a:gd name="T7" fmla="*/ 0 h 1287"/>
                  <a:gd name="T8" fmla="*/ 0 w 1161"/>
                  <a:gd name="T9" fmla="*/ 671 h 1287"/>
                </a:gdLst>
                <a:ahLst/>
                <a:cxnLst>
                  <a:cxn ang="0">
                    <a:pos x="T0" y="T1"/>
                  </a:cxn>
                  <a:cxn ang="0">
                    <a:pos x="T2" y="T3"/>
                  </a:cxn>
                  <a:cxn ang="0">
                    <a:pos x="T4" y="T5"/>
                  </a:cxn>
                  <a:cxn ang="0">
                    <a:pos x="T6" y="T7"/>
                  </a:cxn>
                  <a:cxn ang="0">
                    <a:pos x="T8" y="T9"/>
                  </a:cxn>
                </a:cxnLst>
                <a:rect l="0" t="0" r="r" b="b"/>
                <a:pathLst>
                  <a:path w="1161" h="1287">
                    <a:moveTo>
                      <a:pt x="0" y="671"/>
                    </a:moveTo>
                    <a:cubicBezTo>
                      <a:pt x="953" y="1221"/>
                      <a:pt x="953" y="1221"/>
                      <a:pt x="953" y="1221"/>
                    </a:cubicBezTo>
                    <a:cubicBezTo>
                      <a:pt x="1068" y="1287"/>
                      <a:pt x="1161" y="1234"/>
                      <a:pt x="1161" y="1101"/>
                    </a:cubicBezTo>
                    <a:cubicBezTo>
                      <a:pt x="1161" y="0"/>
                      <a:pt x="1161" y="0"/>
                      <a:pt x="1161" y="0"/>
                    </a:cubicBezTo>
                    <a:cubicBezTo>
                      <a:pt x="673" y="20"/>
                      <a:pt x="247" y="283"/>
                      <a:pt x="0" y="671"/>
                    </a:cubicBezTo>
                    <a:close/>
                  </a:path>
                </a:pathLst>
              </a:custGeom>
              <a:solidFill>
                <a:srgbClr val="3E6E28"/>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50" name="Freeform 29">
                <a:extLst>
                  <a:ext uri="{FF2B5EF4-FFF2-40B4-BE49-F238E27FC236}">
                    <a16:creationId xmlns:a16="http://schemas.microsoft.com/office/drawing/2014/main" id="{705BD730-D263-BBE7-86BF-A04AC7F99A2E}"/>
                  </a:ext>
                </a:extLst>
              </p:cNvPr>
              <p:cNvSpPr>
                <a:spLocks/>
              </p:cNvSpPr>
              <p:nvPr/>
            </p:nvSpPr>
            <p:spPr bwMode="auto">
              <a:xfrm>
                <a:off x="3609345" y="3761160"/>
                <a:ext cx="2363351" cy="2619857"/>
              </a:xfrm>
              <a:custGeom>
                <a:avLst/>
                <a:gdLst>
                  <a:gd name="T0" fmla="*/ 1161 w 1161"/>
                  <a:gd name="T1" fmla="*/ 1286 h 1286"/>
                  <a:gd name="T2" fmla="*/ 1161 w 1161"/>
                  <a:gd name="T3" fmla="*/ 186 h 1286"/>
                  <a:gd name="T4" fmla="*/ 953 w 1161"/>
                  <a:gd name="T5" fmla="*/ 66 h 1286"/>
                  <a:gd name="T6" fmla="*/ 0 w 1161"/>
                  <a:gd name="T7" fmla="*/ 616 h 1286"/>
                  <a:gd name="T8" fmla="*/ 1161 w 1161"/>
                  <a:gd name="T9" fmla="*/ 1286 h 1286"/>
                </a:gdLst>
                <a:ahLst/>
                <a:cxnLst>
                  <a:cxn ang="0">
                    <a:pos x="T0" y="T1"/>
                  </a:cxn>
                  <a:cxn ang="0">
                    <a:pos x="T2" y="T3"/>
                  </a:cxn>
                  <a:cxn ang="0">
                    <a:pos x="T4" y="T5"/>
                  </a:cxn>
                  <a:cxn ang="0">
                    <a:pos x="T6" y="T7"/>
                  </a:cxn>
                  <a:cxn ang="0">
                    <a:pos x="T8" y="T9"/>
                  </a:cxn>
                </a:cxnLst>
                <a:rect l="0" t="0" r="r" b="b"/>
                <a:pathLst>
                  <a:path w="1161" h="1286">
                    <a:moveTo>
                      <a:pt x="1161" y="1286"/>
                    </a:moveTo>
                    <a:cubicBezTo>
                      <a:pt x="1161" y="186"/>
                      <a:pt x="1161" y="186"/>
                      <a:pt x="1161" y="186"/>
                    </a:cubicBezTo>
                    <a:cubicBezTo>
                      <a:pt x="1161" y="53"/>
                      <a:pt x="1068" y="0"/>
                      <a:pt x="953" y="66"/>
                    </a:cubicBezTo>
                    <a:cubicBezTo>
                      <a:pt x="0" y="616"/>
                      <a:pt x="0" y="616"/>
                      <a:pt x="0" y="616"/>
                    </a:cubicBezTo>
                    <a:cubicBezTo>
                      <a:pt x="247" y="1004"/>
                      <a:pt x="673" y="1266"/>
                      <a:pt x="1161" y="1286"/>
                    </a:cubicBezTo>
                    <a:close/>
                  </a:path>
                </a:pathLst>
              </a:custGeom>
              <a:solidFill>
                <a:schemeClr val="accent3">
                  <a:lumMod val="75000"/>
                </a:schemeClr>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51" name="Freeform 30">
                <a:extLst>
                  <a:ext uri="{FF2B5EF4-FFF2-40B4-BE49-F238E27FC236}">
                    <a16:creationId xmlns:a16="http://schemas.microsoft.com/office/drawing/2014/main" id="{D44B86B1-63C0-8F2C-69D7-50CAFE9D81D8}"/>
                  </a:ext>
                </a:extLst>
              </p:cNvPr>
              <p:cNvSpPr>
                <a:spLocks/>
              </p:cNvSpPr>
              <p:nvPr/>
            </p:nvSpPr>
            <p:spPr bwMode="auto">
              <a:xfrm>
                <a:off x="3150375" y="2074028"/>
                <a:ext cx="2514057" cy="2729589"/>
              </a:xfrm>
              <a:custGeom>
                <a:avLst/>
                <a:gdLst>
                  <a:gd name="T0" fmla="*/ 0 w 1233"/>
                  <a:gd name="T1" fmla="*/ 670 h 1340"/>
                  <a:gd name="T2" fmla="*/ 165 w 1233"/>
                  <a:gd name="T3" fmla="*/ 1340 h 1340"/>
                  <a:gd name="T4" fmla="*/ 1118 w 1233"/>
                  <a:gd name="T5" fmla="*/ 790 h 1340"/>
                  <a:gd name="T6" fmla="*/ 1118 w 1233"/>
                  <a:gd name="T7" fmla="*/ 550 h 1340"/>
                  <a:gd name="T8" fmla="*/ 165 w 1233"/>
                  <a:gd name="T9" fmla="*/ 0 h 1340"/>
                  <a:gd name="T10" fmla="*/ 0 w 1233"/>
                  <a:gd name="T11" fmla="*/ 670 h 1340"/>
                </a:gdLst>
                <a:ahLst/>
                <a:cxnLst>
                  <a:cxn ang="0">
                    <a:pos x="T0" y="T1"/>
                  </a:cxn>
                  <a:cxn ang="0">
                    <a:pos x="T2" y="T3"/>
                  </a:cxn>
                  <a:cxn ang="0">
                    <a:pos x="T4" y="T5"/>
                  </a:cxn>
                  <a:cxn ang="0">
                    <a:pos x="T6" y="T7"/>
                  </a:cxn>
                  <a:cxn ang="0">
                    <a:pos x="T8" y="T9"/>
                  </a:cxn>
                  <a:cxn ang="0">
                    <a:pos x="T10" y="T11"/>
                  </a:cxn>
                </a:cxnLst>
                <a:rect l="0" t="0" r="r" b="b"/>
                <a:pathLst>
                  <a:path w="1233" h="1340">
                    <a:moveTo>
                      <a:pt x="0" y="670"/>
                    </a:moveTo>
                    <a:cubicBezTo>
                      <a:pt x="0" y="912"/>
                      <a:pt x="60" y="1140"/>
                      <a:pt x="165" y="1340"/>
                    </a:cubicBezTo>
                    <a:cubicBezTo>
                      <a:pt x="1118" y="790"/>
                      <a:pt x="1118" y="790"/>
                      <a:pt x="1118" y="790"/>
                    </a:cubicBezTo>
                    <a:cubicBezTo>
                      <a:pt x="1233" y="724"/>
                      <a:pt x="1233" y="616"/>
                      <a:pt x="1118" y="550"/>
                    </a:cubicBezTo>
                    <a:cubicBezTo>
                      <a:pt x="165" y="0"/>
                      <a:pt x="165" y="0"/>
                      <a:pt x="165" y="0"/>
                    </a:cubicBezTo>
                    <a:cubicBezTo>
                      <a:pt x="60" y="200"/>
                      <a:pt x="0" y="428"/>
                      <a:pt x="0" y="670"/>
                    </a:cubicBezTo>
                    <a:close/>
                  </a:path>
                </a:pathLst>
              </a:custGeom>
              <a:solidFill>
                <a:srgbClr val="036D7F"/>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52" name="Freeform 31">
                <a:extLst>
                  <a:ext uri="{FF2B5EF4-FFF2-40B4-BE49-F238E27FC236}">
                    <a16:creationId xmlns:a16="http://schemas.microsoft.com/office/drawing/2014/main" id="{EE957075-B0E9-8A04-F70B-48949AE5DFCA}"/>
                  </a:ext>
                </a:extLst>
              </p:cNvPr>
              <p:cNvSpPr>
                <a:spLocks/>
              </p:cNvSpPr>
              <p:nvPr/>
            </p:nvSpPr>
            <p:spPr bwMode="auto">
              <a:xfrm>
                <a:off x="6527569" y="2074028"/>
                <a:ext cx="2514057" cy="2729589"/>
              </a:xfrm>
              <a:custGeom>
                <a:avLst/>
                <a:gdLst>
                  <a:gd name="T0" fmla="*/ 1233 w 1233"/>
                  <a:gd name="T1" fmla="*/ 670 h 1340"/>
                  <a:gd name="T2" fmla="*/ 1068 w 1233"/>
                  <a:gd name="T3" fmla="*/ 0 h 1340"/>
                  <a:gd name="T4" fmla="*/ 115 w 1233"/>
                  <a:gd name="T5" fmla="*/ 550 h 1340"/>
                  <a:gd name="T6" fmla="*/ 115 w 1233"/>
                  <a:gd name="T7" fmla="*/ 790 h 1340"/>
                  <a:gd name="T8" fmla="*/ 1068 w 1233"/>
                  <a:gd name="T9" fmla="*/ 1340 h 1340"/>
                  <a:gd name="T10" fmla="*/ 1233 w 1233"/>
                  <a:gd name="T11" fmla="*/ 670 h 1340"/>
                </a:gdLst>
                <a:ahLst/>
                <a:cxnLst>
                  <a:cxn ang="0">
                    <a:pos x="T0" y="T1"/>
                  </a:cxn>
                  <a:cxn ang="0">
                    <a:pos x="T2" y="T3"/>
                  </a:cxn>
                  <a:cxn ang="0">
                    <a:pos x="T4" y="T5"/>
                  </a:cxn>
                  <a:cxn ang="0">
                    <a:pos x="T6" y="T7"/>
                  </a:cxn>
                  <a:cxn ang="0">
                    <a:pos x="T8" y="T9"/>
                  </a:cxn>
                  <a:cxn ang="0">
                    <a:pos x="T10" y="T11"/>
                  </a:cxn>
                </a:cxnLst>
                <a:rect l="0" t="0" r="r" b="b"/>
                <a:pathLst>
                  <a:path w="1233" h="1340">
                    <a:moveTo>
                      <a:pt x="1233" y="670"/>
                    </a:moveTo>
                    <a:cubicBezTo>
                      <a:pt x="1233" y="428"/>
                      <a:pt x="1173" y="200"/>
                      <a:pt x="1068" y="0"/>
                    </a:cubicBezTo>
                    <a:cubicBezTo>
                      <a:pt x="115" y="550"/>
                      <a:pt x="115" y="550"/>
                      <a:pt x="115" y="550"/>
                    </a:cubicBezTo>
                    <a:cubicBezTo>
                      <a:pt x="0" y="616"/>
                      <a:pt x="0" y="724"/>
                      <a:pt x="115" y="790"/>
                    </a:cubicBezTo>
                    <a:cubicBezTo>
                      <a:pt x="1068" y="1340"/>
                      <a:pt x="1068" y="1340"/>
                      <a:pt x="1068" y="1340"/>
                    </a:cubicBezTo>
                    <a:cubicBezTo>
                      <a:pt x="1173" y="1140"/>
                      <a:pt x="1233" y="912"/>
                      <a:pt x="1233" y="670"/>
                    </a:cubicBezTo>
                    <a:close/>
                  </a:path>
                </a:pathLst>
              </a:custGeom>
              <a:solidFill>
                <a:srgbClr val="569938"/>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53" name="Freeform 26">
                <a:extLst>
                  <a:ext uri="{FF2B5EF4-FFF2-40B4-BE49-F238E27FC236}">
                    <a16:creationId xmlns:a16="http://schemas.microsoft.com/office/drawing/2014/main" id="{3C823E91-56E8-6D12-C353-FB97A7B3A048}"/>
                  </a:ext>
                </a:extLst>
              </p:cNvPr>
              <p:cNvSpPr>
                <a:spLocks/>
              </p:cNvSpPr>
              <p:nvPr/>
            </p:nvSpPr>
            <p:spPr bwMode="auto">
              <a:xfrm>
                <a:off x="6212746" y="734404"/>
                <a:ext cx="2172335" cy="2411604"/>
              </a:xfrm>
              <a:custGeom>
                <a:avLst/>
                <a:gdLst>
                  <a:gd name="T0" fmla="*/ 0 w 1161"/>
                  <a:gd name="T1" fmla="*/ 0 h 1287"/>
                  <a:gd name="T2" fmla="*/ 0 w 1161"/>
                  <a:gd name="T3" fmla="*/ 1101 h 1287"/>
                  <a:gd name="T4" fmla="*/ 208 w 1161"/>
                  <a:gd name="T5" fmla="*/ 1221 h 1287"/>
                  <a:gd name="T6" fmla="*/ 1161 w 1161"/>
                  <a:gd name="T7" fmla="*/ 671 h 1287"/>
                  <a:gd name="T8" fmla="*/ 0 w 1161"/>
                  <a:gd name="T9" fmla="*/ 0 h 1287"/>
                </a:gdLst>
                <a:ahLst/>
                <a:cxnLst>
                  <a:cxn ang="0">
                    <a:pos x="T0" y="T1"/>
                  </a:cxn>
                  <a:cxn ang="0">
                    <a:pos x="T2" y="T3"/>
                  </a:cxn>
                  <a:cxn ang="0">
                    <a:pos x="T4" y="T5"/>
                  </a:cxn>
                  <a:cxn ang="0">
                    <a:pos x="T6" y="T7"/>
                  </a:cxn>
                  <a:cxn ang="0">
                    <a:pos x="T8" y="T9"/>
                  </a:cxn>
                </a:cxnLst>
                <a:rect l="0" t="0" r="r" b="b"/>
                <a:pathLst>
                  <a:path w="1161" h="1287">
                    <a:moveTo>
                      <a:pt x="0" y="0"/>
                    </a:moveTo>
                    <a:cubicBezTo>
                      <a:pt x="0" y="1101"/>
                      <a:pt x="0" y="1101"/>
                      <a:pt x="0" y="1101"/>
                    </a:cubicBezTo>
                    <a:cubicBezTo>
                      <a:pt x="0" y="1234"/>
                      <a:pt x="93" y="1287"/>
                      <a:pt x="208" y="1221"/>
                    </a:cubicBezTo>
                    <a:cubicBezTo>
                      <a:pt x="1161" y="671"/>
                      <a:pt x="1161" y="671"/>
                      <a:pt x="1161" y="671"/>
                    </a:cubicBezTo>
                    <a:cubicBezTo>
                      <a:pt x="914" y="283"/>
                      <a:pt x="488" y="20"/>
                      <a:pt x="0" y="0"/>
                    </a:cubicBezTo>
                    <a:close/>
                  </a:path>
                </a:pathLst>
              </a:custGeom>
              <a:solidFill>
                <a:schemeClr val="bg1"/>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54" name="Freeform 27">
                <a:extLst>
                  <a:ext uri="{FF2B5EF4-FFF2-40B4-BE49-F238E27FC236}">
                    <a16:creationId xmlns:a16="http://schemas.microsoft.com/office/drawing/2014/main" id="{F1B58C16-70A6-F039-B355-47B29A679664}"/>
                  </a:ext>
                </a:extLst>
              </p:cNvPr>
              <p:cNvSpPr>
                <a:spLocks/>
              </p:cNvSpPr>
              <p:nvPr/>
            </p:nvSpPr>
            <p:spPr bwMode="auto">
              <a:xfrm>
                <a:off x="6212746" y="3737890"/>
                <a:ext cx="2172335" cy="2405306"/>
              </a:xfrm>
              <a:custGeom>
                <a:avLst/>
                <a:gdLst>
                  <a:gd name="T0" fmla="*/ 208 w 1161"/>
                  <a:gd name="T1" fmla="*/ 66 h 1286"/>
                  <a:gd name="T2" fmla="*/ 0 w 1161"/>
                  <a:gd name="T3" fmla="*/ 186 h 1286"/>
                  <a:gd name="T4" fmla="*/ 0 w 1161"/>
                  <a:gd name="T5" fmla="*/ 1286 h 1286"/>
                  <a:gd name="T6" fmla="*/ 1161 w 1161"/>
                  <a:gd name="T7" fmla="*/ 616 h 1286"/>
                  <a:gd name="T8" fmla="*/ 208 w 1161"/>
                  <a:gd name="T9" fmla="*/ 66 h 1286"/>
                </a:gdLst>
                <a:ahLst/>
                <a:cxnLst>
                  <a:cxn ang="0">
                    <a:pos x="T0" y="T1"/>
                  </a:cxn>
                  <a:cxn ang="0">
                    <a:pos x="T2" y="T3"/>
                  </a:cxn>
                  <a:cxn ang="0">
                    <a:pos x="T4" y="T5"/>
                  </a:cxn>
                  <a:cxn ang="0">
                    <a:pos x="T6" y="T7"/>
                  </a:cxn>
                  <a:cxn ang="0">
                    <a:pos x="T8" y="T9"/>
                  </a:cxn>
                </a:cxnLst>
                <a:rect l="0" t="0" r="r" b="b"/>
                <a:pathLst>
                  <a:path w="1161" h="1286">
                    <a:moveTo>
                      <a:pt x="208" y="66"/>
                    </a:moveTo>
                    <a:cubicBezTo>
                      <a:pt x="93" y="0"/>
                      <a:pt x="0" y="53"/>
                      <a:pt x="0" y="186"/>
                    </a:cubicBezTo>
                    <a:cubicBezTo>
                      <a:pt x="0" y="1286"/>
                      <a:pt x="0" y="1286"/>
                      <a:pt x="0" y="1286"/>
                    </a:cubicBezTo>
                    <a:cubicBezTo>
                      <a:pt x="488" y="1266"/>
                      <a:pt x="914" y="1004"/>
                      <a:pt x="1161" y="616"/>
                    </a:cubicBezTo>
                    <a:lnTo>
                      <a:pt x="208" y="66"/>
                    </a:lnTo>
                    <a:close/>
                  </a:path>
                </a:pathLst>
              </a:custGeom>
              <a:solidFill>
                <a:schemeClr val="bg1"/>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55" name="Freeform 28">
                <a:extLst>
                  <a:ext uri="{FF2B5EF4-FFF2-40B4-BE49-F238E27FC236}">
                    <a16:creationId xmlns:a16="http://schemas.microsoft.com/office/drawing/2014/main" id="{A1447161-07DF-D7D1-2C26-53AF60800BE5}"/>
                  </a:ext>
                </a:extLst>
              </p:cNvPr>
              <p:cNvSpPr>
                <a:spLocks/>
              </p:cNvSpPr>
              <p:nvPr/>
            </p:nvSpPr>
            <p:spPr bwMode="auto">
              <a:xfrm>
                <a:off x="3813736" y="734404"/>
                <a:ext cx="2172335" cy="2411604"/>
              </a:xfrm>
              <a:custGeom>
                <a:avLst/>
                <a:gdLst>
                  <a:gd name="T0" fmla="*/ 0 w 1161"/>
                  <a:gd name="T1" fmla="*/ 671 h 1287"/>
                  <a:gd name="T2" fmla="*/ 953 w 1161"/>
                  <a:gd name="T3" fmla="*/ 1221 h 1287"/>
                  <a:gd name="T4" fmla="*/ 1161 w 1161"/>
                  <a:gd name="T5" fmla="*/ 1101 h 1287"/>
                  <a:gd name="T6" fmla="*/ 1161 w 1161"/>
                  <a:gd name="T7" fmla="*/ 0 h 1287"/>
                  <a:gd name="T8" fmla="*/ 0 w 1161"/>
                  <a:gd name="T9" fmla="*/ 671 h 1287"/>
                </a:gdLst>
                <a:ahLst/>
                <a:cxnLst>
                  <a:cxn ang="0">
                    <a:pos x="T0" y="T1"/>
                  </a:cxn>
                  <a:cxn ang="0">
                    <a:pos x="T2" y="T3"/>
                  </a:cxn>
                  <a:cxn ang="0">
                    <a:pos x="T4" y="T5"/>
                  </a:cxn>
                  <a:cxn ang="0">
                    <a:pos x="T6" y="T7"/>
                  </a:cxn>
                  <a:cxn ang="0">
                    <a:pos x="T8" y="T9"/>
                  </a:cxn>
                </a:cxnLst>
                <a:rect l="0" t="0" r="r" b="b"/>
                <a:pathLst>
                  <a:path w="1161" h="1287">
                    <a:moveTo>
                      <a:pt x="0" y="671"/>
                    </a:moveTo>
                    <a:cubicBezTo>
                      <a:pt x="953" y="1221"/>
                      <a:pt x="953" y="1221"/>
                      <a:pt x="953" y="1221"/>
                    </a:cubicBezTo>
                    <a:cubicBezTo>
                      <a:pt x="1068" y="1287"/>
                      <a:pt x="1161" y="1234"/>
                      <a:pt x="1161" y="1101"/>
                    </a:cubicBezTo>
                    <a:cubicBezTo>
                      <a:pt x="1161" y="0"/>
                      <a:pt x="1161" y="0"/>
                      <a:pt x="1161" y="0"/>
                    </a:cubicBezTo>
                    <a:cubicBezTo>
                      <a:pt x="673" y="20"/>
                      <a:pt x="247" y="283"/>
                      <a:pt x="0" y="671"/>
                    </a:cubicBezTo>
                    <a:close/>
                  </a:path>
                </a:pathLst>
              </a:custGeom>
              <a:solidFill>
                <a:schemeClr val="bg1"/>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56" name="Freeform 29">
                <a:extLst>
                  <a:ext uri="{FF2B5EF4-FFF2-40B4-BE49-F238E27FC236}">
                    <a16:creationId xmlns:a16="http://schemas.microsoft.com/office/drawing/2014/main" id="{5405E012-7AF9-EE1F-C796-7F37F9201F22}"/>
                  </a:ext>
                </a:extLst>
              </p:cNvPr>
              <p:cNvSpPr>
                <a:spLocks/>
              </p:cNvSpPr>
              <p:nvPr/>
            </p:nvSpPr>
            <p:spPr bwMode="auto">
              <a:xfrm>
                <a:off x="3803317" y="3716748"/>
                <a:ext cx="2172335" cy="2405306"/>
              </a:xfrm>
              <a:custGeom>
                <a:avLst/>
                <a:gdLst>
                  <a:gd name="T0" fmla="*/ 1161 w 1161"/>
                  <a:gd name="T1" fmla="*/ 1286 h 1286"/>
                  <a:gd name="T2" fmla="*/ 1161 w 1161"/>
                  <a:gd name="T3" fmla="*/ 186 h 1286"/>
                  <a:gd name="T4" fmla="*/ 953 w 1161"/>
                  <a:gd name="T5" fmla="*/ 66 h 1286"/>
                  <a:gd name="T6" fmla="*/ 0 w 1161"/>
                  <a:gd name="T7" fmla="*/ 616 h 1286"/>
                  <a:gd name="T8" fmla="*/ 1161 w 1161"/>
                  <a:gd name="T9" fmla="*/ 1286 h 1286"/>
                </a:gdLst>
                <a:ahLst/>
                <a:cxnLst>
                  <a:cxn ang="0">
                    <a:pos x="T0" y="T1"/>
                  </a:cxn>
                  <a:cxn ang="0">
                    <a:pos x="T2" y="T3"/>
                  </a:cxn>
                  <a:cxn ang="0">
                    <a:pos x="T4" y="T5"/>
                  </a:cxn>
                  <a:cxn ang="0">
                    <a:pos x="T6" y="T7"/>
                  </a:cxn>
                  <a:cxn ang="0">
                    <a:pos x="T8" y="T9"/>
                  </a:cxn>
                </a:cxnLst>
                <a:rect l="0" t="0" r="r" b="b"/>
                <a:pathLst>
                  <a:path w="1161" h="1286">
                    <a:moveTo>
                      <a:pt x="1161" y="1286"/>
                    </a:moveTo>
                    <a:cubicBezTo>
                      <a:pt x="1161" y="186"/>
                      <a:pt x="1161" y="186"/>
                      <a:pt x="1161" y="186"/>
                    </a:cubicBezTo>
                    <a:cubicBezTo>
                      <a:pt x="1161" y="53"/>
                      <a:pt x="1068" y="0"/>
                      <a:pt x="953" y="66"/>
                    </a:cubicBezTo>
                    <a:cubicBezTo>
                      <a:pt x="0" y="616"/>
                      <a:pt x="0" y="616"/>
                      <a:pt x="0" y="616"/>
                    </a:cubicBezTo>
                    <a:cubicBezTo>
                      <a:pt x="247" y="1004"/>
                      <a:pt x="673" y="1266"/>
                      <a:pt x="1161" y="1286"/>
                    </a:cubicBezTo>
                    <a:close/>
                  </a:path>
                </a:pathLst>
              </a:custGeom>
              <a:solidFill>
                <a:schemeClr val="bg1"/>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57" name="Freeform 30">
                <a:extLst>
                  <a:ext uri="{FF2B5EF4-FFF2-40B4-BE49-F238E27FC236}">
                    <a16:creationId xmlns:a16="http://schemas.microsoft.com/office/drawing/2014/main" id="{328E9AB8-E5C4-7882-77B2-4C92AF9F1B25}"/>
                  </a:ext>
                </a:extLst>
              </p:cNvPr>
              <p:cNvSpPr>
                <a:spLocks/>
              </p:cNvSpPr>
              <p:nvPr/>
            </p:nvSpPr>
            <p:spPr bwMode="auto">
              <a:xfrm>
                <a:off x="3391861" y="2119794"/>
                <a:ext cx="2310862" cy="2596325"/>
              </a:xfrm>
              <a:custGeom>
                <a:avLst/>
                <a:gdLst>
                  <a:gd name="T0" fmla="*/ 0 w 1233"/>
                  <a:gd name="T1" fmla="*/ 670 h 1340"/>
                  <a:gd name="T2" fmla="*/ 165 w 1233"/>
                  <a:gd name="T3" fmla="*/ 1340 h 1340"/>
                  <a:gd name="T4" fmla="*/ 1118 w 1233"/>
                  <a:gd name="T5" fmla="*/ 790 h 1340"/>
                  <a:gd name="T6" fmla="*/ 1118 w 1233"/>
                  <a:gd name="T7" fmla="*/ 550 h 1340"/>
                  <a:gd name="T8" fmla="*/ 165 w 1233"/>
                  <a:gd name="T9" fmla="*/ 0 h 1340"/>
                  <a:gd name="T10" fmla="*/ 0 w 1233"/>
                  <a:gd name="T11" fmla="*/ 670 h 1340"/>
                </a:gdLst>
                <a:ahLst/>
                <a:cxnLst>
                  <a:cxn ang="0">
                    <a:pos x="T0" y="T1"/>
                  </a:cxn>
                  <a:cxn ang="0">
                    <a:pos x="T2" y="T3"/>
                  </a:cxn>
                  <a:cxn ang="0">
                    <a:pos x="T4" y="T5"/>
                  </a:cxn>
                  <a:cxn ang="0">
                    <a:pos x="T6" y="T7"/>
                  </a:cxn>
                  <a:cxn ang="0">
                    <a:pos x="T8" y="T9"/>
                  </a:cxn>
                  <a:cxn ang="0">
                    <a:pos x="T10" y="T11"/>
                  </a:cxn>
                </a:cxnLst>
                <a:rect l="0" t="0" r="r" b="b"/>
                <a:pathLst>
                  <a:path w="1233" h="1340">
                    <a:moveTo>
                      <a:pt x="0" y="670"/>
                    </a:moveTo>
                    <a:cubicBezTo>
                      <a:pt x="0" y="912"/>
                      <a:pt x="60" y="1140"/>
                      <a:pt x="165" y="1340"/>
                    </a:cubicBezTo>
                    <a:cubicBezTo>
                      <a:pt x="1118" y="790"/>
                      <a:pt x="1118" y="790"/>
                      <a:pt x="1118" y="790"/>
                    </a:cubicBezTo>
                    <a:cubicBezTo>
                      <a:pt x="1233" y="724"/>
                      <a:pt x="1233" y="616"/>
                      <a:pt x="1118" y="550"/>
                    </a:cubicBezTo>
                    <a:cubicBezTo>
                      <a:pt x="165" y="0"/>
                      <a:pt x="165" y="0"/>
                      <a:pt x="165" y="0"/>
                    </a:cubicBezTo>
                    <a:cubicBezTo>
                      <a:pt x="60" y="200"/>
                      <a:pt x="0" y="428"/>
                      <a:pt x="0" y="670"/>
                    </a:cubicBezTo>
                    <a:close/>
                  </a:path>
                </a:pathLst>
              </a:custGeom>
              <a:solidFill>
                <a:schemeClr val="bg1"/>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58" name="Freeform 31">
                <a:extLst>
                  <a:ext uri="{FF2B5EF4-FFF2-40B4-BE49-F238E27FC236}">
                    <a16:creationId xmlns:a16="http://schemas.microsoft.com/office/drawing/2014/main" id="{C51F009D-F0FB-4E30-175D-A8AEB321BC71}"/>
                  </a:ext>
                </a:extLst>
              </p:cNvPr>
              <p:cNvSpPr>
                <a:spLocks/>
              </p:cNvSpPr>
              <p:nvPr/>
            </p:nvSpPr>
            <p:spPr bwMode="auto">
              <a:xfrm>
                <a:off x="6496097" y="2138526"/>
                <a:ext cx="2310862" cy="2579221"/>
              </a:xfrm>
              <a:custGeom>
                <a:avLst/>
                <a:gdLst>
                  <a:gd name="T0" fmla="*/ 1233 w 1233"/>
                  <a:gd name="T1" fmla="*/ 670 h 1340"/>
                  <a:gd name="T2" fmla="*/ 1068 w 1233"/>
                  <a:gd name="T3" fmla="*/ 0 h 1340"/>
                  <a:gd name="T4" fmla="*/ 115 w 1233"/>
                  <a:gd name="T5" fmla="*/ 550 h 1340"/>
                  <a:gd name="T6" fmla="*/ 115 w 1233"/>
                  <a:gd name="T7" fmla="*/ 790 h 1340"/>
                  <a:gd name="T8" fmla="*/ 1068 w 1233"/>
                  <a:gd name="T9" fmla="*/ 1340 h 1340"/>
                  <a:gd name="T10" fmla="*/ 1233 w 1233"/>
                  <a:gd name="T11" fmla="*/ 670 h 1340"/>
                </a:gdLst>
                <a:ahLst/>
                <a:cxnLst>
                  <a:cxn ang="0">
                    <a:pos x="T0" y="T1"/>
                  </a:cxn>
                  <a:cxn ang="0">
                    <a:pos x="T2" y="T3"/>
                  </a:cxn>
                  <a:cxn ang="0">
                    <a:pos x="T4" y="T5"/>
                  </a:cxn>
                  <a:cxn ang="0">
                    <a:pos x="T6" y="T7"/>
                  </a:cxn>
                  <a:cxn ang="0">
                    <a:pos x="T8" y="T9"/>
                  </a:cxn>
                  <a:cxn ang="0">
                    <a:pos x="T10" y="T11"/>
                  </a:cxn>
                </a:cxnLst>
                <a:rect l="0" t="0" r="r" b="b"/>
                <a:pathLst>
                  <a:path w="1233" h="1340">
                    <a:moveTo>
                      <a:pt x="1233" y="670"/>
                    </a:moveTo>
                    <a:cubicBezTo>
                      <a:pt x="1233" y="428"/>
                      <a:pt x="1173" y="200"/>
                      <a:pt x="1068" y="0"/>
                    </a:cubicBezTo>
                    <a:cubicBezTo>
                      <a:pt x="115" y="550"/>
                      <a:pt x="115" y="550"/>
                      <a:pt x="115" y="550"/>
                    </a:cubicBezTo>
                    <a:cubicBezTo>
                      <a:pt x="0" y="616"/>
                      <a:pt x="0" y="724"/>
                      <a:pt x="115" y="790"/>
                    </a:cubicBezTo>
                    <a:cubicBezTo>
                      <a:pt x="1068" y="1340"/>
                      <a:pt x="1068" y="1340"/>
                      <a:pt x="1068" y="1340"/>
                    </a:cubicBezTo>
                    <a:cubicBezTo>
                      <a:pt x="1173" y="1140"/>
                      <a:pt x="1233" y="912"/>
                      <a:pt x="1233" y="670"/>
                    </a:cubicBezTo>
                    <a:close/>
                  </a:path>
                </a:pathLst>
              </a:custGeom>
              <a:solidFill>
                <a:schemeClr val="bg1"/>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59" name="Freeform 78">
                <a:extLst>
                  <a:ext uri="{FF2B5EF4-FFF2-40B4-BE49-F238E27FC236}">
                    <a16:creationId xmlns:a16="http://schemas.microsoft.com/office/drawing/2014/main" id="{A7AF67FA-E59E-2C80-C815-E0A67FCD2452}"/>
                  </a:ext>
                </a:extLst>
              </p:cNvPr>
              <p:cNvSpPr>
                <a:spLocks/>
              </p:cNvSpPr>
              <p:nvPr/>
            </p:nvSpPr>
            <p:spPr bwMode="auto">
              <a:xfrm>
                <a:off x="6212746" y="2377821"/>
                <a:ext cx="749301" cy="774484"/>
              </a:xfrm>
              <a:custGeom>
                <a:avLst/>
                <a:gdLst>
                  <a:gd name="T0" fmla="*/ 0 w 403"/>
                  <a:gd name="T1" fmla="*/ 0 h 414"/>
                  <a:gd name="T2" fmla="*/ 0 w 403"/>
                  <a:gd name="T3" fmla="*/ 233 h 414"/>
                  <a:gd name="T4" fmla="*/ 201 w 403"/>
                  <a:gd name="T5" fmla="*/ 350 h 414"/>
                  <a:gd name="T6" fmla="*/ 403 w 403"/>
                  <a:gd name="T7" fmla="*/ 233 h 414"/>
                  <a:gd name="T8" fmla="*/ 0 w 403"/>
                  <a:gd name="T9" fmla="*/ 0 h 414"/>
                </a:gdLst>
                <a:ahLst/>
                <a:cxnLst>
                  <a:cxn ang="0">
                    <a:pos x="T0" y="T1"/>
                  </a:cxn>
                  <a:cxn ang="0">
                    <a:pos x="T2" y="T3"/>
                  </a:cxn>
                  <a:cxn ang="0">
                    <a:pos x="T4" y="T5"/>
                  </a:cxn>
                  <a:cxn ang="0">
                    <a:pos x="T6" y="T7"/>
                  </a:cxn>
                  <a:cxn ang="0">
                    <a:pos x="T8" y="T9"/>
                  </a:cxn>
                </a:cxnLst>
                <a:rect l="0" t="0" r="r" b="b"/>
                <a:pathLst>
                  <a:path w="403" h="414">
                    <a:moveTo>
                      <a:pt x="0" y="0"/>
                    </a:moveTo>
                    <a:cubicBezTo>
                      <a:pt x="0" y="0"/>
                      <a:pt x="0" y="105"/>
                      <a:pt x="0" y="233"/>
                    </a:cubicBezTo>
                    <a:cubicBezTo>
                      <a:pt x="0" y="362"/>
                      <a:pt x="90" y="414"/>
                      <a:pt x="201" y="350"/>
                    </a:cubicBezTo>
                    <a:cubicBezTo>
                      <a:pt x="403" y="233"/>
                      <a:pt x="403" y="233"/>
                      <a:pt x="403" y="233"/>
                    </a:cubicBezTo>
                    <a:cubicBezTo>
                      <a:pt x="310" y="105"/>
                      <a:pt x="165" y="18"/>
                      <a:pt x="0" y="0"/>
                    </a:cubicBezTo>
                    <a:close/>
                  </a:path>
                </a:pathLst>
              </a:custGeom>
              <a:solidFill>
                <a:srgbClr val="FF0000"/>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60" name="Freeform 79">
                <a:extLst>
                  <a:ext uri="{FF2B5EF4-FFF2-40B4-BE49-F238E27FC236}">
                    <a16:creationId xmlns:a16="http://schemas.microsoft.com/office/drawing/2014/main" id="{039E062C-5641-8E6A-A64C-5D3908FAF5D9}"/>
                  </a:ext>
                </a:extLst>
              </p:cNvPr>
              <p:cNvSpPr>
                <a:spLocks/>
              </p:cNvSpPr>
              <p:nvPr/>
            </p:nvSpPr>
            <p:spPr bwMode="auto">
              <a:xfrm>
                <a:off x="6212746" y="3731592"/>
                <a:ext cx="749301" cy="774484"/>
              </a:xfrm>
              <a:custGeom>
                <a:avLst/>
                <a:gdLst>
                  <a:gd name="T0" fmla="*/ 403 w 403"/>
                  <a:gd name="T1" fmla="*/ 181 h 413"/>
                  <a:gd name="T2" fmla="*/ 201 w 403"/>
                  <a:gd name="T3" fmla="*/ 64 h 413"/>
                  <a:gd name="T4" fmla="*/ 0 w 403"/>
                  <a:gd name="T5" fmla="*/ 181 h 413"/>
                  <a:gd name="T6" fmla="*/ 0 w 403"/>
                  <a:gd name="T7" fmla="*/ 413 h 413"/>
                  <a:gd name="T8" fmla="*/ 403 w 403"/>
                  <a:gd name="T9" fmla="*/ 181 h 413"/>
                </a:gdLst>
                <a:ahLst/>
                <a:cxnLst>
                  <a:cxn ang="0">
                    <a:pos x="T0" y="T1"/>
                  </a:cxn>
                  <a:cxn ang="0">
                    <a:pos x="T2" y="T3"/>
                  </a:cxn>
                  <a:cxn ang="0">
                    <a:pos x="T4" y="T5"/>
                  </a:cxn>
                  <a:cxn ang="0">
                    <a:pos x="T6" y="T7"/>
                  </a:cxn>
                  <a:cxn ang="0">
                    <a:pos x="T8" y="T9"/>
                  </a:cxn>
                </a:cxnLst>
                <a:rect l="0" t="0" r="r" b="b"/>
                <a:pathLst>
                  <a:path w="403" h="413">
                    <a:moveTo>
                      <a:pt x="403" y="181"/>
                    </a:moveTo>
                    <a:cubicBezTo>
                      <a:pt x="403" y="181"/>
                      <a:pt x="313" y="128"/>
                      <a:pt x="201" y="64"/>
                    </a:cubicBezTo>
                    <a:cubicBezTo>
                      <a:pt x="90" y="0"/>
                      <a:pt x="0" y="52"/>
                      <a:pt x="0" y="181"/>
                    </a:cubicBezTo>
                    <a:cubicBezTo>
                      <a:pt x="0" y="413"/>
                      <a:pt x="0" y="413"/>
                      <a:pt x="0" y="413"/>
                    </a:cubicBezTo>
                    <a:cubicBezTo>
                      <a:pt x="165" y="396"/>
                      <a:pt x="310" y="308"/>
                      <a:pt x="403" y="181"/>
                    </a:cubicBezTo>
                    <a:close/>
                  </a:path>
                </a:pathLst>
              </a:custGeom>
              <a:solidFill>
                <a:srgbClr val="04A6C2"/>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61" name="Freeform 80">
                <a:extLst>
                  <a:ext uri="{FF2B5EF4-FFF2-40B4-BE49-F238E27FC236}">
                    <a16:creationId xmlns:a16="http://schemas.microsoft.com/office/drawing/2014/main" id="{B955C8C5-4637-DF64-B7F2-015259FD666D}"/>
                  </a:ext>
                </a:extLst>
              </p:cNvPr>
              <p:cNvSpPr>
                <a:spLocks/>
              </p:cNvSpPr>
              <p:nvPr/>
            </p:nvSpPr>
            <p:spPr bwMode="auto">
              <a:xfrm>
                <a:off x="5230473" y="2377821"/>
                <a:ext cx="755596" cy="774484"/>
              </a:xfrm>
              <a:custGeom>
                <a:avLst/>
                <a:gdLst>
                  <a:gd name="T0" fmla="*/ 0 w 403"/>
                  <a:gd name="T1" fmla="*/ 233 h 414"/>
                  <a:gd name="T2" fmla="*/ 201 w 403"/>
                  <a:gd name="T3" fmla="*/ 350 h 414"/>
                  <a:gd name="T4" fmla="*/ 403 w 403"/>
                  <a:gd name="T5" fmla="*/ 233 h 414"/>
                  <a:gd name="T6" fmla="*/ 403 w 403"/>
                  <a:gd name="T7" fmla="*/ 0 h 414"/>
                  <a:gd name="T8" fmla="*/ 0 w 403"/>
                  <a:gd name="T9" fmla="*/ 233 h 414"/>
                </a:gdLst>
                <a:ahLst/>
                <a:cxnLst>
                  <a:cxn ang="0">
                    <a:pos x="T0" y="T1"/>
                  </a:cxn>
                  <a:cxn ang="0">
                    <a:pos x="T2" y="T3"/>
                  </a:cxn>
                  <a:cxn ang="0">
                    <a:pos x="T4" y="T5"/>
                  </a:cxn>
                  <a:cxn ang="0">
                    <a:pos x="T6" y="T7"/>
                  </a:cxn>
                  <a:cxn ang="0">
                    <a:pos x="T8" y="T9"/>
                  </a:cxn>
                </a:cxnLst>
                <a:rect l="0" t="0" r="r" b="b"/>
                <a:pathLst>
                  <a:path w="403" h="414">
                    <a:moveTo>
                      <a:pt x="0" y="233"/>
                    </a:moveTo>
                    <a:cubicBezTo>
                      <a:pt x="0" y="233"/>
                      <a:pt x="90" y="285"/>
                      <a:pt x="201" y="350"/>
                    </a:cubicBezTo>
                    <a:cubicBezTo>
                      <a:pt x="313" y="414"/>
                      <a:pt x="403" y="362"/>
                      <a:pt x="403" y="233"/>
                    </a:cubicBezTo>
                    <a:cubicBezTo>
                      <a:pt x="403" y="0"/>
                      <a:pt x="403" y="0"/>
                      <a:pt x="403" y="0"/>
                    </a:cubicBezTo>
                    <a:cubicBezTo>
                      <a:pt x="237" y="18"/>
                      <a:pt x="93" y="105"/>
                      <a:pt x="0" y="233"/>
                    </a:cubicBezTo>
                    <a:close/>
                  </a:path>
                </a:pathLst>
              </a:custGeom>
              <a:solidFill>
                <a:srgbClr val="3E6E28"/>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62" name="Freeform 81">
                <a:extLst>
                  <a:ext uri="{FF2B5EF4-FFF2-40B4-BE49-F238E27FC236}">
                    <a16:creationId xmlns:a16="http://schemas.microsoft.com/office/drawing/2014/main" id="{6D08D611-D91B-6864-7F34-D3C50AAB5DB8}"/>
                  </a:ext>
                </a:extLst>
              </p:cNvPr>
              <p:cNvSpPr>
                <a:spLocks/>
              </p:cNvSpPr>
              <p:nvPr/>
            </p:nvSpPr>
            <p:spPr bwMode="auto">
              <a:xfrm>
                <a:off x="5230473" y="3731592"/>
                <a:ext cx="755596" cy="774484"/>
              </a:xfrm>
              <a:custGeom>
                <a:avLst/>
                <a:gdLst>
                  <a:gd name="T0" fmla="*/ 403 w 403"/>
                  <a:gd name="T1" fmla="*/ 413 h 413"/>
                  <a:gd name="T2" fmla="*/ 403 w 403"/>
                  <a:gd name="T3" fmla="*/ 181 h 413"/>
                  <a:gd name="T4" fmla="*/ 201 w 403"/>
                  <a:gd name="T5" fmla="*/ 64 h 413"/>
                  <a:gd name="T6" fmla="*/ 0 w 403"/>
                  <a:gd name="T7" fmla="*/ 181 h 413"/>
                  <a:gd name="T8" fmla="*/ 403 w 403"/>
                  <a:gd name="T9" fmla="*/ 413 h 413"/>
                </a:gdLst>
                <a:ahLst/>
                <a:cxnLst>
                  <a:cxn ang="0">
                    <a:pos x="T0" y="T1"/>
                  </a:cxn>
                  <a:cxn ang="0">
                    <a:pos x="T2" y="T3"/>
                  </a:cxn>
                  <a:cxn ang="0">
                    <a:pos x="T4" y="T5"/>
                  </a:cxn>
                  <a:cxn ang="0">
                    <a:pos x="T6" y="T7"/>
                  </a:cxn>
                  <a:cxn ang="0">
                    <a:pos x="T8" y="T9"/>
                  </a:cxn>
                </a:cxnLst>
                <a:rect l="0" t="0" r="r" b="b"/>
                <a:pathLst>
                  <a:path w="403" h="413">
                    <a:moveTo>
                      <a:pt x="403" y="413"/>
                    </a:moveTo>
                    <a:cubicBezTo>
                      <a:pt x="403" y="413"/>
                      <a:pt x="403" y="309"/>
                      <a:pt x="403" y="181"/>
                    </a:cubicBezTo>
                    <a:cubicBezTo>
                      <a:pt x="403" y="52"/>
                      <a:pt x="313" y="0"/>
                      <a:pt x="201" y="64"/>
                    </a:cubicBezTo>
                    <a:cubicBezTo>
                      <a:pt x="0" y="181"/>
                      <a:pt x="0" y="181"/>
                      <a:pt x="0" y="181"/>
                    </a:cubicBezTo>
                    <a:cubicBezTo>
                      <a:pt x="93" y="308"/>
                      <a:pt x="237" y="396"/>
                      <a:pt x="403" y="413"/>
                    </a:cubicBezTo>
                    <a:close/>
                  </a:path>
                </a:pathLst>
              </a:custGeom>
              <a:solidFill>
                <a:schemeClr val="accent3">
                  <a:lumMod val="75000"/>
                </a:schemeClr>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63" name="Freeform 82">
                <a:extLst>
                  <a:ext uri="{FF2B5EF4-FFF2-40B4-BE49-F238E27FC236}">
                    <a16:creationId xmlns:a16="http://schemas.microsoft.com/office/drawing/2014/main" id="{67A747E9-AC41-F93E-ACBE-070093078AA6}"/>
                  </a:ext>
                </a:extLst>
              </p:cNvPr>
              <p:cNvSpPr>
                <a:spLocks/>
              </p:cNvSpPr>
              <p:nvPr/>
            </p:nvSpPr>
            <p:spPr bwMode="auto">
              <a:xfrm>
                <a:off x="5028981" y="3007484"/>
                <a:ext cx="673739" cy="868933"/>
              </a:xfrm>
              <a:custGeom>
                <a:avLst/>
                <a:gdLst>
                  <a:gd name="T0" fmla="*/ 251 w 363"/>
                  <a:gd name="T1" fmla="*/ 349 h 466"/>
                  <a:gd name="T2" fmla="*/ 251 w 363"/>
                  <a:gd name="T3" fmla="*/ 117 h 466"/>
                  <a:gd name="T4" fmla="*/ 49 w 363"/>
                  <a:gd name="T5" fmla="*/ 0 h 466"/>
                  <a:gd name="T6" fmla="*/ 0 w 363"/>
                  <a:gd name="T7" fmla="*/ 233 h 466"/>
                  <a:gd name="T8" fmla="*/ 49 w 363"/>
                  <a:gd name="T9" fmla="*/ 466 h 466"/>
                  <a:gd name="T10" fmla="*/ 251 w 363"/>
                  <a:gd name="T11" fmla="*/ 349 h 466"/>
                </a:gdLst>
                <a:ahLst/>
                <a:cxnLst>
                  <a:cxn ang="0">
                    <a:pos x="T0" y="T1"/>
                  </a:cxn>
                  <a:cxn ang="0">
                    <a:pos x="T2" y="T3"/>
                  </a:cxn>
                  <a:cxn ang="0">
                    <a:pos x="T4" y="T5"/>
                  </a:cxn>
                  <a:cxn ang="0">
                    <a:pos x="T6" y="T7"/>
                  </a:cxn>
                  <a:cxn ang="0">
                    <a:pos x="T8" y="T9"/>
                  </a:cxn>
                  <a:cxn ang="0">
                    <a:pos x="T10" y="T11"/>
                  </a:cxn>
                </a:cxnLst>
                <a:rect l="0" t="0" r="r" b="b"/>
                <a:pathLst>
                  <a:path w="363" h="466">
                    <a:moveTo>
                      <a:pt x="251" y="349"/>
                    </a:moveTo>
                    <a:cubicBezTo>
                      <a:pt x="363" y="285"/>
                      <a:pt x="363" y="181"/>
                      <a:pt x="251" y="117"/>
                    </a:cubicBezTo>
                    <a:cubicBezTo>
                      <a:pt x="49" y="0"/>
                      <a:pt x="49" y="0"/>
                      <a:pt x="49" y="0"/>
                    </a:cubicBezTo>
                    <a:cubicBezTo>
                      <a:pt x="18" y="71"/>
                      <a:pt x="0" y="150"/>
                      <a:pt x="0" y="233"/>
                    </a:cubicBezTo>
                    <a:cubicBezTo>
                      <a:pt x="0" y="316"/>
                      <a:pt x="18" y="395"/>
                      <a:pt x="49" y="466"/>
                    </a:cubicBezTo>
                    <a:cubicBezTo>
                      <a:pt x="49" y="466"/>
                      <a:pt x="140" y="414"/>
                      <a:pt x="251" y="349"/>
                    </a:cubicBezTo>
                    <a:close/>
                  </a:path>
                </a:pathLst>
              </a:custGeom>
              <a:solidFill>
                <a:srgbClr val="036D7F"/>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64" name="Freeform 83">
                <a:extLst>
                  <a:ext uri="{FF2B5EF4-FFF2-40B4-BE49-F238E27FC236}">
                    <a16:creationId xmlns:a16="http://schemas.microsoft.com/office/drawing/2014/main" id="{EED39BAB-555C-FC75-37A6-86891282E6C9}"/>
                  </a:ext>
                </a:extLst>
              </p:cNvPr>
              <p:cNvSpPr>
                <a:spLocks/>
              </p:cNvSpPr>
              <p:nvPr/>
            </p:nvSpPr>
            <p:spPr bwMode="auto">
              <a:xfrm>
                <a:off x="6489796" y="3007484"/>
                <a:ext cx="680036" cy="868933"/>
              </a:xfrm>
              <a:custGeom>
                <a:avLst/>
                <a:gdLst>
                  <a:gd name="T0" fmla="*/ 363 w 363"/>
                  <a:gd name="T1" fmla="*/ 233 h 466"/>
                  <a:gd name="T2" fmla="*/ 313 w 363"/>
                  <a:gd name="T3" fmla="*/ 0 h 466"/>
                  <a:gd name="T4" fmla="*/ 112 w 363"/>
                  <a:gd name="T5" fmla="*/ 117 h 466"/>
                  <a:gd name="T6" fmla="*/ 112 w 363"/>
                  <a:gd name="T7" fmla="*/ 349 h 466"/>
                  <a:gd name="T8" fmla="*/ 313 w 363"/>
                  <a:gd name="T9" fmla="*/ 466 h 466"/>
                  <a:gd name="T10" fmla="*/ 363 w 363"/>
                  <a:gd name="T11" fmla="*/ 233 h 466"/>
                </a:gdLst>
                <a:ahLst/>
                <a:cxnLst>
                  <a:cxn ang="0">
                    <a:pos x="T0" y="T1"/>
                  </a:cxn>
                  <a:cxn ang="0">
                    <a:pos x="T2" y="T3"/>
                  </a:cxn>
                  <a:cxn ang="0">
                    <a:pos x="T4" y="T5"/>
                  </a:cxn>
                  <a:cxn ang="0">
                    <a:pos x="T6" y="T7"/>
                  </a:cxn>
                  <a:cxn ang="0">
                    <a:pos x="T8" y="T9"/>
                  </a:cxn>
                  <a:cxn ang="0">
                    <a:pos x="T10" y="T11"/>
                  </a:cxn>
                </a:cxnLst>
                <a:rect l="0" t="0" r="r" b="b"/>
                <a:pathLst>
                  <a:path w="363" h="466">
                    <a:moveTo>
                      <a:pt x="363" y="233"/>
                    </a:moveTo>
                    <a:cubicBezTo>
                      <a:pt x="363" y="150"/>
                      <a:pt x="345" y="71"/>
                      <a:pt x="313" y="0"/>
                    </a:cubicBezTo>
                    <a:cubicBezTo>
                      <a:pt x="313" y="0"/>
                      <a:pt x="223" y="52"/>
                      <a:pt x="112" y="117"/>
                    </a:cubicBezTo>
                    <a:cubicBezTo>
                      <a:pt x="0" y="181"/>
                      <a:pt x="0" y="285"/>
                      <a:pt x="112" y="349"/>
                    </a:cubicBezTo>
                    <a:cubicBezTo>
                      <a:pt x="313" y="466"/>
                      <a:pt x="313" y="466"/>
                      <a:pt x="313" y="466"/>
                    </a:cubicBezTo>
                    <a:cubicBezTo>
                      <a:pt x="345" y="395"/>
                      <a:pt x="363" y="316"/>
                      <a:pt x="363" y="233"/>
                    </a:cubicBezTo>
                    <a:close/>
                  </a:path>
                </a:pathLst>
              </a:custGeom>
              <a:solidFill>
                <a:srgbClr val="569938"/>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grpSp>
        <p:sp>
          <p:nvSpPr>
            <p:cNvPr id="35" name="Rectangle 71">
              <a:extLst>
                <a:ext uri="{FF2B5EF4-FFF2-40B4-BE49-F238E27FC236}">
                  <a16:creationId xmlns:a16="http://schemas.microsoft.com/office/drawing/2014/main" id="{02A70BBD-9DEA-605F-5E03-D8C55480582E}"/>
                </a:ext>
              </a:extLst>
            </p:cNvPr>
            <p:cNvSpPr/>
            <p:nvPr/>
          </p:nvSpPr>
          <p:spPr>
            <a:xfrm>
              <a:off x="13772069" y="4634876"/>
              <a:ext cx="2751828" cy="941471"/>
            </a:xfrm>
            <a:prstGeom prst="rect">
              <a:avLst/>
            </a:prstGeom>
          </p:spPr>
          <p:txBody>
            <a:bodyPr wrap="square" lIns="0" tIns="0" rIns="0" bIns="0" anchor="ctr">
              <a:spAutoFit/>
            </a:bodyPr>
            <a:lstStyle/>
            <a:p>
              <a:pPr>
                <a:buNone/>
              </a:pPr>
              <a:r>
                <a:rPr lang="en-GB" sz="2800" b="1" noProof="0" dirty="0">
                  <a:solidFill>
                    <a:srgbClr val="569938"/>
                  </a:solidFill>
                  <a:latin typeface="+mj-lt"/>
                </a:rPr>
                <a:t>Partnerships and Collaborations</a:t>
              </a:r>
              <a:endParaRPr lang="en-GB" sz="2800" b="1" noProof="0" dirty="0">
                <a:solidFill>
                  <a:srgbClr val="569938"/>
                </a:solidFill>
                <a:latin typeface="+mj-lt"/>
                <a:ea typeface="Arial" panose="020B0604020202020204" pitchFamily="34" charset="0"/>
                <a:cs typeface="Times New Roman" panose="02020603050405020304" pitchFamily="18" charset="0"/>
              </a:endParaRPr>
            </a:p>
          </p:txBody>
        </p:sp>
        <p:sp>
          <p:nvSpPr>
            <p:cNvPr id="36" name="Rectangle 72">
              <a:extLst>
                <a:ext uri="{FF2B5EF4-FFF2-40B4-BE49-F238E27FC236}">
                  <a16:creationId xmlns:a16="http://schemas.microsoft.com/office/drawing/2014/main" id="{3D28E8B5-693C-7EAA-5683-9476C96ADE7B}"/>
                </a:ext>
              </a:extLst>
            </p:cNvPr>
            <p:cNvSpPr/>
            <p:nvPr/>
          </p:nvSpPr>
          <p:spPr>
            <a:xfrm>
              <a:off x="1816890" y="4709040"/>
              <a:ext cx="2638086" cy="861774"/>
            </a:xfrm>
            <a:prstGeom prst="rect">
              <a:avLst/>
            </a:prstGeom>
          </p:spPr>
          <p:txBody>
            <a:bodyPr wrap="square" lIns="0" tIns="0" rIns="0" bIns="0" anchor="ctr">
              <a:spAutoFit/>
            </a:bodyPr>
            <a:lstStyle/>
            <a:p>
              <a:pPr algn="r">
                <a:buNone/>
              </a:pPr>
              <a:r>
                <a:rPr lang="en-GB" sz="2800" b="1" noProof="0" dirty="0">
                  <a:solidFill>
                    <a:srgbClr val="036D7F"/>
                  </a:solidFill>
                  <a:latin typeface="+mj-lt"/>
                </a:rPr>
                <a:t>Technological Innovation</a:t>
              </a:r>
              <a:endParaRPr lang="en-GB" sz="2800" b="1" noProof="0" dirty="0">
                <a:solidFill>
                  <a:srgbClr val="036D7F"/>
                </a:solidFill>
                <a:latin typeface="+mj-lt"/>
                <a:ea typeface="Arial" panose="020B0604020202020204" pitchFamily="34" charset="0"/>
                <a:cs typeface="Times New Roman" panose="02020603050405020304" pitchFamily="18" charset="0"/>
              </a:endParaRPr>
            </a:p>
          </p:txBody>
        </p:sp>
        <p:sp>
          <p:nvSpPr>
            <p:cNvPr id="37" name="Rectangle 73">
              <a:extLst>
                <a:ext uri="{FF2B5EF4-FFF2-40B4-BE49-F238E27FC236}">
                  <a16:creationId xmlns:a16="http://schemas.microsoft.com/office/drawing/2014/main" id="{1877759B-3CC2-6DC1-743B-F13FBD60AF0C}"/>
                </a:ext>
              </a:extLst>
            </p:cNvPr>
            <p:cNvSpPr/>
            <p:nvPr/>
          </p:nvSpPr>
          <p:spPr>
            <a:xfrm>
              <a:off x="12230697" y="8473558"/>
              <a:ext cx="2638086" cy="430887"/>
            </a:xfrm>
            <a:prstGeom prst="rect">
              <a:avLst/>
            </a:prstGeom>
          </p:spPr>
          <p:txBody>
            <a:bodyPr wrap="square" lIns="0" tIns="0" rIns="0" bIns="0" anchor="ctr">
              <a:spAutoFit/>
            </a:bodyPr>
            <a:lstStyle/>
            <a:p>
              <a:pPr>
                <a:buNone/>
              </a:pPr>
              <a:r>
                <a:rPr lang="en-GB" sz="2800" b="1" noProof="0" dirty="0">
                  <a:solidFill>
                    <a:srgbClr val="04A6C2"/>
                  </a:solidFill>
                  <a:latin typeface="+mj-lt"/>
                </a:rPr>
                <a:t>Asset Utilisation</a:t>
              </a:r>
              <a:endParaRPr lang="en-GB" sz="2800" b="1" noProof="0" dirty="0">
                <a:solidFill>
                  <a:srgbClr val="04A6C2"/>
                </a:solidFill>
                <a:latin typeface="+mj-lt"/>
                <a:ea typeface="Arial" panose="020B0604020202020204" pitchFamily="34" charset="0"/>
                <a:cs typeface="Times New Roman" panose="02020603050405020304" pitchFamily="18" charset="0"/>
              </a:endParaRPr>
            </a:p>
          </p:txBody>
        </p:sp>
        <p:sp>
          <p:nvSpPr>
            <p:cNvPr id="38" name="Rectangle 74">
              <a:extLst>
                <a:ext uri="{FF2B5EF4-FFF2-40B4-BE49-F238E27FC236}">
                  <a16:creationId xmlns:a16="http://schemas.microsoft.com/office/drawing/2014/main" id="{487A650F-14E6-AE3F-639A-DE4EFD54245D}"/>
                </a:ext>
              </a:extLst>
            </p:cNvPr>
            <p:cNvSpPr/>
            <p:nvPr/>
          </p:nvSpPr>
          <p:spPr>
            <a:xfrm>
              <a:off x="3014223" y="8633294"/>
              <a:ext cx="3026721" cy="941471"/>
            </a:xfrm>
            <a:prstGeom prst="rect">
              <a:avLst/>
            </a:prstGeom>
          </p:spPr>
          <p:txBody>
            <a:bodyPr wrap="square" lIns="0" tIns="0" rIns="0" bIns="0" anchor="ctr">
              <a:spAutoFit/>
            </a:bodyPr>
            <a:lstStyle/>
            <a:p>
              <a:pPr algn="r">
                <a:buNone/>
              </a:pPr>
              <a:r>
                <a:rPr lang="en-GB" sz="2800" b="1" noProof="0" dirty="0">
                  <a:solidFill>
                    <a:schemeClr val="accent3">
                      <a:lumMod val="75000"/>
                    </a:schemeClr>
                  </a:solidFill>
                  <a:latin typeface="+mj-lt"/>
                </a:rPr>
                <a:t>Cultural and Social Movements</a:t>
              </a:r>
              <a:endParaRPr lang="en-GB" sz="2800" b="1" noProof="0" dirty="0">
                <a:solidFill>
                  <a:schemeClr val="accent3">
                    <a:lumMod val="75000"/>
                  </a:schemeClr>
                </a:solidFill>
                <a:latin typeface="+mj-lt"/>
                <a:ea typeface="Arial" panose="020B0604020202020204" pitchFamily="34" charset="0"/>
                <a:cs typeface="Times New Roman" panose="02020603050405020304" pitchFamily="18" charset="0"/>
              </a:endParaRPr>
            </a:p>
          </p:txBody>
        </p:sp>
        <p:sp>
          <p:nvSpPr>
            <p:cNvPr id="39" name="Rectangle 75">
              <a:extLst>
                <a:ext uri="{FF2B5EF4-FFF2-40B4-BE49-F238E27FC236}">
                  <a16:creationId xmlns:a16="http://schemas.microsoft.com/office/drawing/2014/main" id="{4B6A6A33-8DFD-BCFC-41C1-4B1BBAEA2B19}"/>
                </a:ext>
              </a:extLst>
            </p:cNvPr>
            <p:cNvSpPr/>
            <p:nvPr/>
          </p:nvSpPr>
          <p:spPr>
            <a:xfrm>
              <a:off x="12243396" y="1090461"/>
              <a:ext cx="3049666" cy="941471"/>
            </a:xfrm>
            <a:prstGeom prst="rect">
              <a:avLst/>
            </a:prstGeom>
          </p:spPr>
          <p:txBody>
            <a:bodyPr wrap="square" lIns="0" tIns="0" rIns="0" bIns="0" anchor="ctr">
              <a:spAutoFit/>
            </a:bodyPr>
            <a:lstStyle/>
            <a:p>
              <a:pPr>
                <a:buNone/>
              </a:pPr>
              <a:r>
                <a:rPr lang="en-GB" sz="2800" b="1" noProof="0" dirty="0">
                  <a:solidFill>
                    <a:srgbClr val="FF0000"/>
                  </a:solidFill>
                  <a:latin typeface="+mj-lt"/>
                </a:rPr>
                <a:t>Policy and Funding Changes</a:t>
              </a:r>
              <a:endParaRPr lang="en-GB" sz="2800" b="1" noProof="0" dirty="0">
                <a:solidFill>
                  <a:srgbClr val="FF0000"/>
                </a:solidFill>
                <a:latin typeface="+mj-lt"/>
                <a:ea typeface="Arial" panose="020B0604020202020204" pitchFamily="34" charset="0"/>
                <a:cs typeface="Times New Roman" panose="02020603050405020304" pitchFamily="18" charset="0"/>
              </a:endParaRPr>
            </a:p>
          </p:txBody>
        </p:sp>
        <p:sp>
          <p:nvSpPr>
            <p:cNvPr id="40" name="Rectangle 76">
              <a:extLst>
                <a:ext uri="{FF2B5EF4-FFF2-40B4-BE49-F238E27FC236}">
                  <a16:creationId xmlns:a16="http://schemas.microsoft.com/office/drawing/2014/main" id="{ACC207D7-EC1C-C7B4-4C8D-134A6F7C105A}"/>
                </a:ext>
              </a:extLst>
            </p:cNvPr>
            <p:cNvSpPr/>
            <p:nvPr/>
          </p:nvSpPr>
          <p:spPr>
            <a:xfrm>
              <a:off x="3383927" y="1130309"/>
              <a:ext cx="2638086" cy="861774"/>
            </a:xfrm>
            <a:prstGeom prst="rect">
              <a:avLst/>
            </a:prstGeom>
          </p:spPr>
          <p:txBody>
            <a:bodyPr wrap="square" lIns="0" tIns="0" rIns="0" bIns="0" anchor="ctr">
              <a:spAutoFit/>
            </a:bodyPr>
            <a:lstStyle/>
            <a:p>
              <a:pPr algn="r">
                <a:buNone/>
              </a:pPr>
              <a:r>
                <a:rPr lang="en-GB" sz="2800" b="1" noProof="0" dirty="0">
                  <a:solidFill>
                    <a:srgbClr val="3E6E28"/>
                  </a:solidFill>
                  <a:latin typeface="+mj-lt"/>
                </a:rPr>
                <a:t>Audience Needs and Trends</a:t>
              </a:r>
              <a:endParaRPr lang="en-GB" sz="2800" b="1" noProof="0" dirty="0">
                <a:solidFill>
                  <a:srgbClr val="3E6E28"/>
                </a:solidFill>
                <a:latin typeface="+mj-lt"/>
                <a:ea typeface="Arial" panose="020B060402020202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F8BCF2E2-B9AC-85F4-EF9B-21540C1DE4DC}"/>
                </a:ext>
              </a:extLst>
            </p:cNvPr>
            <p:cNvSpPr txBox="1"/>
            <p:nvPr/>
          </p:nvSpPr>
          <p:spPr>
            <a:xfrm>
              <a:off x="6550556" y="1992083"/>
              <a:ext cx="2488630" cy="1529890"/>
            </a:xfrm>
            <a:prstGeom prst="rect">
              <a:avLst/>
            </a:prstGeom>
            <a:noFill/>
          </p:spPr>
          <p:txBody>
            <a:bodyPr wrap="square">
              <a:spAutoFit/>
            </a:bodyPr>
            <a:lstStyle/>
            <a:p>
              <a:pPr>
                <a:buNone/>
              </a:pPr>
              <a:r>
                <a:rPr lang="en-GB" sz="1700" noProof="0" dirty="0">
                  <a:latin typeface="+mj-lt"/>
                </a:rPr>
                <a:t>Shifts in demographics and preferences drive demand for immersive, participatory, and site-specific work</a:t>
              </a:r>
              <a:endParaRPr lang="en-GB" sz="1700" noProof="0" dirty="0">
                <a:latin typeface="+mj-lt"/>
                <a:ea typeface="Arial" panose="020B060402020202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D23C3A54-DFE8-A532-D328-5361170FA08B}"/>
                </a:ext>
              </a:extLst>
            </p:cNvPr>
            <p:cNvSpPr txBox="1"/>
            <p:nvPr/>
          </p:nvSpPr>
          <p:spPr>
            <a:xfrm>
              <a:off x="5179258" y="4200041"/>
              <a:ext cx="2488630" cy="1815694"/>
            </a:xfrm>
            <a:prstGeom prst="rect">
              <a:avLst/>
            </a:prstGeom>
            <a:noFill/>
          </p:spPr>
          <p:txBody>
            <a:bodyPr wrap="square">
              <a:spAutoFit/>
            </a:bodyPr>
            <a:lstStyle/>
            <a:p>
              <a:pPr>
                <a:buNone/>
              </a:pPr>
              <a:r>
                <a:rPr lang="en-GB" sz="1700" noProof="0" dirty="0">
                  <a:latin typeface="+mj-lt"/>
                </a:rPr>
                <a:t>Tools such as livestreaming, augmented reality, or hybrid platforms expand artistic reach and income potential</a:t>
              </a:r>
              <a:endParaRPr lang="en-GB" sz="1700" noProof="0" dirty="0">
                <a:latin typeface="+mj-lt"/>
                <a:ea typeface="Arial" panose="020B0604020202020204" pitchFamily="34" charset="0"/>
                <a:cs typeface="Times New Roman" panose="02020603050405020304" pitchFamily="18" charset="0"/>
              </a:endParaRPr>
            </a:p>
          </p:txBody>
        </p:sp>
        <p:sp>
          <p:nvSpPr>
            <p:cNvPr id="43" name="TextBox 42">
              <a:extLst>
                <a:ext uri="{FF2B5EF4-FFF2-40B4-BE49-F238E27FC236}">
                  <a16:creationId xmlns:a16="http://schemas.microsoft.com/office/drawing/2014/main" id="{6B5D1D0C-271D-2007-6612-7E2DF328DE8C}"/>
                </a:ext>
              </a:extLst>
            </p:cNvPr>
            <p:cNvSpPr txBox="1"/>
            <p:nvPr/>
          </p:nvSpPr>
          <p:spPr>
            <a:xfrm>
              <a:off x="6673760" y="6762730"/>
              <a:ext cx="2413194" cy="1815694"/>
            </a:xfrm>
            <a:prstGeom prst="rect">
              <a:avLst/>
            </a:prstGeom>
            <a:noFill/>
          </p:spPr>
          <p:txBody>
            <a:bodyPr wrap="square">
              <a:spAutoFit/>
            </a:bodyPr>
            <a:lstStyle/>
            <a:p>
              <a:pPr>
                <a:buNone/>
              </a:pPr>
              <a:r>
                <a:rPr lang="en-GB" sz="1700" noProof="0" dirty="0">
                  <a:latin typeface="+mj-lt"/>
                </a:rPr>
                <a:t>Relevance to social issues, such as climate justice, mental health, or inclusivity, creates resonance and aligns with funder priorities</a:t>
              </a:r>
              <a:endParaRPr lang="en-GB" sz="1700" noProof="0" dirty="0">
                <a:latin typeface="+mj-lt"/>
                <a:ea typeface="Arial" panose="020B0604020202020204" pitchFamily="34" charset="0"/>
                <a:cs typeface="Times New Roman" panose="02020603050405020304" pitchFamily="18" charset="0"/>
              </a:endParaRPr>
            </a:p>
          </p:txBody>
        </p:sp>
        <p:sp>
          <p:nvSpPr>
            <p:cNvPr id="44" name="TextBox 43">
              <a:extLst>
                <a:ext uri="{FF2B5EF4-FFF2-40B4-BE49-F238E27FC236}">
                  <a16:creationId xmlns:a16="http://schemas.microsoft.com/office/drawing/2014/main" id="{91AD4A9F-D8CE-2AB6-57B0-0AD2F764A7E7}"/>
                </a:ext>
              </a:extLst>
            </p:cNvPr>
            <p:cNvSpPr txBox="1"/>
            <p:nvPr/>
          </p:nvSpPr>
          <p:spPr>
            <a:xfrm>
              <a:off x="9581724" y="6817600"/>
              <a:ext cx="2205660" cy="1815694"/>
            </a:xfrm>
            <a:prstGeom prst="rect">
              <a:avLst/>
            </a:prstGeom>
            <a:noFill/>
          </p:spPr>
          <p:txBody>
            <a:bodyPr wrap="square">
              <a:spAutoFit/>
            </a:bodyPr>
            <a:lstStyle/>
            <a:p>
              <a:pPr>
                <a:buNone/>
              </a:pPr>
              <a:r>
                <a:rPr lang="en-GB" sz="1700" noProof="0" dirty="0">
                  <a:latin typeface="+mj-lt"/>
                </a:rPr>
                <a:t>Innovative use of physical spaces, merchandising, or intellectual property boosts financial sustainability</a:t>
              </a:r>
              <a:endParaRPr lang="en-GB" sz="1700" noProof="0" dirty="0">
                <a:latin typeface="+mj-lt"/>
                <a:ea typeface="Arial" panose="020B0604020202020204" pitchFamily="34" charset="0"/>
                <a:cs typeface="Times New Roman" panose="02020603050405020304" pitchFamily="18" charset="0"/>
              </a:endParaRPr>
            </a:p>
          </p:txBody>
        </p:sp>
        <p:sp>
          <p:nvSpPr>
            <p:cNvPr id="45" name="TextBox 44">
              <a:extLst>
                <a:ext uri="{FF2B5EF4-FFF2-40B4-BE49-F238E27FC236}">
                  <a16:creationId xmlns:a16="http://schemas.microsoft.com/office/drawing/2014/main" id="{3FB1A299-D962-26DD-3FE1-7B07E9BB7627}"/>
                </a:ext>
              </a:extLst>
            </p:cNvPr>
            <p:cNvSpPr txBox="1"/>
            <p:nvPr/>
          </p:nvSpPr>
          <p:spPr>
            <a:xfrm>
              <a:off x="10792918" y="4390153"/>
              <a:ext cx="2450973" cy="1815694"/>
            </a:xfrm>
            <a:prstGeom prst="rect">
              <a:avLst/>
            </a:prstGeom>
            <a:noFill/>
          </p:spPr>
          <p:txBody>
            <a:bodyPr wrap="square">
              <a:spAutoFit/>
            </a:bodyPr>
            <a:lstStyle/>
            <a:p>
              <a:pPr>
                <a:buNone/>
              </a:pPr>
              <a:r>
                <a:rPr lang="en-GB" sz="1700" noProof="0" dirty="0">
                  <a:latin typeface="+mj-lt"/>
                </a:rPr>
                <a:t>Working across sectors (e.g., education, tech, social enterprise) enables resource-sharing and expanded audiences</a:t>
              </a:r>
              <a:endParaRPr lang="en-GB" sz="1700" noProof="0" dirty="0">
                <a:latin typeface="+mj-lt"/>
                <a:ea typeface="Arial" panose="020B0604020202020204" pitchFamily="34" charset="0"/>
                <a:cs typeface="Times New Roman" panose="02020603050405020304" pitchFamily="18" charset="0"/>
              </a:endParaRPr>
            </a:p>
          </p:txBody>
        </p:sp>
        <p:sp>
          <p:nvSpPr>
            <p:cNvPr id="46" name="TextBox 45">
              <a:extLst>
                <a:ext uri="{FF2B5EF4-FFF2-40B4-BE49-F238E27FC236}">
                  <a16:creationId xmlns:a16="http://schemas.microsoft.com/office/drawing/2014/main" id="{D997FDA2-46D2-74D7-50EF-65E40617BC2C}"/>
                </a:ext>
              </a:extLst>
            </p:cNvPr>
            <p:cNvSpPr txBox="1"/>
            <p:nvPr/>
          </p:nvSpPr>
          <p:spPr>
            <a:xfrm>
              <a:off x="9678555" y="1557364"/>
              <a:ext cx="1886397" cy="2101498"/>
            </a:xfrm>
            <a:prstGeom prst="rect">
              <a:avLst/>
            </a:prstGeom>
            <a:noFill/>
          </p:spPr>
          <p:txBody>
            <a:bodyPr wrap="square">
              <a:spAutoFit/>
            </a:bodyPr>
            <a:lstStyle/>
            <a:p>
              <a:pPr>
                <a:buNone/>
              </a:pPr>
              <a:r>
                <a:rPr lang="en-GB" sz="1700" noProof="0" dirty="0">
                  <a:latin typeface="+mj-lt"/>
                </a:rPr>
                <a:t>New grant schemes, regulatory shifts, and philanthropic strategies open up innovation space</a:t>
              </a:r>
              <a:endParaRPr lang="en-GB" sz="1700" noProof="0" dirty="0">
                <a:latin typeface="+mj-lt"/>
                <a:ea typeface="Arial" panose="020B0604020202020204" pitchFamily="34" charset="0"/>
                <a:cs typeface="Times New Roman" panose="02020603050405020304" pitchFamily="18" charset="0"/>
              </a:endParaRPr>
            </a:p>
          </p:txBody>
        </p:sp>
      </p:grpSp>
    </p:spTree>
    <p:extLst>
      <p:ext uri="{BB962C8B-B14F-4D97-AF65-F5344CB8AC3E}">
        <p14:creationId xmlns:p14="http://schemas.microsoft.com/office/powerpoint/2010/main" val="27545215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8F778-4560-C0B9-D7CF-3186734EFA8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AE6CCCF-B709-C3A0-991B-5FEFF04E0483}"/>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B0A588F5-2423-132F-0329-83A910EE245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7054E570-C48A-4B90-4E89-0AFA5BB02433}"/>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Organisational Foundations for Opportunity</a:t>
            </a:r>
            <a:endParaRPr lang="en-GB" sz="5000" b="1" noProof="0" dirty="0"/>
          </a:p>
        </p:txBody>
      </p:sp>
      <p:sp>
        <p:nvSpPr>
          <p:cNvPr id="6" name="TextBox 5">
            <a:extLst>
              <a:ext uri="{FF2B5EF4-FFF2-40B4-BE49-F238E27FC236}">
                <a16:creationId xmlns:a16="http://schemas.microsoft.com/office/drawing/2014/main" id="{B6128927-D3D5-D3DD-8F8C-D0FBD0D3F285}"/>
              </a:ext>
            </a:extLst>
          </p:cNvPr>
          <p:cNvSpPr txBox="1"/>
          <p:nvPr/>
        </p:nvSpPr>
        <p:spPr>
          <a:xfrm>
            <a:off x="6382188" y="3470811"/>
            <a:ext cx="11734800" cy="668709"/>
          </a:xfrm>
          <a:prstGeom prst="rect">
            <a:avLst/>
          </a:prstGeom>
          <a:noFill/>
        </p:spPr>
        <p:txBody>
          <a:bodyPr wrap="square">
            <a:spAutoFit/>
          </a:bodyPr>
          <a:lstStyle/>
          <a:p>
            <a:pPr>
              <a:lnSpc>
                <a:spcPct val="107000"/>
              </a:lnSpc>
              <a:spcAft>
                <a:spcPts val="800"/>
              </a:spcAft>
              <a:buNone/>
            </a:pPr>
            <a:r>
              <a:rPr lang="en-GB" sz="3700" b="1" noProof="0" dirty="0">
                <a:solidFill>
                  <a:srgbClr val="3F6031"/>
                </a:solidFill>
              </a:rPr>
              <a:t>Organisational strengths that support opportunity:</a:t>
            </a:r>
            <a:endParaRPr lang="en-GB" sz="3700" b="1"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B4A116D-F6E7-F44B-DF9E-AB8A4755BC13}"/>
              </a:ext>
            </a:extLst>
          </p:cNvPr>
          <p:cNvSpPr txBox="1"/>
          <p:nvPr/>
        </p:nvSpPr>
        <p:spPr>
          <a:xfrm>
            <a:off x="6352371" y="4838756"/>
            <a:ext cx="11237842" cy="3256084"/>
          </a:xfrm>
          <a:prstGeom prst="rect">
            <a:avLst/>
          </a:prstGeom>
          <a:noFill/>
        </p:spPr>
        <p:txBody>
          <a:bodyPr wrap="square">
            <a:spAutoFit/>
          </a:bodyPr>
          <a:lstStyle/>
          <a:p>
            <a:pPr marL="542925" indent="-542925">
              <a:lnSpc>
                <a:spcPct val="107000"/>
              </a:lnSpc>
              <a:spcAft>
                <a:spcPts val="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Good planning = more room for creativity </a:t>
            </a:r>
            <a:r>
              <a:rPr lang="en-GB" sz="3500" b="1" kern="100" noProof="0" dirty="0">
                <a:solidFill>
                  <a:srgbClr val="04A6C2"/>
                </a:solidFill>
                <a:latin typeface="+mj-lt"/>
                <a:cs typeface="Times New Roman" panose="02020603050405020304" pitchFamily="18" charset="0"/>
              </a:rPr>
              <a:t>(planning)</a:t>
            </a:r>
          </a:p>
          <a:p>
            <a:pPr marL="542925" indent="-542925">
              <a:lnSpc>
                <a:spcPct val="107000"/>
              </a:lnSpc>
              <a:spcAft>
                <a:spcPts val="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Strategic and operational management work together </a:t>
            </a:r>
            <a:r>
              <a:rPr lang="en-GB" sz="3500" b="1" kern="100" noProof="0" dirty="0">
                <a:solidFill>
                  <a:srgbClr val="04A6C2"/>
                </a:solidFill>
                <a:latin typeface="+mj-lt"/>
                <a:cs typeface="Times New Roman" panose="02020603050405020304" pitchFamily="18" charset="0"/>
              </a:rPr>
              <a:t>(organising)</a:t>
            </a:r>
          </a:p>
          <a:p>
            <a:pPr marL="542925" indent="-542925">
              <a:lnSpc>
                <a:spcPct val="107000"/>
              </a:lnSpc>
              <a:spcAft>
                <a:spcPts val="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Sound administration supports innovation </a:t>
            </a:r>
            <a:r>
              <a:rPr lang="en-GB" sz="3500" b="1" kern="100" noProof="0" dirty="0">
                <a:solidFill>
                  <a:srgbClr val="04A6C2"/>
                </a:solidFill>
                <a:latin typeface="+mj-lt"/>
                <a:cs typeface="Times New Roman" panose="02020603050405020304" pitchFamily="18" charset="0"/>
              </a:rPr>
              <a:t>(controlling)</a:t>
            </a:r>
          </a:p>
          <a:p>
            <a:pPr marL="542925" indent="-542925">
              <a:lnSpc>
                <a:spcPct val="107000"/>
              </a:lnSpc>
              <a:spcAft>
                <a:spcPts val="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Leadership enables long-term vision </a:t>
            </a:r>
            <a:r>
              <a:rPr lang="en-GB" sz="3500" b="1" kern="100" noProof="0" dirty="0">
                <a:solidFill>
                  <a:srgbClr val="04A6C2"/>
                </a:solidFill>
                <a:latin typeface="+mj-lt"/>
                <a:cs typeface="Times New Roman" panose="02020603050405020304" pitchFamily="18" charset="0"/>
              </a:rPr>
              <a:t>(leading)</a:t>
            </a:r>
          </a:p>
        </p:txBody>
      </p:sp>
      <p:pic>
        <p:nvPicPr>
          <p:cNvPr id="10" name="Γραφικό 9">
            <a:extLst>
              <a:ext uri="{FF2B5EF4-FFF2-40B4-BE49-F238E27FC236}">
                <a16:creationId xmlns:a16="http://schemas.microsoft.com/office/drawing/2014/main" id="{EBC66552-402E-DB96-3179-D2A13723A68B}"/>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697787" y="3470811"/>
            <a:ext cx="4953000" cy="4598629"/>
          </a:xfrm>
          <a:prstGeom prst="rect">
            <a:avLst/>
          </a:prstGeom>
        </p:spPr>
      </p:pic>
    </p:spTree>
    <p:extLst>
      <p:ext uri="{BB962C8B-B14F-4D97-AF65-F5344CB8AC3E}">
        <p14:creationId xmlns:p14="http://schemas.microsoft.com/office/powerpoint/2010/main" val="3174223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4" name="Grafik 3" descr="Ein Bild, das Person, Kleidung, Menschliches Gesicht, Im Haus enthält.&#10;&#10;KI-generierte Inhalte können fehlerhaft sein.">
            <a:extLst>
              <a:ext uri="{FF2B5EF4-FFF2-40B4-BE49-F238E27FC236}">
                <a16:creationId xmlns:a16="http://schemas.microsoft.com/office/drawing/2014/main" id="{8F8C1C71-1EAE-CA8C-2382-4B29AA74A2EF}"/>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a:xfrm>
            <a:off x="7967553" y="10"/>
            <a:ext cx="10318162" cy="10286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feld 4">
            <a:extLst>
              <a:ext uri="{FF2B5EF4-FFF2-40B4-BE49-F238E27FC236}">
                <a16:creationId xmlns:a16="http://schemas.microsoft.com/office/drawing/2014/main" id="{E9792B4A-E849-242F-4316-3AEDCCD7C3FD}"/>
              </a:ext>
            </a:extLst>
          </p:cNvPr>
          <p:cNvSpPr txBox="1"/>
          <p:nvPr/>
        </p:nvSpPr>
        <p:spPr>
          <a:xfrm>
            <a:off x="15762950" y="10299700"/>
            <a:ext cx="2525050" cy="200055"/>
          </a:xfrm>
          <a:prstGeom prst="rect">
            <a:avLst/>
          </a:prstGeom>
          <a:solidFill>
            <a:srgbClr val="000000"/>
          </a:solidFill>
        </p:spPr>
        <p:txBody>
          <a:bodyPr wrap="square" rtlCol="0">
            <a:spAutoFit/>
          </a:bodyPr>
          <a:lstStyle/>
          <a:p>
            <a:pPr algn="r">
              <a:spcAft>
                <a:spcPts val="600"/>
              </a:spcAft>
            </a:pPr>
            <a:r>
              <a:rPr lang="en-GB" sz="700" noProof="0" dirty="0">
                <a:solidFill>
                  <a:srgbClr val="FFFFFF"/>
                </a:solidFill>
              </a:rPr>
              <a:t>"</a:t>
            </a:r>
            <a:r>
              <a:rPr lang="en-GB" sz="700" noProof="0" dirty="0">
                <a:solidFill>
                  <a:srgbClr val="FFFFFF"/>
                </a:solidFill>
                <a:hlinkClick r:id="rId4" tooltip="https://www.teachinginlifelonglearning.org.uk/article/doi/10.5920/till.537/">
                  <a:extLst>
                    <a:ext uri="{A12FA001-AC4F-418D-AE19-62706E023703}">
                      <ahyp:hlinkClr xmlns:ahyp="http://schemas.microsoft.com/office/drawing/2018/hyperlinkcolor" val="tx"/>
                    </a:ext>
                  </a:extLst>
                </a:hlinkClick>
              </a:rPr>
              <a:t>Dieses Foto</a:t>
            </a:r>
            <a:r>
              <a:rPr lang="en-GB" sz="700" noProof="0" dirty="0">
                <a:solidFill>
                  <a:srgbClr val="FFFFFF"/>
                </a:solidFill>
              </a:rPr>
              <a:t>" von </a:t>
            </a:r>
            <a:r>
              <a:rPr lang="en-GB" sz="700" noProof="0" dirty="0" err="1">
                <a:solidFill>
                  <a:srgbClr val="FFFFFF"/>
                </a:solidFill>
              </a:rPr>
              <a:t>Unbekannter</a:t>
            </a:r>
            <a:r>
              <a:rPr lang="en-GB" sz="700" noProof="0" dirty="0">
                <a:solidFill>
                  <a:srgbClr val="FFFFFF"/>
                </a:solidFill>
              </a:rPr>
              <a:t> Autor </a:t>
            </a:r>
            <a:r>
              <a:rPr lang="en-GB" sz="700" noProof="0" dirty="0" err="1">
                <a:solidFill>
                  <a:srgbClr val="FFFFFF"/>
                </a:solidFill>
              </a:rPr>
              <a:t>ist</a:t>
            </a:r>
            <a:r>
              <a:rPr lang="en-GB" sz="700" noProof="0" dirty="0">
                <a:solidFill>
                  <a:srgbClr val="FFFFFF"/>
                </a:solidFill>
              </a:rPr>
              <a:t> </a:t>
            </a:r>
            <a:r>
              <a:rPr lang="en-GB" sz="700" noProof="0" dirty="0" err="1">
                <a:solidFill>
                  <a:srgbClr val="FFFFFF"/>
                </a:solidFill>
              </a:rPr>
              <a:t>lizenziert</a:t>
            </a:r>
            <a:r>
              <a:rPr lang="en-GB" sz="700" noProof="0" dirty="0">
                <a:solidFill>
                  <a:srgbClr val="FFFFFF"/>
                </a:solidFill>
              </a:rPr>
              <a:t> </a:t>
            </a:r>
            <a:r>
              <a:rPr lang="en-GB" sz="700" noProof="0" dirty="0" err="1">
                <a:solidFill>
                  <a:srgbClr val="FFFFFF"/>
                </a:solidFill>
              </a:rPr>
              <a:t>gemäß</a:t>
            </a:r>
            <a:r>
              <a:rPr lang="en-GB" sz="700" noProof="0" dirty="0">
                <a:solidFill>
                  <a:srgbClr val="FFFFFF"/>
                </a:solidFill>
              </a:rPr>
              <a:t> </a:t>
            </a:r>
            <a:r>
              <a:rPr lang="en-GB" sz="700" noProof="0" dirty="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GB" sz="700" noProof="0" dirty="0">
              <a:solidFill>
                <a:srgbClr val="FFFFFF"/>
              </a:solidFill>
            </a:endParaRPr>
          </a:p>
        </p:txBody>
      </p:sp>
      <p:graphicFrame>
        <p:nvGraphicFramePr>
          <p:cNvPr id="18" name="Content Placeholder 2">
            <a:extLst>
              <a:ext uri="{FF2B5EF4-FFF2-40B4-BE49-F238E27FC236}">
                <a16:creationId xmlns:a16="http://schemas.microsoft.com/office/drawing/2014/main" id="{BF4AE533-E6EB-56D9-207C-747C03448EA3}"/>
              </a:ext>
            </a:extLst>
          </p:cNvPr>
          <p:cNvGraphicFramePr>
            <a:graphicFrameLocks noGrp="1"/>
          </p:cNvGraphicFramePr>
          <p:nvPr>
            <p:ph idx="1"/>
            <p:extLst>
              <p:ext uri="{D42A27DB-BD31-4B8C-83A1-F6EECF244321}">
                <p14:modId xmlns:p14="http://schemas.microsoft.com/office/powerpoint/2010/main" val="4010717621"/>
              </p:ext>
            </p:extLst>
          </p:nvPr>
        </p:nvGraphicFramePr>
        <p:xfrm>
          <a:off x="609599" y="4065985"/>
          <a:ext cx="7794171" cy="608130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title"/>
          </p:nvPr>
        </p:nvSpPr>
        <p:spPr>
          <a:xfrm>
            <a:off x="960120" y="472615"/>
            <a:ext cx="6552903" cy="2935262"/>
          </a:xfrm>
        </p:spPr>
        <p:txBody>
          <a:bodyPr anchor="b">
            <a:normAutofit/>
          </a:bodyPr>
          <a:lstStyle/>
          <a:p>
            <a:pPr algn="l"/>
            <a:r>
              <a:rPr lang="en-GB" sz="5500" b="1" noProof="0" dirty="0">
                <a:effectLst>
                  <a:outerShdw blurRad="38100" dist="38100" dir="2700000" algn="tl">
                    <a:srgbClr val="000000">
                      <a:alpha val="43137"/>
                    </a:srgbClr>
                  </a:outerShdw>
                </a:effectLst>
              </a:rPr>
              <a:t>Why INSPIRE is Important</a:t>
            </a:r>
          </a:p>
        </p:txBody>
      </p:sp>
    </p:spTree>
    <p:extLst>
      <p:ext uri="{BB962C8B-B14F-4D97-AF65-F5344CB8AC3E}">
        <p14:creationId xmlns:p14="http://schemas.microsoft.com/office/powerpoint/2010/main" val="19803643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860FE-9BB5-375E-E8EF-72C9C1BCD45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B476A14-0C2F-6EE7-1C57-E8DFFA1CF71C}"/>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6FEF0FB6-7F8E-1B5E-0E82-5ABEC3D42CD6}"/>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B50AFD92-CFB7-9062-F31F-14DBB97940F6}"/>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Structures Shape Strategy</a:t>
            </a:r>
            <a:endParaRPr lang="en-GB" sz="5000" b="1" noProof="0" dirty="0"/>
          </a:p>
        </p:txBody>
      </p:sp>
      <p:sp>
        <p:nvSpPr>
          <p:cNvPr id="8" name="TextBox 7">
            <a:extLst>
              <a:ext uri="{FF2B5EF4-FFF2-40B4-BE49-F238E27FC236}">
                <a16:creationId xmlns:a16="http://schemas.microsoft.com/office/drawing/2014/main" id="{71E5ABEB-3F05-D785-CACA-D66E3DF932AD}"/>
              </a:ext>
            </a:extLst>
          </p:cNvPr>
          <p:cNvSpPr txBox="1"/>
          <p:nvPr/>
        </p:nvSpPr>
        <p:spPr>
          <a:xfrm>
            <a:off x="457200" y="2528852"/>
            <a:ext cx="17830800" cy="646331"/>
          </a:xfrm>
          <a:prstGeom prst="rect">
            <a:avLst/>
          </a:prstGeom>
          <a:noFill/>
        </p:spPr>
        <p:txBody>
          <a:bodyPr wrap="square">
            <a:spAutoFit/>
          </a:bodyPr>
          <a:lstStyle/>
          <a:p>
            <a:r>
              <a:rPr lang="en-GB" sz="3600" b="1" noProof="0" dirty="0">
                <a:solidFill>
                  <a:srgbClr val="3F6031"/>
                </a:solidFill>
              </a:rPr>
              <a:t>How an organisation is structured influences how it plans, adapts, and acts on opportunity.</a:t>
            </a:r>
          </a:p>
        </p:txBody>
      </p:sp>
      <p:graphicFrame>
        <p:nvGraphicFramePr>
          <p:cNvPr id="13" name="Πίνακας 12">
            <a:extLst>
              <a:ext uri="{FF2B5EF4-FFF2-40B4-BE49-F238E27FC236}">
                <a16:creationId xmlns:a16="http://schemas.microsoft.com/office/drawing/2014/main" id="{CC75DA57-2012-363A-1902-4A4763AF8165}"/>
              </a:ext>
            </a:extLst>
          </p:cNvPr>
          <p:cNvGraphicFramePr>
            <a:graphicFrameLocks noGrp="1"/>
          </p:cNvGraphicFramePr>
          <p:nvPr>
            <p:extLst>
              <p:ext uri="{D42A27DB-BD31-4B8C-83A1-F6EECF244321}">
                <p14:modId xmlns:p14="http://schemas.microsoft.com/office/powerpoint/2010/main" val="56901762"/>
              </p:ext>
            </p:extLst>
          </p:nvPr>
        </p:nvGraphicFramePr>
        <p:xfrm>
          <a:off x="576000" y="3606530"/>
          <a:ext cx="17136000" cy="5859040"/>
        </p:xfrm>
        <a:graphic>
          <a:graphicData uri="http://schemas.openxmlformats.org/drawingml/2006/table">
            <a:tbl>
              <a:tblPr>
                <a:tableStyleId>{5940675A-B579-460E-94D1-54222C63F5DA}</a:tableStyleId>
              </a:tblPr>
              <a:tblGrid>
                <a:gridCol w="5712000">
                  <a:extLst>
                    <a:ext uri="{9D8B030D-6E8A-4147-A177-3AD203B41FA5}">
                      <a16:colId xmlns:a16="http://schemas.microsoft.com/office/drawing/2014/main" val="4282247826"/>
                    </a:ext>
                  </a:extLst>
                </a:gridCol>
                <a:gridCol w="5712000">
                  <a:extLst>
                    <a:ext uri="{9D8B030D-6E8A-4147-A177-3AD203B41FA5}">
                      <a16:colId xmlns:a16="http://schemas.microsoft.com/office/drawing/2014/main" val="2909860756"/>
                    </a:ext>
                  </a:extLst>
                </a:gridCol>
                <a:gridCol w="5712000">
                  <a:extLst>
                    <a:ext uri="{9D8B030D-6E8A-4147-A177-3AD203B41FA5}">
                      <a16:colId xmlns:a16="http://schemas.microsoft.com/office/drawing/2014/main" val="2372176874"/>
                    </a:ext>
                  </a:extLst>
                </a:gridCol>
              </a:tblGrid>
              <a:tr h="1256000">
                <a:tc>
                  <a:txBody>
                    <a:bodyPr/>
                    <a:lstStyle/>
                    <a:p>
                      <a:r>
                        <a:rPr lang="en-GB" sz="4500" b="1" noProof="0" dirty="0">
                          <a:solidFill>
                            <a:schemeClr val="bg1"/>
                          </a:solidFill>
                        </a:rPr>
                        <a:t>Freelancers</a:t>
                      </a:r>
                      <a:endParaRPr lang="en-GB" sz="4500" noProof="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tc>
                  <a:txBody>
                    <a:bodyPr/>
                    <a:lstStyle/>
                    <a:p>
                      <a:r>
                        <a:rPr lang="en-GB" sz="4500" b="1" noProof="0" dirty="0">
                          <a:solidFill>
                            <a:schemeClr val="bg1"/>
                          </a:solidFill>
                        </a:rPr>
                        <a:t>Institutions</a:t>
                      </a:r>
                      <a:endParaRPr lang="en-GB" sz="4500" noProof="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n-GB" sz="4500" b="1" noProof="0" dirty="0">
                          <a:solidFill>
                            <a:schemeClr val="bg1"/>
                          </a:solidFill>
                        </a:rPr>
                        <a:t>Hybrid / Social Enterprises</a:t>
                      </a:r>
                      <a:endParaRPr lang="en-GB" sz="4500" noProof="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4195924945"/>
                  </a:ext>
                </a:extLst>
              </a:tr>
              <a:tr h="2198000">
                <a:tc>
                  <a:txBody>
                    <a:bodyPr/>
                    <a:lstStyle/>
                    <a:p>
                      <a:r>
                        <a:rPr lang="en-GB" sz="3500" noProof="0" dirty="0">
                          <a:solidFill>
                            <a:schemeClr val="bg1"/>
                          </a:solidFill>
                        </a:rPr>
                        <a:t>High autonomy, limited infrastructure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tc>
                  <a:txBody>
                    <a:bodyPr/>
                    <a:lstStyle/>
                    <a:p>
                      <a:r>
                        <a:rPr lang="en-GB" sz="3500" noProof="0" dirty="0">
                          <a:solidFill>
                            <a:schemeClr val="bg1"/>
                          </a:solidFill>
                        </a:rPr>
                        <a:t>Established systems, slower adaptation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n-GB" sz="3500" noProof="0" dirty="0">
                          <a:solidFill>
                            <a:schemeClr val="bg1"/>
                          </a:solidFill>
                        </a:rPr>
                        <a:t>Balance of creative mission and revenue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609682261"/>
                  </a:ext>
                </a:extLst>
              </a:tr>
              <a:tr h="2198000">
                <a:tc>
                  <a:txBody>
                    <a:bodyPr/>
                    <a:lstStyle/>
                    <a:p>
                      <a:r>
                        <a:rPr lang="en-GB" sz="3500" noProof="0" dirty="0">
                          <a:solidFill>
                            <a:schemeClr val="bg1"/>
                          </a:solidFill>
                        </a:rPr>
                        <a:t>Quick to pivot, but resource-constrained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tc>
                  <a:txBody>
                    <a:bodyPr/>
                    <a:lstStyle/>
                    <a:p>
                      <a:r>
                        <a:rPr lang="en-GB" sz="3500" noProof="0" dirty="0">
                          <a:solidFill>
                            <a:schemeClr val="bg1"/>
                          </a:solidFill>
                        </a:rPr>
                        <a:t>Greater visibility and support, but complex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n-GB" sz="3500" noProof="0" dirty="0">
                          <a:solidFill>
                            <a:schemeClr val="bg1"/>
                          </a:solidFill>
                        </a:rPr>
                        <a:t>Agile with clear purpose, impact-oriented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00067992"/>
                  </a:ext>
                </a:extLst>
              </a:tr>
            </a:tbl>
          </a:graphicData>
        </a:graphic>
      </p:graphicFrame>
    </p:spTree>
    <p:extLst>
      <p:ext uri="{BB962C8B-B14F-4D97-AF65-F5344CB8AC3E}">
        <p14:creationId xmlns:p14="http://schemas.microsoft.com/office/powerpoint/2010/main" val="2186792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559D8-6A9A-87F0-7EFC-20EAE94F399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BED8F93-FA54-5049-84AE-1ECF6B295F77}"/>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3EDAB1E7-0A89-A381-E717-D4516D361891}"/>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FAEDD902-4EF7-0628-2487-69DB26A3EBFE}"/>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Tools to Turn Insight into Action</a:t>
            </a:r>
          </a:p>
        </p:txBody>
      </p:sp>
      <p:sp>
        <p:nvSpPr>
          <p:cNvPr id="6" name="TextBox 5">
            <a:extLst>
              <a:ext uri="{FF2B5EF4-FFF2-40B4-BE49-F238E27FC236}">
                <a16:creationId xmlns:a16="http://schemas.microsoft.com/office/drawing/2014/main" id="{01BFD604-9893-BCA0-3AE2-8436A818C2FC}"/>
              </a:ext>
            </a:extLst>
          </p:cNvPr>
          <p:cNvSpPr txBox="1"/>
          <p:nvPr/>
        </p:nvSpPr>
        <p:spPr>
          <a:xfrm>
            <a:off x="381000" y="3467100"/>
            <a:ext cx="14249400" cy="4794967"/>
          </a:xfrm>
          <a:prstGeom prst="rect">
            <a:avLst/>
          </a:prstGeom>
          <a:noFill/>
        </p:spPr>
        <p:txBody>
          <a:bodyPr wrap="square">
            <a:spAutoFit/>
          </a:bodyPr>
          <a:lstStyle/>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b="1" kern="100" noProof="0" dirty="0">
                <a:solidFill>
                  <a:srgbClr val="3F6031"/>
                </a:solidFill>
                <a:latin typeface="+mj-lt"/>
                <a:cs typeface="Times New Roman" panose="02020603050405020304" pitchFamily="18" charset="0"/>
              </a:rPr>
              <a:t>PESTLE Analysis </a:t>
            </a:r>
            <a:r>
              <a:rPr lang="en-GB" sz="3500" b="1" kern="100" noProof="0" dirty="0">
                <a:solidFill>
                  <a:srgbClr val="FF0000"/>
                </a:solidFill>
                <a:latin typeface="+mj-lt"/>
                <a:cs typeface="Times New Roman" panose="02020603050405020304" pitchFamily="18" charset="0"/>
              </a:rPr>
              <a:t>→</a:t>
            </a:r>
            <a:r>
              <a:rPr lang="en-GB" sz="3500" b="1" kern="100" noProof="0" dirty="0">
                <a:solidFill>
                  <a:srgbClr val="3F6031"/>
                </a:solidFill>
                <a:latin typeface="+mj-lt"/>
                <a:cs typeface="Times New Roman" panose="02020603050405020304" pitchFamily="18" charset="0"/>
              </a:rPr>
              <a:t> </a:t>
            </a:r>
            <a:r>
              <a:rPr lang="en-GB" sz="3500" kern="100" noProof="0" dirty="0">
                <a:latin typeface="+mj-lt"/>
                <a:cs typeface="Times New Roman" panose="02020603050405020304" pitchFamily="18" charset="0"/>
              </a:rPr>
              <a:t>Scan the external environment</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b="1" kern="100" noProof="0" dirty="0">
                <a:solidFill>
                  <a:srgbClr val="3F6031"/>
                </a:solidFill>
                <a:latin typeface="+mj-lt"/>
                <a:cs typeface="Times New Roman" panose="02020603050405020304" pitchFamily="18" charset="0"/>
              </a:rPr>
              <a:t>Design Thinking </a:t>
            </a:r>
            <a:r>
              <a:rPr lang="en-GB" sz="3500" b="1" kern="100" noProof="0" dirty="0">
                <a:solidFill>
                  <a:srgbClr val="FF0000"/>
                </a:solidFill>
                <a:latin typeface="+mj-lt"/>
                <a:cs typeface="Times New Roman" panose="02020603050405020304" pitchFamily="18" charset="0"/>
              </a:rPr>
              <a:t>→ </a:t>
            </a:r>
            <a:r>
              <a:rPr lang="en-GB" sz="3500" kern="100" noProof="0" dirty="0">
                <a:latin typeface="+mj-lt"/>
                <a:cs typeface="Times New Roman" panose="02020603050405020304" pitchFamily="18" charset="0"/>
              </a:rPr>
              <a:t>Understand user needs</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b="1" kern="100" noProof="0" dirty="0">
                <a:solidFill>
                  <a:srgbClr val="3F6031"/>
                </a:solidFill>
                <a:latin typeface="+mj-lt"/>
                <a:cs typeface="Times New Roman" panose="02020603050405020304" pitchFamily="18" charset="0"/>
              </a:rPr>
              <a:t>Problem Reframing &amp; Reverse Thinking </a:t>
            </a:r>
            <a:r>
              <a:rPr lang="en-GB" sz="3500" b="1" kern="100" noProof="0" dirty="0">
                <a:solidFill>
                  <a:srgbClr val="FF0000"/>
                </a:solidFill>
                <a:latin typeface="+mj-lt"/>
                <a:cs typeface="Times New Roman" panose="02020603050405020304" pitchFamily="18" charset="0"/>
              </a:rPr>
              <a:t>→</a:t>
            </a:r>
            <a:r>
              <a:rPr lang="en-GB" sz="3500" b="1" kern="100" noProof="0" dirty="0">
                <a:solidFill>
                  <a:srgbClr val="3F6031"/>
                </a:solidFill>
                <a:latin typeface="+mj-lt"/>
                <a:cs typeface="Times New Roman" panose="02020603050405020304" pitchFamily="18" charset="0"/>
              </a:rPr>
              <a:t> </a:t>
            </a:r>
            <a:r>
              <a:rPr lang="en-GB" sz="3500" kern="100" noProof="0" dirty="0">
                <a:latin typeface="+mj-lt"/>
                <a:cs typeface="Times New Roman" panose="02020603050405020304" pitchFamily="18" charset="0"/>
              </a:rPr>
              <a:t>Challenge assumptions</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b="1" kern="100" noProof="0" dirty="0">
                <a:solidFill>
                  <a:srgbClr val="3F6031"/>
                </a:solidFill>
                <a:latin typeface="+mj-lt"/>
                <a:cs typeface="Times New Roman" panose="02020603050405020304" pitchFamily="18" charset="0"/>
              </a:rPr>
              <a:t>Blue Ocean Strategy </a:t>
            </a:r>
            <a:r>
              <a:rPr lang="en-GB" sz="3500" b="1" kern="100" noProof="0" dirty="0">
                <a:solidFill>
                  <a:srgbClr val="FF0000"/>
                </a:solidFill>
                <a:latin typeface="+mj-lt"/>
                <a:cs typeface="Times New Roman" panose="02020603050405020304" pitchFamily="18" charset="0"/>
              </a:rPr>
              <a:t>→</a:t>
            </a:r>
            <a:r>
              <a:rPr lang="en-GB" sz="3500" b="1" kern="100" noProof="0" dirty="0">
                <a:solidFill>
                  <a:srgbClr val="3F6031"/>
                </a:solidFill>
                <a:latin typeface="+mj-lt"/>
                <a:cs typeface="Times New Roman" panose="02020603050405020304" pitchFamily="18" charset="0"/>
              </a:rPr>
              <a:t> </a:t>
            </a:r>
            <a:r>
              <a:rPr lang="en-GB" sz="3500" kern="100" noProof="0" dirty="0">
                <a:latin typeface="+mj-lt"/>
                <a:cs typeface="Times New Roman" panose="02020603050405020304" pitchFamily="18" charset="0"/>
              </a:rPr>
              <a:t>Find untapped space</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b="1" kern="100" noProof="0" dirty="0">
                <a:solidFill>
                  <a:srgbClr val="3F6031"/>
                </a:solidFill>
                <a:latin typeface="+mj-lt"/>
                <a:cs typeface="Times New Roman" panose="02020603050405020304" pitchFamily="18" charset="0"/>
              </a:rPr>
              <a:t>Audience Research </a:t>
            </a:r>
            <a:r>
              <a:rPr lang="en-GB" sz="3500" b="1" kern="100" noProof="0" dirty="0">
                <a:solidFill>
                  <a:srgbClr val="FF0000"/>
                </a:solidFill>
                <a:latin typeface="+mj-lt"/>
                <a:cs typeface="Times New Roman" panose="02020603050405020304" pitchFamily="18" charset="0"/>
              </a:rPr>
              <a:t>→</a:t>
            </a:r>
            <a:r>
              <a:rPr lang="en-GB" sz="3500" b="1" kern="100" noProof="0" dirty="0">
                <a:solidFill>
                  <a:srgbClr val="3F6031"/>
                </a:solidFill>
                <a:latin typeface="+mj-lt"/>
                <a:cs typeface="Times New Roman" panose="02020603050405020304" pitchFamily="18" charset="0"/>
              </a:rPr>
              <a:t> </a:t>
            </a:r>
            <a:r>
              <a:rPr lang="en-GB" sz="3500" kern="100" noProof="0" dirty="0">
                <a:latin typeface="+mj-lt"/>
                <a:cs typeface="Times New Roman" panose="02020603050405020304" pitchFamily="18" charset="0"/>
              </a:rPr>
              <a:t>Identify real demand</a:t>
            </a:r>
          </a:p>
        </p:txBody>
      </p:sp>
      <p:pic>
        <p:nvPicPr>
          <p:cNvPr id="4" name="Γραφικό 3">
            <a:extLst>
              <a:ext uri="{FF2B5EF4-FFF2-40B4-BE49-F238E27FC236}">
                <a16:creationId xmlns:a16="http://schemas.microsoft.com/office/drawing/2014/main" id="{E0187561-922E-E675-ABD5-590C170FAE8F}"/>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3258800" y="3648557"/>
            <a:ext cx="4648200" cy="4613509"/>
          </a:xfrm>
          <a:prstGeom prst="rect">
            <a:avLst/>
          </a:prstGeom>
        </p:spPr>
      </p:pic>
    </p:spTree>
    <p:extLst>
      <p:ext uri="{BB962C8B-B14F-4D97-AF65-F5344CB8AC3E}">
        <p14:creationId xmlns:p14="http://schemas.microsoft.com/office/powerpoint/2010/main" val="37454766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AA3A7-C4EC-0C1F-AE9E-16CD3EC8061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10FECCE-5D3A-9C8C-F9F2-6244AE753D93}"/>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38E441CD-588B-F39A-1526-65EEB63012C9}"/>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C847C927-0BB6-E3E3-5B44-C9B33660854A}"/>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Risk and Opportunity: Two Sides of the Same Coin</a:t>
            </a:r>
          </a:p>
        </p:txBody>
      </p:sp>
      <p:sp>
        <p:nvSpPr>
          <p:cNvPr id="6" name="TextBox 5">
            <a:extLst>
              <a:ext uri="{FF2B5EF4-FFF2-40B4-BE49-F238E27FC236}">
                <a16:creationId xmlns:a16="http://schemas.microsoft.com/office/drawing/2014/main" id="{AA4A1196-7BB7-1A6F-D025-415D84D4C4D5}"/>
              </a:ext>
            </a:extLst>
          </p:cNvPr>
          <p:cNvSpPr txBox="1"/>
          <p:nvPr/>
        </p:nvSpPr>
        <p:spPr>
          <a:xfrm>
            <a:off x="2286000" y="2408179"/>
            <a:ext cx="11734800" cy="1036438"/>
          </a:xfrm>
          <a:prstGeom prst="rect">
            <a:avLst/>
          </a:prstGeom>
          <a:noFill/>
        </p:spPr>
        <p:txBody>
          <a:bodyPr wrap="square">
            <a:spAutoFit/>
          </a:bodyPr>
          <a:lstStyle/>
          <a:p>
            <a:pPr>
              <a:lnSpc>
                <a:spcPct val="107000"/>
              </a:lnSpc>
              <a:spcAft>
                <a:spcPts val="800"/>
              </a:spcAft>
              <a:buNone/>
            </a:pPr>
            <a:r>
              <a:rPr lang="en-GB" sz="4500" b="1" noProof="0" dirty="0">
                <a:solidFill>
                  <a:srgbClr val="3F6031"/>
                </a:solidFill>
              </a:rPr>
              <a:t>Opportunity </a:t>
            </a:r>
            <a:r>
              <a:rPr lang="en-GB" sz="4500" noProof="0" dirty="0"/>
              <a:t> </a:t>
            </a:r>
            <a:r>
              <a:rPr lang="en-GB" sz="6000" b="1" noProof="0" dirty="0">
                <a:solidFill>
                  <a:srgbClr val="FF0000"/>
                </a:solidFill>
              </a:rPr>
              <a:t>=</a:t>
            </a:r>
            <a:r>
              <a:rPr lang="en-GB" sz="4500" noProof="0" dirty="0"/>
              <a:t>  </a:t>
            </a:r>
            <a:r>
              <a:rPr lang="en-GB" sz="4500" b="1" noProof="0" dirty="0">
                <a:solidFill>
                  <a:srgbClr val="3F6031"/>
                </a:solidFill>
              </a:rPr>
              <a:t>Positive Risk</a:t>
            </a:r>
            <a:endParaRPr lang="en-GB" sz="4500" b="1"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sp>
        <p:nvSpPr>
          <p:cNvPr id="7" name="Freeform: Shape 5">
            <a:extLst>
              <a:ext uri="{FF2B5EF4-FFF2-40B4-BE49-F238E27FC236}">
                <a16:creationId xmlns:a16="http://schemas.microsoft.com/office/drawing/2014/main" id="{7E4D9AE1-3C4F-C2B7-2D14-CAD29B2D9E5E}"/>
              </a:ext>
            </a:extLst>
          </p:cNvPr>
          <p:cNvSpPr/>
          <p:nvPr/>
        </p:nvSpPr>
        <p:spPr>
          <a:xfrm>
            <a:off x="2358602" y="4163485"/>
            <a:ext cx="6862818" cy="2334267"/>
          </a:xfrm>
          <a:custGeom>
            <a:avLst/>
            <a:gdLst>
              <a:gd name="connsiteX0" fmla="*/ -205 w 5981700"/>
              <a:gd name="connsiteY0" fmla="*/ 1124804 h 1694860"/>
              <a:gd name="connsiteX1" fmla="*/ -205 w 5981700"/>
              <a:gd name="connsiteY1" fmla="*/ 569687 h 1694860"/>
              <a:gd name="connsiteX2" fmla="*/ 569695 w 5981700"/>
              <a:gd name="connsiteY2" fmla="*/ -175 h 1694860"/>
              <a:gd name="connsiteX3" fmla="*/ 602347 w 5981700"/>
              <a:gd name="connsiteY3" fmla="*/ 758 h 1694860"/>
              <a:gd name="connsiteX4" fmla="*/ 5444190 w 5981700"/>
              <a:gd name="connsiteY4" fmla="*/ 278317 h 1694860"/>
              <a:gd name="connsiteX5" fmla="*/ 5981495 w 5981700"/>
              <a:gd name="connsiteY5" fmla="*/ 847245 h 1694860"/>
              <a:gd name="connsiteX6" fmla="*/ 5981495 w 5981700"/>
              <a:gd name="connsiteY6" fmla="*/ 847245 h 1694860"/>
              <a:gd name="connsiteX7" fmla="*/ 5444190 w 5981700"/>
              <a:gd name="connsiteY7" fmla="*/ 1416174 h 1694860"/>
              <a:gd name="connsiteX8" fmla="*/ 602347 w 5981700"/>
              <a:gd name="connsiteY8" fmla="*/ 1693732 h 1694860"/>
              <a:gd name="connsiteX9" fmla="*/ 729 w 5981700"/>
              <a:gd name="connsiteY9" fmla="*/ 1157455 h 1694860"/>
              <a:gd name="connsiteX10" fmla="*/ -205 w 5981700"/>
              <a:gd name="connsiteY10" fmla="*/ 1124804 h 16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1700" h="1694860">
                <a:moveTo>
                  <a:pt x="-205" y="1124804"/>
                </a:moveTo>
                <a:lnTo>
                  <a:pt x="-205" y="569687"/>
                </a:lnTo>
                <a:cubicBezTo>
                  <a:pt x="-195" y="254952"/>
                  <a:pt x="254951" y="-184"/>
                  <a:pt x="569695" y="-175"/>
                </a:cubicBezTo>
                <a:cubicBezTo>
                  <a:pt x="580582" y="-175"/>
                  <a:pt x="591469" y="130"/>
                  <a:pt x="602347" y="758"/>
                </a:cubicBezTo>
                <a:lnTo>
                  <a:pt x="5444190" y="278317"/>
                </a:lnTo>
                <a:cubicBezTo>
                  <a:pt x="5745771" y="295586"/>
                  <a:pt x="5981486" y="545169"/>
                  <a:pt x="5981495" y="847245"/>
                </a:cubicBezTo>
                <a:lnTo>
                  <a:pt x="5981495" y="847245"/>
                </a:lnTo>
                <a:cubicBezTo>
                  <a:pt x="5981486" y="1149321"/>
                  <a:pt x="5745771" y="1398905"/>
                  <a:pt x="5444190" y="1416174"/>
                </a:cubicBezTo>
                <a:lnTo>
                  <a:pt x="602347" y="1693732"/>
                </a:lnTo>
                <a:cubicBezTo>
                  <a:pt x="288126" y="1711772"/>
                  <a:pt x="18778" y="1471676"/>
                  <a:pt x="729" y="1157455"/>
                </a:cubicBezTo>
                <a:cubicBezTo>
                  <a:pt x="109" y="1146587"/>
                  <a:pt x="-205" y="1135700"/>
                  <a:pt x="-205" y="1124804"/>
                </a:cubicBezTo>
                <a:close/>
              </a:path>
            </a:pathLst>
          </a:custGeom>
          <a:solidFill>
            <a:srgbClr val="3F6031"/>
          </a:solidFill>
          <a:ln w="9525" cap="flat">
            <a:noFill/>
            <a:prstDash val="solid"/>
            <a:miter/>
          </a:ln>
        </p:spPr>
        <p:txBody>
          <a:bodyPr rtlCol="0" anchor="ctr"/>
          <a:lstStyle/>
          <a:p>
            <a:endParaRPr lang="en-GB" sz="3500" noProof="0" dirty="0">
              <a:solidFill>
                <a:schemeClr val="bg1"/>
              </a:solidFill>
              <a:latin typeface="+mj-lt"/>
            </a:endParaRPr>
          </a:p>
        </p:txBody>
      </p:sp>
      <p:sp>
        <p:nvSpPr>
          <p:cNvPr id="8" name="Freeform: Shape 6">
            <a:extLst>
              <a:ext uri="{FF2B5EF4-FFF2-40B4-BE49-F238E27FC236}">
                <a16:creationId xmlns:a16="http://schemas.microsoft.com/office/drawing/2014/main" id="{2F5CC8F5-FB41-FD1A-B3E3-1E40B9AFAB7D}"/>
              </a:ext>
            </a:extLst>
          </p:cNvPr>
          <p:cNvSpPr/>
          <p:nvPr/>
        </p:nvSpPr>
        <p:spPr>
          <a:xfrm>
            <a:off x="7391400" y="5934305"/>
            <a:ext cx="6862818" cy="1944516"/>
          </a:xfrm>
          <a:custGeom>
            <a:avLst/>
            <a:gdLst>
              <a:gd name="connsiteX0" fmla="*/ 5981495 w 5981700"/>
              <a:gd name="connsiteY0" fmla="*/ 1124804 h 1694860"/>
              <a:gd name="connsiteX1" fmla="*/ 5981495 w 5981700"/>
              <a:gd name="connsiteY1" fmla="*/ 569686 h 1694860"/>
              <a:gd name="connsiteX2" fmla="*/ 5411596 w 5981700"/>
              <a:gd name="connsiteY2" fmla="*/ -175 h 1694860"/>
              <a:gd name="connsiteX3" fmla="*/ 5378944 w 5981700"/>
              <a:gd name="connsiteY3" fmla="*/ 758 h 1694860"/>
              <a:gd name="connsiteX4" fmla="*/ 537100 w 5981700"/>
              <a:gd name="connsiteY4" fmla="*/ 278317 h 1694860"/>
              <a:gd name="connsiteX5" fmla="*/ -205 w 5981700"/>
              <a:gd name="connsiteY5" fmla="*/ 847245 h 1694860"/>
              <a:gd name="connsiteX6" fmla="*/ -205 w 5981700"/>
              <a:gd name="connsiteY6" fmla="*/ 847245 h 1694860"/>
              <a:gd name="connsiteX7" fmla="*/ 537100 w 5981700"/>
              <a:gd name="connsiteY7" fmla="*/ 1416173 h 1694860"/>
              <a:gd name="connsiteX8" fmla="*/ 5378944 w 5981700"/>
              <a:gd name="connsiteY8" fmla="*/ 1693732 h 1694860"/>
              <a:gd name="connsiteX9" fmla="*/ 5980562 w 5981700"/>
              <a:gd name="connsiteY9" fmla="*/ 1157455 h 1694860"/>
              <a:gd name="connsiteX10" fmla="*/ 5981495 w 5981700"/>
              <a:gd name="connsiteY10" fmla="*/ 1124804 h 16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1700" h="1694860">
                <a:moveTo>
                  <a:pt x="5981495" y="1124804"/>
                </a:moveTo>
                <a:lnTo>
                  <a:pt x="5981495" y="569686"/>
                </a:lnTo>
                <a:cubicBezTo>
                  <a:pt x="5981486" y="254952"/>
                  <a:pt x="5726339" y="-185"/>
                  <a:pt x="5411596" y="-175"/>
                </a:cubicBezTo>
                <a:cubicBezTo>
                  <a:pt x="5400709" y="-175"/>
                  <a:pt x="5389821" y="130"/>
                  <a:pt x="5378944" y="758"/>
                </a:cubicBezTo>
                <a:lnTo>
                  <a:pt x="537100" y="278317"/>
                </a:lnTo>
                <a:cubicBezTo>
                  <a:pt x="235520" y="295586"/>
                  <a:pt x="-195" y="545169"/>
                  <a:pt x="-205" y="847245"/>
                </a:cubicBezTo>
                <a:lnTo>
                  <a:pt x="-205" y="847245"/>
                </a:lnTo>
                <a:cubicBezTo>
                  <a:pt x="-195" y="1149321"/>
                  <a:pt x="235520" y="1398904"/>
                  <a:pt x="537100" y="1416173"/>
                </a:cubicBezTo>
                <a:lnTo>
                  <a:pt x="5378944" y="1693732"/>
                </a:lnTo>
                <a:cubicBezTo>
                  <a:pt x="5693164" y="1711772"/>
                  <a:pt x="5962512" y="1471676"/>
                  <a:pt x="5980562" y="1157455"/>
                </a:cubicBezTo>
                <a:cubicBezTo>
                  <a:pt x="5981181" y="1146587"/>
                  <a:pt x="5981495" y="1135700"/>
                  <a:pt x="5981495" y="1124804"/>
                </a:cubicBezTo>
                <a:close/>
              </a:path>
            </a:pathLst>
          </a:custGeom>
          <a:solidFill>
            <a:srgbClr val="3F6031"/>
          </a:solidFill>
          <a:ln w="9525" cap="flat">
            <a:noFill/>
            <a:prstDash val="solid"/>
            <a:miter/>
          </a:ln>
        </p:spPr>
        <p:txBody>
          <a:bodyPr rtlCol="0" anchor="ctr"/>
          <a:lstStyle/>
          <a:p>
            <a:endParaRPr lang="en-GB" sz="3500" noProof="0" dirty="0">
              <a:solidFill>
                <a:schemeClr val="bg1"/>
              </a:solidFill>
              <a:latin typeface="+mj-lt"/>
            </a:endParaRPr>
          </a:p>
        </p:txBody>
      </p:sp>
      <p:sp>
        <p:nvSpPr>
          <p:cNvPr id="9" name="Freeform: Shape 7">
            <a:extLst>
              <a:ext uri="{FF2B5EF4-FFF2-40B4-BE49-F238E27FC236}">
                <a16:creationId xmlns:a16="http://schemas.microsoft.com/office/drawing/2014/main" id="{0FAA45C0-951A-1253-5055-8AB0F41B0F26}"/>
              </a:ext>
            </a:extLst>
          </p:cNvPr>
          <p:cNvSpPr/>
          <p:nvPr/>
        </p:nvSpPr>
        <p:spPr>
          <a:xfrm>
            <a:off x="2330528" y="7385207"/>
            <a:ext cx="6862818" cy="1944516"/>
          </a:xfrm>
          <a:custGeom>
            <a:avLst/>
            <a:gdLst>
              <a:gd name="connsiteX0" fmla="*/ -205 w 5981700"/>
              <a:gd name="connsiteY0" fmla="*/ 1124804 h 1694860"/>
              <a:gd name="connsiteX1" fmla="*/ -205 w 5981700"/>
              <a:gd name="connsiteY1" fmla="*/ 569686 h 1694860"/>
              <a:gd name="connsiteX2" fmla="*/ 569695 w 5981700"/>
              <a:gd name="connsiteY2" fmla="*/ -175 h 1694860"/>
              <a:gd name="connsiteX3" fmla="*/ 602347 w 5981700"/>
              <a:gd name="connsiteY3" fmla="*/ 758 h 1694860"/>
              <a:gd name="connsiteX4" fmla="*/ 5444190 w 5981700"/>
              <a:gd name="connsiteY4" fmla="*/ 278317 h 1694860"/>
              <a:gd name="connsiteX5" fmla="*/ 5981495 w 5981700"/>
              <a:gd name="connsiteY5" fmla="*/ 847245 h 1694860"/>
              <a:gd name="connsiteX6" fmla="*/ 5981495 w 5981700"/>
              <a:gd name="connsiteY6" fmla="*/ 847245 h 1694860"/>
              <a:gd name="connsiteX7" fmla="*/ 5444190 w 5981700"/>
              <a:gd name="connsiteY7" fmla="*/ 1416173 h 1694860"/>
              <a:gd name="connsiteX8" fmla="*/ 602347 w 5981700"/>
              <a:gd name="connsiteY8" fmla="*/ 1693732 h 1694860"/>
              <a:gd name="connsiteX9" fmla="*/ 729 w 5981700"/>
              <a:gd name="connsiteY9" fmla="*/ 1157455 h 1694860"/>
              <a:gd name="connsiteX10" fmla="*/ -205 w 5981700"/>
              <a:gd name="connsiteY10" fmla="*/ 1124804 h 16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1700" h="1694860">
                <a:moveTo>
                  <a:pt x="-205" y="1124804"/>
                </a:moveTo>
                <a:lnTo>
                  <a:pt x="-205" y="569686"/>
                </a:lnTo>
                <a:cubicBezTo>
                  <a:pt x="-195" y="254952"/>
                  <a:pt x="254951" y="-185"/>
                  <a:pt x="569695" y="-175"/>
                </a:cubicBezTo>
                <a:cubicBezTo>
                  <a:pt x="580582" y="-175"/>
                  <a:pt x="591469" y="130"/>
                  <a:pt x="602347" y="758"/>
                </a:cubicBezTo>
                <a:lnTo>
                  <a:pt x="5444190" y="278317"/>
                </a:lnTo>
                <a:cubicBezTo>
                  <a:pt x="5745771" y="295586"/>
                  <a:pt x="5981486" y="545169"/>
                  <a:pt x="5981495" y="847245"/>
                </a:cubicBezTo>
                <a:lnTo>
                  <a:pt x="5981495" y="847245"/>
                </a:lnTo>
                <a:cubicBezTo>
                  <a:pt x="5981486" y="1149321"/>
                  <a:pt x="5745771" y="1398904"/>
                  <a:pt x="5444190" y="1416173"/>
                </a:cubicBezTo>
                <a:lnTo>
                  <a:pt x="602347" y="1693732"/>
                </a:lnTo>
                <a:cubicBezTo>
                  <a:pt x="288126" y="1711772"/>
                  <a:pt x="18778" y="1471676"/>
                  <a:pt x="729" y="1157455"/>
                </a:cubicBezTo>
                <a:cubicBezTo>
                  <a:pt x="109" y="1146587"/>
                  <a:pt x="-205" y="1135700"/>
                  <a:pt x="-205" y="1124804"/>
                </a:cubicBezTo>
                <a:close/>
              </a:path>
            </a:pathLst>
          </a:custGeom>
          <a:solidFill>
            <a:srgbClr val="3F6031"/>
          </a:solidFill>
          <a:ln w="9525" cap="flat">
            <a:noFill/>
            <a:prstDash val="solid"/>
            <a:miter/>
          </a:ln>
        </p:spPr>
        <p:txBody>
          <a:bodyPr rtlCol="0" anchor="ctr"/>
          <a:lstStyle/>
          <a:p>
            <a:endParaRPr lang="en-GB" sz="3500" noProof="0" dirty="0">
              <a:solidFill>
                <a:schemeClr val="bg1"/>
              </a:solidFill>
              <a:latin typeface="+mj-lt"/>
            </a:endParaRPr>
          </a:p>
        </p:txBody>
      </p:sp>
      <p:sp>
        <p:nvSpPr>
          <p:cNvPr id="12" name="TextBox 11">
            <a:extLst>
              <a:ext uri="{FF2B5EF4-FFF2-40B4-BE49-F238E27FC236}">
                <a16:creationId xmlns:a16="http://schemas.microsoft.com/office/drawing/2014/main" id="{7AEA5FCA-B70E-FD8B-28D1-A5E9A02E37C4}"/>
              </a:ext>
            </a:extLst>
          </p:cNvPr>
          <p:cNvSpPr txBox="1"/>
          <p:nvPr/>
        </p:nvSpPr>
        <p:spPr>
          <a:xfrm>
            <a:off x="2725610" y="4453456"/>
            <a:ext cx="5657000" cy="1754326"/>
          </a:xfrm>
          <a:prstGeom prst="rect">
            <a:avLst/>
          </a:prstGeom>
          <a:noFill/>
        </p:spPr>
        <p:txBody>
          <a:bodyPr wrap="square" lIns="0" rIns="0" anchor="ctr">
            <a:spAutoFit/>
          </a:bodyPr>
          <a:lstStyle/>
          <a:p>
            <a:pPr algn="r">
              <a:spcBef>
                <a:spcPts val="450"/>
              </a:spcBef>
            </a:pPr>
            <a:r>
              <a:rPr lang="en-GB" sz="3600" noProof="0" dirty="0">
                <a:solidFill>
                  <a:schemeClr val="bg1"/>
                </a:solidFill>
              </a:rPr>
              <a:t>Every opportunity carries risks: financial, reputational, operational</a:t>
            </a:r>
            <a:endParaRPr lang="en-GB" sz="3500" b="1" noProof="0" dirty="0">
              <a:solidFill>
                <a:schemeClr val="bg1"/>
              </a:solidFill>
              <a:latin typeface="+mj-lt"/>
            </a:endParaRPr>
          </a:p>
        </p:txBody>
      </p:sp>
      <p:sp>
        <p:nvSpPr>
          <p:cNvPr id="13" name="TextBox 12">
            <a:extLst>
              <a:ext uri="{FF2B5EF4-FFF2-40B4-BE49-F238E27FC236}">
                <a16:creationId xmlns:a16="http://schemas.microsoft.com/office/drawing/2014/main" id="{24B43E26-6A71-EC24-DE7A-8AC943EE68B7}"/>
              </a:ext>
            </a:extLst>
          </p:cNvPr>
          <p:cNvSpPr txBox="1"/>
          <p:nvPr/>
        </p:nvSpPr>
        <p:spPr>
          <a:xfrm>
            <a:off x="1846694" y="7757299"/>
            <a:ext cx="5889597" cy="1200329"/>
          </a:xfrm>
          <a:prstGeom prst="rect">
            <a:avLst/>
          </a:prstGeom>
          <a:noFill/>
        </p:spPr>
        <p:txBody>
          <a:bodyPr wrap="square" lIns="0" rIns="0" anchor="ctr">
            <a:spAutoFit/>
          </a:bodyPr>
          <a:lstStyle/>
          <a:p>
            <a:pPr algn="r">
              <a:spcBef>
                <a:spcPts val="450"/>
              </a:spcBef>
            </a:pPr>
            <a:r>
              <a:rPr lang="en-GB" sz="3600" noProof="0" dirty="0">
                <a:solidFill>
                  <a:schemeClr val="bg1"/>
                </a:solidFill>
              </a:rPr>
              <a:t>Prepare response strategies: mitigate, enhance, accept</a:t>
            </a:r>
            <a:endParaRPr lang="en-GB" sz="3500" b="1" noProof="0" dirty="0">
              <a:solidFill>
                <a:schemeClr val="bg1"/>
              </a:solidFill>
              <a:latin typeface="+mj-lt"/>
            </a:endParaRPr>
          </a:p>
        </p:txBody>
      </p:sp>
      <p:sp>
        <p:nvSpPr>
          <p:cNvPr id="24" name="TextBox 23">
            <a:extLst>
              <a:ext uri="{FF2B5EF4-FFF2-40B4-BE49-F238E27FC236}">
                <a16:creationId xmlns:a16="http://schemas.microsoft.com/office/drawing/2014/main" id="{006AB1FA-60EC-7646-88BA-1B7B365F4CB6}"/>
              </a:ext>
            </a:extLst>
          </p:cNvPr>
          <p:cNvSpPr txBox="1"/>
          <p:nvPr/>
        </p:nvSpPr>
        <p:spPr>
          <a:xfrm>
            <a:off x="8672604" y="6306399"/>
            <a:ext cx="5551797" cy="1200329"/>
          </a:xfrm>
          <a:prstGeom prst="rect">
            <a:avLst/>
          </a:prstGeom>
          <a:noFill/>
        </p:spPr>
        <p:txBody>
          <a:bodyPr wrap="square" lIns="0" rIns="0" anchor="ctr">
            <a:spAutoFit/>
          </a:bodyPr>
          <a:lstStyle/>
          <a:p>
            <a:pPr>
              <a:spcBef>
                <a:spcPts val="450"/>
              </a:spcBef>
            </a:pPr>
            <a:r>
              <a:rPr lang="en-GB" sz="3600" noProof="0" dirty="0">
                <a:solidFill>
                  <a:schemeClr val="bg1"/>
                </a:solidFill>
              </a:rPr>
              <a:t>Use tools like risk registers or impact matrices</a:t>
            </a:r>
            <a:endParaRPr lang="en-GB" sz="3500" b="1" noProof="0" dirty="0">
              <a:solidFill>
                <a:schemeClr val="bg1"/>
              </a:solidFill>
              <a:latin typeface="+mj-lt"/>
            </a:endParaRPr>
          </a:p>
        </p:txBody>
      </p:sp>
      <p:sp>
        <p:nvSpPr>
          <p:cNvPr id="10" name="TextBox 9">
            <a:extLst>
              <a:ext uri="{FF2B5EF4-FFF2-40B4-BE49-F238E27FC236}">
                <a16:creationId xmlns:a16="http://schemas.microsoft.com/office/drawing/2014/main" id="{4187A562-5FE7-2F99-CFB2-C50D8512FC52}"/>
              </a:ext>
            </a:extLst>
          </p:cNvPr>
          <p:cNvSpPr txBox="1"/>
          <p:nvPr/>
        </p:nvSpPr>
        <p:spPr>
          <a:xfrm>
            <a:off x="12115800" y="8787867"/>
            <a:ext cx="5486400" cy="861774"/>
          </a:xfrm>
          <a:prstGeom prst="rect">
            <a:avLst/>
          </a:prstGeom>
          <a:solidFill>
            <a:srgbClr val="04A6C2"/>
          </a:solidFill>
        </p:spPr>
        <p:txBody>
          <a:bodyPr wrap="square">
            <a:spAutoFit/>
          </a:bodyPr>
          <a:lstStyle/>
          <a:p>
            <a:pPr algn="r"/>
            <a:r>
              <a:rPr lang="en-GB" sz="5000" b="1" i="1" noProof="0" dirty="0">
                <a:solidFill>
                  <a:schemeClr val="bg1"/>
                </a:solidFill>
              </a:rPr>
              <a:t>Hope with a plan!</a:t>
            </a:r>
          </a:p>
        </p:txBody>
      </p:sp>
    </p:spTree>
    <p:extLst>
      <p:ext uri="{BB962C8B-B14F-4D97-AF65-F5344CB8AC3E}">
        <p14:creationId xmlns:p14="http://schemas.microsoft.com/office/powerpoint/2010/main" val="4983720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A29DC-F1A9-DFC1-38A8-344A32E58E5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EAEA808-96DD-C75B-743F-CB1AAD58E9A6}"/>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49237441-6785-046E-FC9A-E42E0AAD5BC5}"/>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21E9C66F-5DEA-85C5-34BD-0DD9A022A2E6}"/>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How Opportunity Recognition Links to Strategy</a:t>
            </a:r>
            <a:endParaRPr lang="en-GB" sz="5000" b="1" noProof="0" dirty="0"/>
          </a:p>
        </p:txBody>
      </p:sp>
      <p:cxnSp>
        <p:nvCxnSpPr>
          <p:cNvPr id="8" name="Straight Connector 6">
            <a:extLst>
              <a:ext uri="{FF2B5EF4-FFF2-40B4-BE49-F238E27FC236}">
                <a16:creationId xmlns:a16="http://schemas.microsoft.com/office/drawing/2014/main" id="{313D4EED-142D-0D0C-A2E6-B42EE5A0B777}"/>
              </a:ext>
            </a:extLst>
          </p:cNvPr>
          <p:cNvCxnSpPr/>
          <p:nvPr/>
        </p:nvCxnSpPr>
        <p:spPr>
          <a:xfrm>
            <a:off x="8811337" y="6330905"/>
            <a:ext cx="0" cy="75808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51">
            <a:extLst>
              <a:ext uri="{FF2B5EF4-FFF2-40B4-BE49-F238E27FC236}">
                <a16:creationId xmlns:a16="http://schemas.microsoft.com/office/drawing/2014/main" id="{C636B4B1-6A62-191F-6787-E057ADCC1A85}"/>
              </a:ext>
            </a:extLst>
          </p:cNvPr>
          <p:cNvCxnSpPr/>
          <p:nvPr/>
        </p:nvCxnSpPr>
        <p:spPr>
          <a:xfrm>
            <a:off x="12145160" y="6330905"/>
            <a:ext cx="0" cy="75808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55">
            <a:extLst>
              <a:ext uri="{FF2B5EF4-FFF2-40B4-BE49-F238E27FC236}">
                <a16:creationId xmlns:a16="http://schemas.microsoft.com/office/drawing/2014/main" id="{AE7A30F1-07BA-5246-2127-B5D9427D8FA9}"/>
              </a:ext>
            </a:extLst>
          </p:cNvPr>
          <p:cNvCxnSpPr/>
          <p:nvPr/>
        </p:nvCxnSpPr>
        <p:spPr>
          <a:xfrm>
            <a:off x="15480943" y="6330905"/>
            <a:ext cx="0" cy="75808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Freeform 854">
            <a:extLst>
              <a:ext uri="{FF2B5EF4-FFF2-40B4-BE49-F238E27FC236}">
                <a16:creationId xmlns:a16="http://schemas.microsoft.com/office/drawing/2014/main" id="{207F5D93-62DE-0E60-7205-FDE03E941AEE}"/>
              </a:ext>
            </a:extLst>
          </p:cNvPr>
          <p:cNvSpPr>
            <a:spLocks/>
          </p:cNvSpPr>
          <p:nvPr/>
        </p:nvSpPr>
        <p:spPr bwMode="auto">
          <a:xfrm>
            <a:off x="13708538" y="2529600"/>
            <a:ext cx="3544813" cy="3830596"/>
          </a:xfrm>
          <a:custGeom>
            <a:avLst/>
            <a:gdLst>
              <a:gd name="T0" fmla="*/ 997 w 1958"/>
              <a:gd name="T1" fmla="*/ 5 h 2134"/>
              <a:gd name="T2" fmla="*/ 1207 w 1958"/>
              <a:gd name="T3" fmla="*/ 47 h 2134"/>
              <a:gd name="T4" fmla="*/ 1398 w 1958"/>
              <a:gd name="T5" fmla="*/ 129 h 2134"/>
              <a:gd name="T6" fmla="*/ 1569 w 1958"/>
              <a:gd name="T7" fmla="*/ 243 h 2134"/>
              <a:gd name="T8" fmla="*/ 1712 w 1958"/>
              <a:gd name="T9" fmla="*/ 388 h 2134"/>
              <a:gd name="T10" fmla="*/ 1828 w 1958"/>
              <a:gd name="T11" fmla="*/ 557 h 2134"/>
              <a:gd name="T12" fmla="*/ 1908 w 1958"/>
              <a:gd name="T13" fmla="*/ 750 h 2134"/>
              <a:gd name="T14" fmla="*/ 1952 w 1958"/>
              <a:gd name="T15" fmla="*/ 958 h 2134"/>
              <a:gd name="T16" fmla="*/ 1952 w 1958"/>
              <a:gd name="T17" fmla="*/ 1176 h 2134"/>
              <a:gd name="T18" fmla="*/ 1908 w 1958"/>
              <a:gd name="T19" fmla="*/ 1384 h 2134"/>
              <a:gd name="T20" fmla="*/ 1828 w 1958"/>
              <a:gd name="T21" fmla="*/ 1576 h 2134"/>
              <a:gd name="T22" fmla="*/ 1712 w 1958"/>
              <a:gd name="T23" fmla="*/ 1745 h 2134"/>
              <a:gd name="T24" fmla="*/ 1569 w 1958"/>
              <a:gd name="T25" fmla="*/ 1891 h 2134"/>
              <a:gd name="T26" fmla="*/ 1398 w 1958"/>
              <a:gd name="T27" fmla="*/ 2006 h 2134"/>
              <a:gd name="T28" fmla="*/ 1207 w 1958"/>
              <a:gd name="T29" fmla="*/ 2087 h 2134"/>
              <a:gd name="T30" fmla="*/ 997 w 1958"/>
              <a:gd name="T31" fmla="*/ 2128 h 2134"/>
              <a:gd name="T32" fmla="*/ 779 w 1958"/>
              <a:gd name="T33" fmla="*/ 2128 h 2134"/>
              <a:gd name="T34" fmla="*/ 569 w 1958"/>
              <a:gd name="T35" fmla="*/ 2085 h 2134"/>
              <a:gd name="T36" fmla="*/ 377 w 1958"/>
              <a:gd name="T37" fmla="*/ 2004 h 2134"/>
              <a:gd name="T38" fmla="*/ 206 w 1958"/>
              <a:gd name="T39" fmla="*/ 1887 h 2134"/>
              <a:gd name="T40" fmla="*/ 61 w 1958"/>
              <a:gd name="T41" fmla="*/ 1741 h 2134"/>
              <a:gd name="T42" fmla="*/ 8 w 1958"/>
              <a:gd name="T43" fmla="*/ 1643 h 2134"/>
              <a:gd name="T44" fmla="*/ 57 w 1958"/>
              <a:gd name="T45" fmla="*/ 1686 h 2134"/>
              <a:gd name="T46" fmla="*/ 155 w 1958"/>
              <a:gd name="T47" fmla="*/ 1802 h 2134"/>
              <a:gd name="T48" fmla="*/ 314 w 1958"/>
              <a:gd name="T49" fmla="*/ 1932 h 2134"/>
              <a:gd name="T50" fmla="*/ 491 w 1958"/>
              <a:gd name="T51" fmla="*/ 2026 h 2134"/>
              <a:gd name="T52" fmla="*/ 685 w 1958"/>
              <a:gd name="T53" fmla="*/ 2085 h 2134"/>
              <a:gd name="T54" fmla="*/ 889 w 1958"/>
              <a:gd name="T55" fmla="*/ 2105 h 2134"/>
              <a:gd name="T56" fmla="*/ 1094 w 1958"/>
              <a:gd name="T57" fmla="*/ 2085 h 2134"/>
              <a:gd name="T58" fmla="*/ 1286 w 1958"/>
              <a:gd name="T59" fmla="*/ 2026 h 2134"/>
              <a:gd name="T60" fmla="*/ 1465 w 1958"/>
              <a:gd name="T61" fmla="*/ 1932 h 2134"/>
              <a:gd name="T62" fmla="*/ 1624 w 1958"/>
              <a:gd name="T63" fmla="*/ 1802 h 2134"/>
              <a:gd name="T64" fmla="*/ 1753 w 1958"/>
              <a:gd name="T65" fmla="*/ 1643 h 2134"/>
              <a:gd name="T66" fmla="*/ 1850 w 1958"/>
              <a:gd name="T67" fmla="*/ 1464 h 2134"/>
              <a:gd name="T68" fmla="*/ 1908 w 1958"/>
              <a:gd name="T69" fmla="*/ 1272 h 2134"/>
              <a:gd name="T70" fmla="*/ 1928 w 1958"/>
              <a:gd name="T71" fmla="*/ 1068 h 2134"/>
              <a:gd name="T72" fmla="*/ 1908 w 1958"/>
              <a:gd name="T73" fmla="*/ 864 h 2134"/>
              <a:gd name="T74" fmla="*/ 1850 w 1958"/>
              <a:gd name="T75" fmla="*/ 669 h 2134"/>
              <a:gd name="T76" fmla="*/ 1753 w 1958"/>
              <a:gd name="T77" fmla="*/ 490 h 2134"/>
              <a:gd name="T78" fmla="*/ 1624 w 1958"/>
              <a:gd name="T79" fmla="*/ 333 h 2134"/>
              <a:gd name="T80" fmla="*/ 1465 w 1958"/>
              <a:gd name="T81" fmla="*/ 202 h 2134"/>
              <a:gd name="T82" fmla="*/ 1286 w 1958"/>
              <a:gd name="T83" fmla="*/ 108 h 2134"/>
              <a:gd name="T84" fmla="*/ 1094 w 1958"/>
              <a:gd name="T85" fmla="*/ 49 h 2134"/>
              <a:gd name="T86" fmla="*/ 889 w 1958"/>
              <a:gd name="T87" fmla="*/ 29 h 2134"/>
              <a:gd name="T88" fmla="*/ 685 w 1958"/>
              <a:gd name="T89" fmla="*/ 49 h 2134"/>
              <a:gd name="T90" fmla="*/ 493 w 1958"/>
              <a:gd name="T91" fmla="*/ 106 h 2134"/>
              <a:gd name="T92" fmla="*/ 316 w 1958"/>
              <a:gd name="T93" fmla="*/ 202 h 2134"/>
              <a:gd name="T94" fmla="*/ 281 w 1958"/>
              <a:gd name="T95" fmla="*/ 312 h 2134"/>
              <a:gd name="T96" fmla="*/ 169 w 1958"/>
              <a:gd name="T97" fmla="*/ 190 h 2134"/>
              <a:gd name="T98" fmla="*/ 296 w 1958"/>
              <a:gd name="T99" fmla="*/ 178 h 2134"/>
              <a:gd name="T100" fmla="*/ 477 w 1958"/>
              <a:gd name="T101" fmla="*/ 82 h 2134"/>
              <a:gd name="T102" fmla="*/ 675 w 1958"/>
              <a:gd name="T103" fmla="*/ 21 h 2134"/>
              <a:gd name="T104" fmla="*/ 889 w 1958"/>
              <a:gd name="T105" fmla="*/ 0 h 2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58" h="2134">
                <a:moveTo>
                  <a:pt x="889" y="0"/>
                </a:moveTo>
                <a:lnTo>
                  <a:pt x="997" y="5"/>
                </a:lnTo>
                <a:lnTo>
                  <a:pt x="1103" y="21"/>
                </a:lnTo>
                <a:lnTo>
                  <a:pt x="1207" y="47"/>
                </a:lnTo>
                <a:lnTo>
                  <a:pt x="1304" y="84"/>
                </a:lnTo>
                <a:lnTo>
                  <a:pt x="1398" y="129"/>
                </a:lnTo>
                <a:lnTo>
                  <a:pt x="1486" y="182"/>
                </a:lnTo>
                <a:lnTo>
                  <a:pt x="1569" y="243"/>
                </a:lnTo>
                <a:lnTo>
                  <a:pt x="1643" y="312"/>
                </a:lnTo>
                <a:lnTo>
                  <a:pt x="1712" y="388"/>
                </a:lnTo>
                <a:lnTo>
                  <a:pt x="1775" y="471"/>
                </a:lnTo>
                <a:lnTo>
                  <a:pt x="1828" y="557"/>
                </a:lnTo>
                <a:lnTo>
                  <a:pt x="1873" y="652"/>
                </a:lnTo>
                <a:lnTo>
                  <a:pt x="1908" y="750"/>
                </a:lnTo>
                <a:lnTo>
                  <a:pt x="1934" y="852"/>
                </a:lnTo>
                <a:lnTo>
                  <a:pt x="1952" y="958"/>
                </a:lnTo>
                <a:lnTo>
                  <a:pt x="1958" y="1068"/>
                </a:lnTo>
                <a:lnTo>
                  <a:pt x="1952" y="1176"/>
                </a:lnTo>
                <a:lnTo>
                  <a:pt x="1934" y="1282"/>
                </a:lnTo>
                <a:lnTo>
                  <a:pt x="1908" y="1384"/>
                </a:lnTo>
                <a:lnTo>
                  <a:pt x="1873" y="1482"/>
                </a:lnTo>
                <a:lnTo>
                  <a:pt x="1828" y="1576"/>
                </a:lnTo>
                <a:lnTo>
                  <a:pt x="1775" y="1665"/>
                </a:lnTo>
                <a:lnTo>
                  <a:pt x="1712" y="1745"/>
                </a:lnTo>
                <a:lnTo>
                  <a:pt x="1643" y="1822"/>
                </a:lnTo>
                <a:lnTo>
                  <a:pt x="1569" y="1891"/>
                </a:lnTo>
                <a:lnTo>
                  <a:pt x="1486" y="1951"/>
                </a:lnTo>
                <a:lnTo>
                  <a:pt x="1398" y="2006"/>
                </a:lnTo>
                <a:lnTo>
                  <a:pt x="1304" y="2050"/>
                </a:lnTo>
                <a:lnTo>
                  <a:pt x="1207" y="2087"/>
                </a:lnTo>
                <a:lnTo>
                  <a:pt x="1103" y="2112"/>
                </a:lnTo>
                <a:lnTo>
                  <a:pt x="997" y="2128"/>
                </a:lnTo>
                <a:lnTo>
                  <a:pt x="889" y="2134"/>
                </a:lnTo>
                <a:lnTo>
                  <a:pt x="779" y="2128"/>
                </a:lnTo>
                <a:lnTo>
                  <a:pt x="673" y="2112"/>
                </a:lnTo>
                <a:lnTo>
                  <a:pt x="569" y="2085"/>
                </a:lnTo>
                <a:lnTo>
                  <a:pt x="471" y="2050"/>
                </a:lnTo>
                <a:lnTo>
                  <a:pt x="377" y="2004"/>
                </a:lnTo>
                <a:lnTo>
                  <a:pt x="288" y="1949"/>
                </a:lnTo>
                <a:lnTo>
                  <a:pt x="206" y="1887"/>
                </a:lnTo>
                <a:lnTo>
                  <a:pt x="131" y="1818"/>
                </a:lnTo>
                <a:lnTo>
                  <a:pt x="61" y="1741"/>
                </a:lnTo>
                <a:lnTo>
                  <a:pt x="0" y="1659"/>
                </a:lnTo>
                <a:lnTo>
                  <a:pt x="8" y="1643"/>
                </a:lnTo>
                <a:lnTo>
                  <a:pt x="14" y="1625"/>
                </a:lnTo>
                <a:lnTo>
                  <a:pt x="57" y="1686"/>
                </a:lnTo>
                <a:lnTo>
                  <a:pt x="104" y="1745"/>
                </a:lnTo>
                <a:lnTo>
                  <a:pt x="155" y="1802"/>
                </a:lnTo>
                <a:lnTo>
                  <a:pt x="232" y="1871"/>
                </a:lnTo>
                <a:lnTo>
                  <a:pt x="314" y="1932"/>
                </a:lnTo>
                <a:lnTo>
                  <a:pt x="400" y="1983"/>
                </a:lnTo>
                <a:lnTo>
                  <a:pt x="491" y="2026"/>
                </a:lnTo>
                <a:lnTo>
                  <a:pt x="587" y="2061"/>
                </a:lnTo>
                <a:lnTo>
                  <a:pt x="685" y="2085"/>
                </a:lnTo>
                <a:lnTo>
                  <a:pt x="785" y="2101"/>
                </a:lnTo>
                <a:lnTo>
                  <a:pt x="889" y="2105"/>
                </a:lnTo>
                <a:lnTo>
                  <a:pt x="991" y="2101"/>
                </a:lnTo>
                <a:lnTo>
                  <a:pt x="1094" y="2085"/>
                </a:lnTo>
                <a:lnTo>
                  <a:pt x="1192" y="2061"/>
                </a:lnTo>
                <a:lnTo>
                  <a:pt x="1286" y="2026"/>
                </a:lnTo>
                <a:lnTo>
                  <a:pt x="1378" y="1983"/>
                </a:lnTo>
                <a:lnTo>
                  <a:pt x="1465" y="1932"/>
                </a:lnTo>
                <a:lnTo>
                  <a:pt x="1547" y="1871"/>
                </a:lnTo>
                <a:lnTo>
                  <a:pt x="1624" y="1802"/>
                </a:lnTo>
                <a:lnTo>
                  <a:pt x="1692" y="1726"/>
                </a:lnTo>
                <a:lnTo>
                  <a:pt x="1753" y="1643"/>
                </a:lnTo>
                <a:lnTo>
                  <a:pt x="1806" y="1557"/>
                </a:lnTo>
                <a:lnTo>
                  <a:pt x="1850" y="1464"/>
                </a:lnTo>
                <a:lnTo>
                  <a:pt x="1883" y="1370"/>
                </a:lnTo>
                <a:lnTo>
                  <a:pt x="1908" y="1272"/>
                </a:lnTo>
                <a:lnTo>
                  <a:pt x="1922" y="1170"/>
                </a:lnTo>
                <a:lnTo>
                  <a:pt x="1928" y="1068"/>
                </a:lnTo>
                <a:lnTo>
                  <a:pt x="1922" y="964"/>
                </a:lnTo>
                <a:lnTo>
                  <a:pt x="1908" y="864"/>
                </a:lnTo>
                <a:lnTo>
                  <a:pt x="1883" y="765"/>
                </a:lnTo>
                <a:lnTo>
                  <a:pt x="1850" y="669"/>
                </a:lnTo>
                <a:lnTo>
                  <a:pt x="1806" y="579"/>
                </a:lnTo>
                <a:lnTo>
                  <a:pt x="1753" y="490"/>
                </a:lnTo>
                <a:lnTo>
                  <a:pt x="1692" y="410"/>
                </a:lnTo>
                <a:lnTo>
                  <a:pt x="1624" y="333"/>
                </a:lnTo>
                <a:lnTo>
                  <a:pt x="1547" y="263"/>
                </a:lnTo>
                <a:lnTo>
                  <a:pt x="1465" y="202"/>
                </a:lnTo>
                <a:lnTo>
                  <a:pt x="1378" y="151"/>
                </a:lnTo>
                <a:lnTo>
                  <a:pt x="1286" y="108"/>
                </a:lnTo>
                <a:lnTo>
                  <a:pt x="1192" y="72"/>
                </a:lnTo>
                <a:lnTo>
                  <a:pt x="1094" y="49"/>
                </a:lnTo>
                <a:lnTo>
                  <a:pt x="991" y="33"/>
                </a:lnTo>
                <a:lnTo>
                  <a:pt x="889" y="29"/>
                </a:lnTo>
                <a:lnTo>
                  <a:pt x="787" y="33"/>
                </a:lnTo>
                <a:lnTo>
                  <a:pt x="685" y="49"/>
                </a:lnTo>
                <a:lnTo>
                  <a:pt x="589" y="72"/>
                </a:lnTo>
                <a:lnTo>
                  <a:pt x="493" y="106"/>
                </a:lnTo>
                <a:lnTo>
                  <a:pt x="402" y="149"/>
                </a:lnTo>
                <a:lnTo>
                  <a:pt x="316" y="202"/>
                </a:lnTo>
                <a:lnTo>
                  <a:pt x="233" y="261"/>
                </a:lnTo>
                <a:lnTo>
                  <a:pt x="281" y="312"/>
                </a:lnTo>
                <a:lnTo>
                  <a:pt x="116" y="345"/>
                </a:lnTo>
                <a:lnTo>
                  <a:pt x="169" y="190"/>
                </a:lnTo>
                <a:lnTo>
                  <a:pt x="214" y="239"/>
                </a:lnTo>
                <a:lnTo>
                  <a:pt x="296" y="178"/>
                </a:lnTo>
                <a:lnTo>
                  <a:pt x="385" y="127"/>
                </a:lnTo>
                <a:lnTo>
                  <a:pt x="477" y="82"/>
                </a:lnTo>
                <a:lnTo>
                  <a:pt x="575" y="47"/>
                </a:lnTo>
                <a:lnTo>
                  <a:pt x="675" y="21"/>
                </a:lnTo>
                <a:lnTo>
                  <a:pt x="781" y="5"/>
                </a:lnTo>
                <a:lnTo>
                  <a:pt x="889" y="0"/>
                </a:lnTo>
                <a:close/>
              </a:path>
            </a:pathLst>
          </a:custGeom>
          <a:solidFill>
            <a:srgbClr val="FF0000"/>
          </a:solidFill>
          <a:ln w="28575">
            <a:solidFill>
              <a:srgbClr val="FF0000"/>
            </a:solidFill>
            <a:prstDash val="solid"/>
            <a:round/>
            <a:headEnd/>
            <a:tailEnd/>
          </a:ln>
        </p:spPr>
        <p:txBody>
          <a:bodyPr vert="horz" wrap="square" lIns="182880" tIns="91440" rIns="182880" bIns="91440" numCol="1" anchor="t" anchorCtr="0" compatLnSpc="1">
            <a:prstTxWarp prst="textNoShape">
              <a:avLst/>
            </a:prstTxWarp>
          </a:bodyPr>
          <a:lstStyle/>
          <a:p>
            <a:endParaRPr lang="en-GB" sz="4800" noProof="0" dirty="0"/>
          </a:p>
        </p:txBody>
      </p:sp>
      <p:sp>
        <p:nvSpPr>
          <p:cNvPr id="13" name="Freeform 1114">
            <a:extLst>
              <a:ext uri="{FF2B5EF4-FFF2-40B4-BE49-F238E27FC236}">
                <a16:creationId xmlns:a16="http://schemas.microsoft.com/office/drawing/2014/main" id="{97AC332C-966B-0611-4F09-772275A20DA2}"/>
              </a:ext>
            </a:extLst>
          </p:cNvPr>
          <p:cNvSpPr>
            <a:spLocks/>
          </p:cNvSpPr>
          <p:nvPr/>
        </p:nvSpPr>
        <p:spPr bwMode="auto">
          <a:xfrm>
            <a:off x="13870158" y="3015624"/>
            <a:ext cx="2873970" cy="2851376"/>
          </a:xfrm>
          <a:custGeom>
            <a:avLst/>
            <a:gdLst>
              <a:gd name="T0" fmla="*/ 632 w 1263"/>
              <a:gd name="T1" fmla="*/ 0 h 1262"/>
              <a:gd name="T2" fmla="*/ 717 w 1263"/>
              <a:gd name="T3" fmla="*/ 5 h 1262"/>
              <a:gd name="T4" fmla="*/ 799 w 1263"/>
              <a:gd name="T5" fmla="*/ 21 h 1262"/>
              <a:gd name="T6" fmla="*/ 878 w 1263"/>
              <a:gd name="T7" fmla="*/ 49 h 1262"/>
              <a:gd name="T8" fmla="*/ 951 w 1263"/>
              <a:gd name="T9" fmla="*/ 86 h 1262"/>
              <a:gd name="T10" fmla="*/ 1017 w 1263"/>
              <a:gd name="T11" fmla="*/ 131 h 1262"/>
              <a:gd name="T12" fmla="*/ 1078 w 1263"/>
              <a:gd name="T13" fmla="*/ 184 h 1262"/>
              <a:gd name="T14" fmla="*/ 1131 w 1263"/>
              <a:gd name="T15" fmla="*/ 245 h 1262"/>
              <a:gd name="T16" fmla="*/ 1176 w 1263"/>
              <a:gd name="T17" fmla="*/ 312 h 1262"/>
              <a:gd name="T18" fmla="*/ 1214 w 1263"/>
              <a:gd name="T19" fmla="*/ 384 h 1262"/>
              <a:gd name="T20" fmla="*/ 1241 w 1263"/>
              <a:gd name="T21" fmla="*/ 463 h 1262"/>
              <a:gd name="T22" fmla="*/ 1257 w 1263"/>
              <a:gd name="T23" fmla="*/ 545 h 1262"/>
              <a:gd name="T24" fmla="*/ 1263 w 1263"/>
              <a:gd name="T25" fmla="*/ 630 h 1262"/>
              <a:gd name="T26" fmla="*/ 1257 w 1263"/>
              <a:gd name="T27" fmla="*/ 716 h 1262"/>
              <a:gd name="T28" fmla="*/ 1241 w 1263"/>
              <a:gd name="T29" fmla="*/ 799 h 1262"/>
              <a:gd name="T30" fmla="*/ 1214 w 1263"/>
              <a:gd name="T31" fmla="*/ 877 h 1262"/>
              <a:gd name="T32" fmla="*/ 1176 w 1263"/>
              <a:gd name="T33" fmla="*/ 950 h 1262"/>
              <a:gd name="T34" fmla="*/ 1131 w 1263"/>
              <a:gd name="T35" fmla="*/ 1017 h 1262"/>
              <a:gd name="T36" fmla="*/ 1078 w 1263"/>
              <a:gd name="T37" fmla="*/ 1078 h 1262"/>
              <a:gd name="T38" fmla="*/ 1017 w 1263"/>
              <a:gd name="T39" fmla="*/ 1131 h 1262"/>
              <a:gd name="T40" fmla="*/ 951 w 1263"/>
              <a:gd name="T41" fmla="*/ 1176 h 1262"/>
              <a:gd name="T42" fmla="*/ 878 w 1263"/>
              <a:gd name="T43" fmla="*/ 1213 h 1262"/>
              <a:gd name="T44" fmla="*/ 799 w 1263"/>
              <a:gd name="T45" fmla="*/ 1241 h 1262"/>
              <a:gd name="T46" fmla="*/ 717 w 1263"/>
              <a:gd name="T47" fmla="*/ 1256 h 1262"/>
              <a:gd name="T48" fmla="*/ 632 w 1263"/>
              <a:gd name="T49" fmla="*/ 1262 h 1262"/>
              <a:gd name="T50" fmla="*/ 546 w 1263"/>
              <a:gd name="T51" fmla="*/ 1256 h 1262"/>
              <a:gd name="T52" fmla="*/ 464 w 1263"/>
              <a:gd name="T53" fmla="*/ 1241 h 1262"/>
              <a:gd name="T54" fmla="*/ 385 w 1263"/>
              <a:gd name="T55" fmla="*/ 1213 h 1262"/>
              <a:gd name="T56" fmla="*/ 312 w 1263"/>
              <a:gd name="T57" fmla="*/ 1176 h 1262"/>
              <a:gd name="T58" fmla="*/ 246 w 1263"/>
              <a:gd name="T59" fmla="*/ 1131 h 1262"/>
              <a:gd name="T60" fmla="*/ 185 w 1263"/>
              <a:gd name="T61" fmla="*/ 1078 h 1262"/>
              <a:gd name="T62" fmla="*/ 132 w 1263"/>
              <a:gd name="T63" fmla="*/ 1017 h 1262"/>
              <a:gd name="T64" fmla="*/ 87 w 1263"/>
              <a:gd name="T65" fmla="*/ 950 h 1262"/>
              <a:gd name="T66" fmla="*/ 49 w 1263"/>
              <a:gd name="T67" fmla="*/ 877 h 1262"/>
              <a:gd name="T68" fmla="*/ 22 w 1263"/>
              <a:gd name="T69" fmla="*/ 799 h 1262"/>
              <a:gd name="T70" fmla="*/ 6 w 1263"/>
              <a:gd name="T71" fmla="*/ 716 h 1262"/>
              <a:gd name="T72" fmla="*/ 0 w 1263"/>
              <a:gd name="T73" fmla="*/ 630 h 1262"/>
              <a:gd name="T74" fmla="*/ 6 w 1263"/>
              <a:gd name="T75" fmla="*/ 545 h 1262"/>
              <a:gd name="T76" fmla="*/ 22 w 1263"/>
              <a:gd name="T77" fmla="*/ 463 h 1262"/>
              <a:gd name="T78" fmla="*/ 49 w 1263"/>
              <a:gd name="T79" fmla="*/ 384 h 1262"/>
              <a:gd name="T80" fmla="*/ 87 w 1263"/>
              <a:gd name="T81" fmla="*/ 312 h 1262"/>
              <a:gd name="T82" fmla="*/ 132 w 1263"/>
              <a:gd name="T83" fmla="*/ 245 h 1262"/>
              <a:gd name="T84" fmla="*/ 185 w 1263"/>
              <a:gd name="T85" fmla="*/ 184 h 1262"/>
              <a:gd name="T86" fmla="*/ 246 w 1263"/>
              <a:gd name="T87" fmla="*/ 131 h 1262"/>
              <a:gd name="T88" fmla="*/ 312 w 1263"/>
              <a:gd name="T89" fmla="*/ 86 h 1262"/>
              <a:gd name="T90" fmla="*/ 385 w 1263"/>
              <a:gd name="T91" fmla="*/ 49 h 1262"/>
              <a:gd name="T92" fmla="*/ 464 w 1263"/>
              <a:gd name="T93" fmla="*/ 21 h 1262"/>
              <a:gd name="T94" fmla="*/ 546 w 1263"/>
              <a:gd name="T95" fmla="*/ 5 h 1262"/>
              <a:gd name="T96" fmla="*/ 632 w 1263"/>
              <a:gd name="T97" fmla="*/ 0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3" h="1262">
                <a:moveTo>
                  <a:pt x="632" y="0"/>
                </a:moveTo>
                <a:lnTo>
                  <a:pt x="717" y="5"/>
                </a:lnTo>
                <a:lnTo>
                  <a:pt x="799" y="21"/>
                </a:lnTo>
                <a:lnTo>
                  <a:pt x="878" y="49"/>
                </a:lnTo>
                <a:lnTo>
                  <a:pt x="951" y="86"/>
                </a:lnTo>
                <a:lnTo>
                  <a:pt x="1017" y="131"/>
                </a:lnTo>
                <a:lnTo>
                  <a:pt x="1078" y="184"/>
                </a:lnTo>
                <a:lnTo>
                  <a:pt x="1131" y="245"/>
                </a:lnTo>
                <a:lnTo>
                  <a:pt x="1176" y="312"/>
                </a:lnTo>
                <a:lnTo>
                  <a:pt x="1214" y="384"/>
                </a:lnTo>
                <a:lnTo>
                  <a:pt x="1241" y="463"/>
                </a:lnTo>
                <a:lnTo>
                  <a:pt x="1257" y="545"/>
                </a:lnTo>
                <a:lnTo>
                  <a:pt x="1263" y="630"/>
                </a:lnTo>
                <a:lnTo>
                  <a:pt x="1257" y="716"/>
                </a:lnTo>
                <a:lnTo>
                  <a:pt x="1241" y="799"/>
                </a:lnTo>
                <a:lnTo>
                  <a:pt x="1214" y="877"/>
                </a:lnTo>
                <a:lnTo>
                  <a:pt x="1176" y="950"/>
                </a:lnTo>
                <a:lnTo>
                  <a:pt x="1131" y="1017"/>
                </a:lnTo>
                <a:lnTo>
                  <a:pt x="1078" y="1078"/>
                </a:lnTo>
                <a:lnTo>
                  <a:pt x="1017" y="1131"/>
                </a:lnTo>
                <a:lnTo>
                  <a:pt x="951" y="1176"/>
                </a:lnTo>
                <a:lnTo>
                  <a:pt x="878" y="1213"/>
                </a:lnTo>
                <a:lnTo>
                  <a:pt x="799" y="1241"/>
                </a:lnTo>
                <a:lnTo>
                  <a:pt x="717" y="1256"/>
                </a:lnTo>
                <a:lnTo>
                  <a:pt x="632" y="1262"/>
                </a:lnTo>
                <a:lnTo>
                  <a:pt x="546" y="1256"/>
                </a:lnTo>
                <a:lnTo>
                  <a:pt x="464" y="1241"/>
                </a:lnTo>
                <a:lnTo>
                  <a:pt x="385" y="1213"/>
                </a:lnTo>
                <a:lnTo>
                  <a:pt x="312" y="1176"/>
                </a:lnTo>
                <a:lnTo>
                  <a:pt x="246" y="1131"/>
                </a:lnTo>
                <a:lnTo>
                  <a:pt x="185" y="1078"/>
                </a:lnTo>
                <a:lnTo>
                  <a:pt x="132" y="1017"/>
                </a:lnTo>
                <a:lnTo>
                  <a:pt x="87" y="950"/>
                </a:lnTo>
                <a:lnTo>
                  <a:pt x="49" y="877"/>
                </a:lnTo>
                <a:lnTo>
                  <a:pt x="22" y="799"/>
                </a:lnTo>
                <a:lnTo>
                  <a:pt x="6" y="716"/>
                </a:lnTo>
                <a:lnTo>
                  <a:pt x="0" y="630"/>
                </a:lnTo>
                <a:lnTo>
                  <a:pt x="6" y="545"/>
                </a:lnTo>
                <a:lnTo>
                  <a:pt x="22" y="463"/>
                </a:lnTo>
                <a:lnTo>
                  <a:pt x="49" y="384"/>
                </a:lnTo>
                <a:lnTo>
                  <a:pt x="87" y="312"/>
                </a:lnTo>
                <a:lnTo>
                  <a:pt x="132" y="245"/>
                </a:lnTo>
                <a:lnTo>
                  <a:pt x="185" y="184"/>
                </a:lnTo>
                <a:lnTo>
                  <a:pt x="246" y="131"/>
                </a:lnTo>
                <a:lnTo>
                  <a:pt x="312" y="86"/>
                </a:lnTo>
                <a:lnTo>
                  <a:pt x="385" y="49"/>
                </a:lnTo>
                <a:lnTo>
                  <a:pt x="464" y="21"/>
                </a:lnTo>
                <a:lnTo>
                  <a:pt x="546" y="5"/>
                </a:lnTo>
                <a:lnTo>
                  <a:pt x="632" y="0"/>
                </a:lnTo>
                <a:close/>
              </a:path>
            </a:pathLst>
          </a:custGeom>
          <a:solidFill>
            <a:schemeClr val="bg1">
              <a:lumMod val="95000"/>
            </a:schemeClr>
          </a:solidFill>
          <a:ln w="0">
            <a:noFill/>
            <a:prstDash val="solid"/>
            <a:round/>
            <a:headEnd/>
            <a:tailEnd/>
          </a:ln>
        </p:spPr>
        <p:txBody>
          <a:bodyPr vert="horz" wrap="square" lIns="182880" tIns="91440" rIns="182880" bIns="91440" numCol="1" anchor="t" anchorCtr="0" compatLnSpc="1">
            <a:prstTxWarp prst="textNoShape">
              <a:avLst/>
            </a:prstTxWarp>
          </a:bodyPr>
          <a:lstStyle/>
          <a:p>
            <a:endParaRPr lang="en-GB" sz="4800" noProof="0" dirty="0"/>
          </a:p>
        </p:txBody>
      </p:sp>
      <p:sp>
        <p:nvSpPr>
          <p:cNvPr id="14" name="Freeform 853">
            <a:extLst>
              <a:ext uri="{FF2B5EF4-FFF2-40B4-BE49-F238E27FC236}">
                <a16:creationId xmlns:a16="http://schemas.microsoft.com/office/drawing/2014/main" id="{14DD8994-23F4-AB1A-3B19-663146E996AB}"/>
              </a:ext>
            </a:extLst>
          </p:cNvPr>
          <p:cNvSpPr>
            <a:spLocks/>
          </p:cNvSpPr>
          <p:nvPr/>
        </p:nvSpPr>
        <p:spPr bwMode="auto">
          <a:xfrm>
            <a:off x="7042551" y="2529600"/>
            <a:ext cx="3537572" cy="3830596"/>
          </a:xfrm>
          <a:custGeom>
            <a:avLst/>
            <a:gdLst>
              <a:gd name="T0" fmla="*/ 1177 w 1954"/>
              <a:gd name="T1" fmla="*/ 5 h 2134"/>
              <a:gd name="T2" fmla="*/ 1383 w 1954"/>
              <a:gd name="T3" fmla="*/ 47 h 2134"/>
              <a:gd name="T4" fmla="*/ 1571 w 1954"/>
              <a:gd name="T5" fmla="*/ 125 h 2134"/>
              <a:gd name="T6" fmla="*/ 1740 w 1954"/>
              <a:gd name="T7" fmla="*/ 237 h 2134"/>
              <a:gd name="T8" fmla="*/ 1836 w 1954"/>
              <a:gd name="T9" fmla="*/ 345 h 2134"/>
              <a:gd name="T10" fmla="*/ 1721 w 1954"/>
              <a:gd name="T11" fmla="*/ 259 h 2134"/>
              <a:gd name="T12" fmla="*/ 1554 w 1954"/>
              <a:gd name="T13" fmla="*/ 147 h 2134"/>
              <a:gd name="T14" fmla="*/ 1369 w 1954"/>
              <a:gd name="T15" fmla="*/ 72 h 2134"/>
              <a:gd name="T16" fmla="*/ 1171 w 1954"/>
              <a:gd name="T17" fmla="*/ 33 h 2134"/>
              <a:gd name="T18" fmla="*/ 967 w 1954"/>
              <a:gd name="T19" fmla="*/ 33 h 2134"/>
              <a:gd name="T20" fmla="*/ 766 w 1954"/>
              <a:gd name="T21" fmla="*/ 72 h 2134"/>
              <a:gd name="T22" fmla="*/ 580 w 1954"/>
              <a:gd name="T23" fmla="*/ 151 h 2134"/>
              <a:gd name="T24" fmla="*/ 411 w 1954"/>
              <a:gd name="T25" fmla="*/ 263 h 2134"/>
              <a:gd name="T26" fmla="*/ 266 w 1954"/>
              <a:gd name="T27" fmla="*/ 410 h 2134"/>
              <a:gd name="T28" fmla="*/ 152 w 1954"/>
              <a:gd name="T29" fmla="*/ 579 h 2134"/>
              <a:gd name="T30" fmla="*/ 75 w 1954"/>
              <a:gd name="T31" fmla="*/ 765 h 2134"/>
              <a:gd name="T32" fmla="*/ 36 w 1954"/>
              <a:gd name="T33" fmla="*/ 964 h 2134"/>
              <a:gd name="T34" fmla="*/ 36 w 1954"/>
              <a:gd name="T35" fmla="*/ 1170 h 2134"/>
              <a:gd name="T36" fmla="*/ 75 w 1954"/>
              <a:gd name="T37" fmla="*/ 1370 h 2134"/>
              <a:gd name="T38" fmla="*/ 152 w 1954"/>
              <a:gd name="T39" fmla="*/ 1557 h 2134"/>
              <a:gd name="T40" fmla="*/ 266 w 1954"/>
              <a:gd name="T41" fmla="*/ 1726 h 2134"/>
              <a:gd name="T42" fmla="*/ 411 w 1954"/>
              <a:gd name="T43" fmla="*/ 1871 h 2134"/>
              <a:gd name="T44" fmla="*/ 580 w 1954"/>
              <a:gd name="T45" fmla="*/ 1983 h 2134"/>
              <a:gd name="T46" fmla="*/ 766 w 1954"/>
              <a:gd name="T47" fmla="*/ 2061 h 2134"/>
              <a:gd name="T48" fmla="*/ 967 w 1954"/>
              <a:gd name="T49" fmla="*/ 2101 h 2134"/>
              <a:gd name="T50" fmla="*/ 1173 w 1954"/>
              <a:gd name="T51" fmla="*/ 2101 h 2134"/>
              <a:gd name="T52" fmla="*/ 1371 w 1954"/>
              <a:gd name="T53" fmla="*/ 2061 h 2134"/>
              <a:gd name="T54" fmla="*/ 1558 w 1954"/>
              <a:gd name="T55" fmla="*/ 1983 h 2134"/>
              <a:gd name="T56" fmla="*/ 1726 w 1954"/>
              <a:gd name="T57" fmla="*/ 1871 h 2134"/>
              <a:gd name="T58" fmla="*/ 1872 w 1954"/>
              <a:gd name="T59" fmla="*/ 1724 h 2134"/>
              <a:gd name="T60" fmla="*/ 1942 w 1954"/>
              <a:gd name="T61" fmla="*/ 1655 h 2134"/>
              <a:gd name="T62" fmla="*/ 1891 w 1954"/>
              <a:gd name="T63" fmla="*/ 1747 h 2134"/>
              <a:gd name="T64" fmla="*/ 1748 w 1954"/>
              <a:gd name="T65" fmla="*/ 1891 h 2134"/>
              <a:gd name="T66" fmla="*/ 1577 w 1954"/>
              <a:gd name="T67" fmla="*/ 2006 h 2134"/>
              <a:gd name="T68" fmla="*/ 1387 w 1954"/>
              <a:gd name="T69" fmla="*/ 2087 h 2134"/>
              <a:gd name="T70" fmla="*/ 1179 w 1954"/>
              <a:gd name="T71" fmla="*/ 2128 h 2134"/>
              <a:gd name="T72" fmla="*/ 961 w 1954"/>
              <a:gd name="T73" fmla="*/ 2128 h 2134"/>
              <a:gd name="T74" fmla="*/ 751 w 1954"/>
              <a:gd name="T75" fmla="*/ 2087 h 2134"/>
              <a:gd name="T76" fmla="*/ 560 w 1954"/>
              <a:gd name="T77" fmla="*/ 2006 h 2134"/>
              <a:gd name="T78" fmla="*/ 389 w 1954"/>
              <a:gd name="T79" fmla="*/ 1891 h 2134"/>
              <a:gd name="T80" fmla="*/ 246 w 1954"/>
              <a:gd name="T81" fmla="*/ 1745 h 2134"/>
              <a:gd name="T82" fmla="*/ 130 w 1954"/>
              <a:gd name="T83" fmla="*/ 1576 h 2134"/>
              <a:gd name="T84" fmla="*/ 50 w 1954"/>
              <a:gd name="T85" fmla="*/ 1384 h 2134"/>
              <a:gd name="T86" fmla="*/ 6 w 1954"/>
              <a:gd name="T87" fmla="*/ 1176 h 2134"/>
              <a:gd name="T88" fmla="*/ 6 w 1954"/>
              <a:gd name="T89" fmla="*/ 958 h 2134"/>
              <a:gd name="T90" fmla="*/ 50 w 1954"/>
              <a:gd name="T91" fmla="*/ 750 h 2134"/>
              <a:gd name="T92" fmla="*/ 130 w 1954"/>
              <a:gd name="T93" fmla="*/ 557 h 2134"/>
              <a:gd name="T94" fmla="*/ 246 w 1954"/>
              <a:gd name="T95" fmla="*/ 388 h 2134"/>
              <a:gd name="T96" fmla="*/ 389 w 1954"/>
              <a:gd name="T97" fmla="*/ 243 h 2134"/>
              <a:gd name="T98" fmla="*/ 560 w 1954"/>
              <a:gd name="T99" fmla="*/ 129 h 2134"/>
              <a:gd name="T100" fmla="*/ 751 w 1954"/>
              <a:gd name="T101" fmla="*/ 47 h 2134"/>
              <a:gd name="T102" fmla="*/ 961 w 1954"/>
              <a:gd name="T103" fmla="*/ 5 h 2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54" h="2134">
                <a:moveTo>
                  <a:pt x="1069" y="0"/>
                </a:moveTo>
                <a:lnTo>
                  <a:pt x="1177" y="5"/>
                </a:lnTo>
                <a:lnTo>
                  <a:pt x="1281" y="21"/>
                </a:lnTo>
                <a:lnTo>
                  <a:pt x="1383" y="47"/>
                </a:lnTo>
                <a:lnTo>
                  <a:pt x="1479" y="82"/>
                </a:lnTo>
                <a:lnTo>
                  <a:pt x="1571" y="125"/>
                </a:lnTo>
                <a:lnTo>
                  <a:pt x="1658" y="176"/>
                </a:lnTo>
                <a:lnTo>
                  <a:pt x="1740" y="237"/>
                </a:lnTo>
                <a:lnTo>
                  <a:pt x="1783" y="190"/>
                </a:lnTo>
                <a:lnTo>
                  <a:pt x="1836" y="345"/>
                </a:lnTo>
                <a:lnTo>
                  <a:pt x="1671" y="312"/>
                </a:lnTo>
                <a:lnTo>
                  <a:pt x="1721" y="259"/>
                </a:lnTo>
                <a:lnTo>
                  <a:pt x="1638" y="198"/>
                </a:lnTo>
                <a:lnTo>
                  <a:pt x="1554" y="147"/>
                </a:lnTo>
                <a:lnTo>
                  <a:pt x="1461" y="106"/>
                </a:lnTo>
                <a:lnTo>
                  <a:pt x="1369" y="72"/>
                </a:lnTo>
                <a:lnTo>
                  <a:pt x="1271" y="49"/>
                </a:lnTo>
                <a:lnTo>
                  <a:pt x="1171" y="33"/>
                </a:lnTo>
                <a:lnTo>
                  <a:pt x="1069" y="29"/>
                </a:lnTo>
                <a:lnTo>
                  <a:pt x="967" y="33"/>
                </a:lnTo>
                <a:lnTo>
                  <a:pt x="864" y="49"/>
                </a:lnTo>
                <a:lnTo>
                  <a:pt x="766" y="72"/>
                </a:lnTo>
                <a:lnTo>
                  <a:pt x="672" y="108"/>
                </a:lnTo>
                <a:lnTo>
                  <a:pt x="580" y="151"/>
                </a:lnTo>
                <a:lnTo>
                  <a:pt x="493" y="202"/>
                </a:lnTo>
                <a:lnTo>
                  <a:pt x="411" y="263"/>
                </a:lnTo>
                <a:lnTo>
                  <a:pt x="334" y="333"/>
                </a:lnTo>
                <a:lnTo>
                  <a:pt x="266" y="410"/>
                </a:lnTo>
                <a:lnTo>
                  <a:pt x="205" y="490"/>
                </a:lnTo>
                <a:lnTo>
                  <a:pt x="152" y="579"/>
                </a:lnTo>
                <a:lnTo>
                  <a:pt x="108" y="669"/>
                </a:lnTo>
                <a:lnTo>
                  <a:pt x="75" y="765"/>
                </a:lnTo>
                <a:lnTo>
                  <a:pt x="50" y="864"/>
                </a:lnTo>
                <a:lnTo>
                  <a:pt x="36" y="964"/>
                </a:lnTo>
                <a:lnTo>
                  <a:pt x="30" y="1068"/>
                </a:lnTo>
                <a:lnTo>
                  <a:pt x="36" y="1170"/>
                </a:lnTo>
                <a:lnTo>
                  <a:pt x="50" y="1272"/>
                </a:lnTo>
                <a:lnTo>
                  <a:pt x="75" y="1370"/>
                </a:lnTo>
                <a:lnTo>
                  <a:pt x="108" y="1464"/>
                </a:lnTo>
                <a:lnTo>
                  <a:pt x="152" y="1557"/>
                </a:lnTo>
                <a:lnTo>
                  <a:pt x="205" y="1643"/>
                </a:lnTo>
                <a:lnTo>
                  <a:pt x="266" y="1726"/>
                </a:lnTo>
                <a:lnTo>
                  <a:pt x="334" y="1802"/>
                </a:lnTo>
                <a:lnTo>
                  <a:pt x="411" y="1871"/>
                </a:lnTo>
                <a:lnTo>
                  <a:pt x="493" y="1932"/>
                </a:lnTo>
                <a:lnTo>
                  <a:pt x="580" y="1983"/>
                </a:lnTo>
                <a:lnTo>
                  <a:pt x="672" y="2026"/>
                </a:lnTo>
                <a:lnTo>
                  <a:pt x="766" y="2061"/>
                </a:lnTo>
                <a:lnTo>
                  <a:pt x="864" y="2085"/>
                </a:lnTo>
                <a:lnTo>
                  <a:pt x="967" y="2101"/>
                </a:lnTo>
                <a:lnTo>
                  <a:pt x="1069" y="2105"/>
                </a:lnTo>
                <a:lnTo>
                  <a:pt x="1173" y="2101"/>
                </a:lnTo>
                <a:lnTo>
                  <a:pt x="1273" y="2085"/>
                </a:lnTo>
                <a:lnTo>
                  <a:pt x="1371" y="2061"/>
                </a:lnTo>
                <a:lnTo>
                  <a:pt x="1467" y="2026"/>
                </a:lnTo>
                <a:lnTo>
                  <a:pt x="1558" y="1983"/>
                </a:lnTo>
                <a:lnTo>
                  <a:pt x="1644" y="1932"/>
                </a:lnTo>
                <a:lnTo>
                  <a:pt x="1726" y="1871"/>
                </a:lnTo>
                <a:lnTo>
                  <a:pt x="1803" y="1802"/>
                </a:lnTo>
                <a:lnTo>
                  <a:pt x="1872" y="1724"/>
                </a:lnTo>
                <a:lnTo>
                  <a:pt x="1933" y="1643"/>
                </a:lnTo>
                <a:lnTo>
                  <a:pt x="1942" y="1655"/>
                </a:lnTo>
                <a:lnTo>
                  <a:pt x="1954" y="1665"/>
                </a:lnTo>
                <a:lnTo>
                  <a:pt x="1891" y="1747"/>
                </a:lnTo>
                <a:lnTo>
                  <a:pt x="1823" y="1822"/>
                </a:lnTo>
                <a:lnTo>
                  <a:pt x="1748" y="1891"/>
                </a:lnTo>
                <a:lnTo>
                  <a:pt x="1666" y="1951"/>
                </a:lnTo>
                <a:lnTo>
                  <a:pt x="1577" y="2006"/>
                </a:lnTo>
                <a:lnTo>
                  <a:pt x="1485" y="2052"/>
                </a:lnTo>
                <a:lnTo>
                  <a:pt x="1387" y="2087"/>
                </a:lnTo>
                <a:lnTo>
                  <a:pt x="1285" y="2112"/>
                </a:lnTo>
                <a:lnTo>
                  <a:pt x="1179" y="2128"/>
                </a:lnTo>
                <a:lnTo>
                  <a:pt x="1069" y="2134"/>
                </a:lnTo>
                <a:lnTo>
                  <a:pt x="961" y="2128"/>
                </a:lnTo>
                <a:lnTo>
                  <a:pt x="855" y="2112"/>
                </a:lnTo>
                <a:lnTo>
                  <a:pt x="751" y="2087"/>
                </a:lnTo>
                <a:lnTo>
                  <a:pt x="652" y="2050"/>
                </a:lnTo>
                <a:lnTo>
                  <a:pt x="560" y="2006"/>
                </a:lnTo>
                <a:lnTo>
                  <a:pt x="472" y="1951"/>
                </a:lnTo>
                <a:lnTo>
                  <a:pt x="389" y="1891"/>
                </a:lnTo>
                <a:lnTo>
                  <a:pt x="315" y="1822"/>
                </a:lnTo>
                <a:lnTo>
                  <a:pt x="246" y="1745"/>
                </a:lnTo>
                <a:lnTo>
                  <a:pt x="183" y="1665"/>
                </a:lnTo>
                <a:lnTo>
                  <a:pt x="130" y="1576"/>
                </a:lnTo>
                <a:lnTo>
                  <a:pt x="85" y="1482"/>
                </a:lnTo>
                <a:lnTo>
                  <a:pt x="50" y="1384"/>
                </a:lnTo>
                <a:lnTo>
                  <a:pt x="24" y="1282"/>
                </a:lnTo>
                <a:lnTo>
                  <a:pt x="6" y="1176"/>
                </a:lnTo>
                <a:lnTo>
                  <a:pt x="0" y="1068"/>
                </a:lnTo>
                <a:lnTo>
                  <a:pt x="6" y="958"/>
                </a:lnTo>
                <a:lnTo>
                  <a:pt x="24" y="852"/>
                </a:lnTo>
                <a:lnTo>
                  <a:pt x="50" y="750"/>
                </a:lnTo>
                <a:lnTo>
                  <a:pt x="85" y="652"/>
                </a:lnTo>
                <a:lnTo>
                  <a:pt x="130" y="557"/>
                </a:lnTo>
                <a:lnTo>
                  <a:pt x="183" y="471"/>
                </a:lnTo>
                <a:lnTo>
                  <a:pt x="246" y="388"/>
                </a:lnTo>
                <a:lnTo>
                  <a:pt x="315" y="312"/>
                </a:lnTo>
                <a:lnTo>
                  <a:pt x="389" y="243"/>
                </a:lnTo>
                <a:lnTo>
                  <a:pt x="472" y="182"/>
                </a:lnTo>
                <a:lnTo>
                  <a:pt x="560" y="129"/>
                </a:lnTo>
                <a:lnTo>
                  <a:pt x="652" y="84"/>
                </a:lnTo>
                <a:lnTo>
                  <a:pt x="751" y="47"/>
                </a:lnTo>
                <a:lnTo>
                  <a:pt x="855" y="21"/>
                </a:lnTo>
                <a:lnTo>
                  <a:pt x="961" y="5"/>
                </a:lnTo>
                <a:lnTo>
                  <a:pt x="1069" y="0"/>
                </a:lnTo>
                <a:close/>
              </a:path>
            </a:pathLst>
          </a:custGeom>
          <a:solidFill>
            <a:srgbClr val="3E6E28"/>
          </a:solidFill>
          <a:ln w="28575">
            <a:solidFill>
              <a:srgbClr val="3E6E28"/>
            </a:solidFill>
            <a:prstDash val="solid"/>
            <a:round/>
            <a:headEnd/>
            <a:tailEnd/>
          </a:ln>
        </p:spPr>
        <p:txBody>
          <a:bodyPr vert="horz" wrap="square" lIns="182880" tIns="91440" rIns="182880" bIns="91440" numCol="1" anchor="t" anchorCtr="0" compatLnSpc="1">
            <a:prstTxWarp prst="textNoShape">
              <a:avLst/>
            </a:prstTxWarp>
          </a:bodyPr>
          <a:lstStyle/>
          <a:p>
            <a:endParaRPr lang="en-GB" sz="4800" noProof="0" dirty="0"/>
          </a:p>
        </p:txBody>
      </p:sp>
      <p:sp>
        <p:nvSpPr>
          <p:cNvPr id="15" name="Freeform 1171">
            <a:extLst>
              <a:ext uri="{FF2B5EF4-FFF2-40B4-BE49-F238E27FC236}">
                <a16:creationId xmlns:a16="http://schemas.microsoft.com/office/drawing/2014/main" id="{B16A94AD-B328-3D24-DDB3-13EC46FFF659}"/>
              </a:ext>
            </a:extLst>
          </p:cNvPr>
          <p:cNvSpPr>
            <a:spLocks/>
          </p:cNvSpPr>
          <p:nvPr/>
        </p:nvSpPr>
        <p:spPr bwMode="auto">
          <a:xfrm>
            <a:off x="7525963" y="3019209"/>
            <a:ext cx="2878527" cy="2851376"/>
          </a:xfrm>
          <a:custGeom>
            <a:avLst/>
            <a:gdLst>
              <a:gd name="T0" fmla="*/ 633 w 1263"/>
              <a:gd name="T1" fmla="*/ 0 h 1262"/>
              <a:gd name="T2" fmla="*/ 717 w 1263"/>
              <a:gd name="T3" fmla="*/ 5 h 1262"/>
              <a:gd name="T4" fmla="*/ 800 w 1263"/>
              <a:gd name="T5" fmla="*/ 23 h 1262"/>
              <a:gd name="T6" fmla="*/ 878 w 1263"/>
              <a:gd name="T7" fmla="*/ 51 h 1262"/>
              <a:gd name="T8" fmla="*/ 951 w 1263"/>
              <a:gd name="T9" fmla="*/ 86 h 1262"/>
              <a:gd name="T10" fmla="*/ 1018 w 1263"/>
              <a:gd name="T11" fmla="*/ 131 h 1262"/>
              <a:gd name="T12" fmla="*/ 1079 w 1263"/>
              <a:gd name="T13" fmla="*/ 186 h 1262"/>
              <a:gd name="T14" fmla="*/ 1132 w 1263"/>
              <a:gd name="T15" fmla="*/ 245 h 1262"/>
              <a:gd name="T16" fmla="*/ 1177 w 1263"/>
              <a:gd name="T17" fmla="*/ 314 h 1262"/>
              <a:gd name="T18" fmla="*/ 1214 w 1263"/>
              <a:gd name="T19" fmla="*/ 386 h 1262"/>
              <a:gd name="T20" fmla="*/ 1241 w 1263"/>
              <a:gd name="T21" fmla="*/ 463 h 1262"/>
              <a:gd name="T22" fmla="*/ 1257 w 1263"/>
              <a:gd name="T23" fmla="*/ 545 h 1262"/>
              <a:gd name="T24" fmla="*/ 1263 w 1263"/>
              <a:gd name="T25" fmla="*/ 632 h 1262"/>
              <a:gd name="T26" fmla="*/ 1257 w 1263"/>
              <a:gd name="T27" fmla="*/ 718 h 1262"/>
              <a:gd name="T28" fmla="*/ 1241 w 1263"/>
              <a:gd name="T29" fmla="*/ 799 h 1262"/>
              <a:gd name="T30" fmla="*/ 1214 w 1263"/>
              <a:gd name="T31" fmla="*/ 877 h 1262"/>
              <a:gd name="T32" fmla="*/ 1177 w 1263"/>
              <a:gd name="T33" fmla="*/ 950 h 1262"/>
              <a:gd name="T34" fmla="*/ 1132 w 1263"/>
              <a:gd name="T35" fmla="*/ 1017 h 1262"/>
              <a:gd name="T36" fmla="*/ 1079 w 1263"/>
              <a:gd name="T37" fmla="*/ 1078 h 1262"/>
              <a:gd name="T38" fmla="*/ 1018 w 1263"/>
              <a:gd name="T39" fmla="*/ 1131 h 1262"/>
              <a:gd name="T40" fmla="*/ 951 w 1263"/>
              <a:gd name="T41" fmla="*/ 1178 h 1262"/>
              <a:gd name="T42" fmla="*/ 878 w 1263"/>
              <a:gd name="T43" fmla="*/ 1213 h 1262"/>
              <a:gd name="T44" fmla="*/ 800 w 1263"/>
              <a:gd name="T45" fmla="*/ 1241 h 1262"/>
              <a:gd name="T46" fmla="*/ 717 w 1263"/>
              <a:gd name="T47" fmla="*/ 1258 h 1262"/>
              <a:gd name="T48" fmla="*/ 633 w 1263"/>
              <a:gd name="T49" fmla="*/ 1262 h 1262"/>
              <a:gd name="T50" fmla="*/ 546 w 1263"/>
              <a:gd name="T51" fmla="*/ 1258 h 1262"/>
              <a:gd name="T52" fmla="*/ 464 w 1263"/>
              <a:gd name="T53" fmla="*/ 1241 h 1262"/>
              <a:gd name="T54" fmla="*/ 387 w 1263"/>
              <a:gd name="T55" fmla="*/ 1213 h 1262"/>
              <a:gd name="T56" fmla="*/ 313 w 1263"/>
              <a:gd name="T57" fmla="*/ 1178 h 1262"/>
              <a:gd name="T58" fmla="*/ 246 w 1263"/>
              <a:gd name="T59" fmla="*/ 1131 h 1262"/>
              <a:gd name="T60" fmla="*/ 185 w 1263"/>
              <a:gd name="T61" fmla="*/ 1078 h 1262"/>
              <a:gd name="T62" fmla="*/ 132 w 1263"/>
              <a:gd name="T63" fmla="*/ 1017 h 1262"/>
              <a:gd name="T64" fmla="*/ 87 w 1263"/>
              <a:gd name="T65" fmla="*/ 950 h 1262"/>
              <a:gd name="T66" fmla="*/ 52 w 1263"/>
              <a:gd name="T67" fmla="*/ 877 h 1262"/>
              <a:gd name="T68" fmla="*/ 24 w 1263"/>
              <a:gd name="T69" fmla="*/ 799 h 1262"/>
              <a:gd name="T70" fmla="*/ 6 w 1263"/>
              <a:gd name="T71" fmla="*/ 718 h 1262"/>
              <a:gd name="T72" fmla="*/ 0 w 1263"/>
              <a:gd name="T73" fmla="*/ 632 h 1262"/>
              <a:gd name="T74" fmla="*/ 6 w 1263"/>
              <a:gd name="T75" fmla="*/ 545 h 1262"/>
              <a:gd name="T76" fmla="*/ 24 w 1263"/>
              <a:gd name="T77" fmla="*/ 463 h 1262"/>
              <a:gd name="T78" fmla="*/ 52 w 1263"/>
              <a:gd name="T79" fmla="*/ 386 h 1262"/>
              <a:gd name="T80" fmla="*/ 87 w 1263"/>
              <a:gd name="T81" fmla="*/ 314 h 1262"/>
              <a:gd name="T82" fmla="*/ 132 w 1263"/>
              <a:gd name="T83" fmla="*/ 245 h 1262"/>
              <a:gd name="T84" fmla="*/ 185 w 1263"/>
              <a:gd name="T85" fmla="*/ 186 h 1262"/>
              <a:gd name="T86" fmla="*/ 246 w 1263"/>
              <a:gd name="T87" fmla="*/ 131 h 1262"/>
              <a:gd name="T88" fmla="*/ 313 w 1263"/>
              <a:gd name="T89" fmla="*/ 86 h 1262"/>
              <a:gd name="T90" fmla="*/ 387 w 1263"/>
              <a:gd name="T91" fmla="*/ 51 h 1262"/>
              <a:gd name="T92" fmla="*/ 464 w 1263"/>
              <a:gd name="T93" fmla="*/ 23 h 1262"/>
              <a:gd name="T94" fmla="*/ 546 w 1263"/>
              <a:gd name="T95" fmla="*/ 5 h 1262"/>
              <a:gd name="T96" fmla="*/ 633 w 1263"/>
              <a:gd name="T97" fmla="*/ 0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3" h="1262">
                <a:moveTo>
                  <a:pt x="633" y="0"/>
                </a:moveTo>
                <a:lnTo>
                  <a:pt x="717" y="5"/>
                </a:lnTo>
                <a:lnTo>
                  <a:pt x="800" y="23"/>
                </a:lnTo>
                <a:lnTo>
                  <a:pt x="878" y="51"/>
                </a:lnTo>
                <a:lnTo>
                  <a:pt x="951" y="86"/>
                </a:lnTo>
                <a:lnTo>
                  <a:pt x="1018" y="131"/>
                </a:lnTo>
                <a:lnTo>
                  <a:pt x="1079" y="186"/>
                </a:lnTo>
                <a:lnTo>
                  <a:pt x="1132" y="245"/>
                </a:lnTo>
                <a:lnTo>
                  <a:pt x="1177" y="314"/>
                </a:lnTo>
                <a:lnTo>
                  <a:pt x="1214" y="386"/>
                </a:lnTo>
                <a:lnTo>
                  <a:pt x="1241" y="463"/>
                </a:lnTo>
                <a:lnTo>
                  <a:pt x="1257" y="545"/>
                </a:lnTo>
                <a:lnTo>
                  <a:pt x="1263" y="632"/>
                </a:lnTo>
                <a:lnTo>
                  <a:pt x="1257" y="718"/>
                </a:lnTo>
                <a:lnTo>
                  <a:pt x="1241" y="799"/>
                </a:lnTo>
                <a:lnTo>
                  <a:pt x="1214" y="877"/>
                </a:lnTo>
                <a:lnTo>
                  <a:pt x="1177" y="950"/>
                </a:lnTo>
                <a:lnTo>
                  <a:pt x="1132" y="1017"/>
                </a:lnTo>
                <a:lnTo>
                  <a:pt x="1079" y="1078"/>
                </a:lnTo>
                <a:lnTo>
                  <a:pt x="1018" y="1131"/>
                </a:lnTo>
                <a:lnTo>
                  <a:pt x="951" y="1178"/>
                </a:lnTo>
                <a:lnTo>
                  <a:pt x="878" y="1213"/>
                </a:lnTo>
                <a:lnTo>
                  <a:pt x="800" y="1241"/>
                </a:lnTo>
                <a:lnTo>
                  <a:pt x="717" y="1258"/>
                </a:lnTo>
                <a:lnTo>
                  <a:pt x="633" y="1262"/>
                </a:lnTo>
                <a:lnTo>
                  <a:pt x="546" y="1258"/>
                </a:lnTo>
                <a:lnTo>
                  <a:pt x="464" y="1241"/>
                </a:lnTo>
                <a:lnTo>
                  <a:pt x="387" y="1213"/>
                </a:lnTo>
                <a:lnTo>
                  <a:pt x="313" y="1178"/>
                </a:lnTo>
                <a:lnTo>
                  <a:pt x="246" y="1131"/>
                </a:lnTo>
                <a:lnTo>
                  <a:pt x="185" y="1078"/>
                </a:lnTo>
                <a:lnTo>
                  <a:pt x="132" y="1017"/>
                </a:lnTo>
                <a:lnTo>
                  <a:pt x="87" y="950"/>
                </a:lnTo>
                <a:lnTo>
                  <a:pt x="52" y="877"/>
                </a:lnTo>
                <a:lnTo>
                  <a:pt x="24" y="799"/>
                </a:lnTo>
                <a:lnTo>
                  <a:pt x="6" y="718"/>
                </a:lnTo>
                <a:lnTo>
                  <a:pt x="0" y="632"/>
                </a:lnTo>
                <a:lnTo>
                  <a:pt x="6" y="545"/>
                </a:lnTo>
                <a:lnTo>
                  <a:pt x="24" y="463"/>
                </a:lnTo>
                <a:lnTo>
                  <a:pt x="52" y="386"/>
                </a:lnTo>
                <a:lnTo>
                  <a:pt x="87" y="314"/>
                </a:lnTo>
                <a:lnTo>
                  <a:pt x="132" y="245"/>
                </a:lnTo>
                <a:lnTo>
                  <a:pt x="185" y="186"/>
                </a:lnTo>
                <a:lnTo>
                  <a:pt x="246" y="131"/>
                </a:lnTo>
                <a:lnTo>
                  <a:pt x="313" y="86"/>
                </a:lnTo>
                <a:lnTo>
                  <a:pt x="387" y="51"/>
                </a:lnTo>
                <a:lnTo>
                  <a:pt x="464" y="23"/>
                </a:lnTo>
                <a:lnTo>
                  <a:pt x="546" y="5"/>
                </a:lnTo>
                <a:lnTo>
                  <a:pt x="633" y="0"/>
                </a:lnTo>
                <a:close/>
              </a:path>
            </a:pathLst>
          </a:custGeom>
          <a:solidFill>
            <a:schemeClr val="bg1">
              <a:lumMod val="95000"/>
            </a:schemeClr>
          </a:solidFill>
          <a:ln w="0">
            <a:noFill/>
            <a:prstDash val="solid"/>
            <a:round/>
            <a:headEnd/>
            <a:tailEnd/>
          </a:ln>
        </p:spPr>
        <p:txBody>
          <a:bodyPr vert="horz" wrap="square" lIns="182880" tIns="91440" rIns="182880" bIns="91440" numCol="1" anchor="t" anchorCtr="0" compatLnSpc="1">
            <a:prstTxWarp prst="textNoShape">
              <a:avLst/>
            </a:prstTxWarp>
          </a:bodyPr>
          <a:lstStyle/>
          <a:p>
            <a:endParaRPr lang="en-GB" sz="4800" noProof="0" dirty="0"/>
          </a:p>
        </p:txBody>
      </p:sp>
      <p:sp>
        <p:nvSpPr>
          <p:cNvPr id="16" name="Freeform 1110">
            <a:extLst>
              <a:ext uri="{FF2B5EF4-FFF2-40B4-BE49-F238E27FC236}">
                <a16:creationId xmlns:a16="http://schemas.microsoft.com/office/drawing/2014/main" id="{A71CE6C7-44DF-6FC5-3EC4-85337F79A365}"/>
              </a:ext>
            </a:extLst>
          </p:cNvPr>
          <p:cNvSpPr>
            <a:spLocks noEditPoints="1"/>
          </p:cNvSpPr>
          <p:nvPr/>
        </p:nvSpPr>
        <p:spPr bwMode="auto">
          <a:xfrm>
            <a:off x="10210800" y="2529600"/>
            <a:ext cx="3863448" cy="3830596"/>
          </a:xfrm>
          <a:prstGeom prst="ellipse">
            <a:avLst/>
          </a:prstGeom>
          <a:solidFill>
            <a:schemeClr val="bg1">
              <a:lumMod val="95000"/>
            </a:schemeClr>
          </a:solidFill>
          <a:ln w="57150">
            <a:solidFill>
              <a:srgbClr val="04A6C2"/>
            </a:solidFill>
            <a:prstDash val="solid"/>
            <a:round/>
            <a:headEnd/>
            <a:tailEnd/>
          </a:ln>
        </p:spPr>
        <p:txBody>
          <a:bodyPr vert="horz" wrap="square" lIns="182880" tIns="91440" rIns="182880" bIns="91440" numCol="1" anchor="t" anchorCtr="0" compatLnSpc="1">
            <a:prstTxWarp prst="textNoShape">
              <a:avLst/>
            </a:prstTxWarp>
          </a:bodyPr>
          <a:lstStyle/>
          <a:p>
            <a:endParaRPr lang="en-GB" sz="4800" noProof="0" dirty="0"/>
          </a:p>
        </p:txBody>
      </p:sp>
      <p:sp>
        <p:nvSpPr>
          <p:cNvPr id="17" name="Freeform 1205">
            <a:extLst>
              <a:ext uri="{FF2B5EF4-FFF2-40B4-BE49-F238E27FC236}">
                <a16:creationId xmlns:a16="http://schemas.microsoft.com/office/drawing/2014/main" id="{8C15D260-8001-116E-A00B-F8644939C8D7}"/>
              </a:ext>
            </a:extLst>
          </p:cNvPr>
          <p:cNvSpPr>
            <a:spLocks/>
          </p:cNvSpPr>
          <p:nvPr/>
        </p:nvSpPr>
        <p:spPr bwMode="auto">
          <a:xfrm>
            <a:off x="10689594" y="3005677"/>
            <a:ext cx="2905858" cy="2878449"/>
          </a:xfrm>
          <a:custGeom>
            <a:avLst/>
            <a:gdLst>
              <a:gd name="T0" fmla="*/ 638 w 1276"/>
              <a:gd name="T1" fmla="*/ 0 h 1274"/>
              <a:gd name="T2" fmla="*/ 724 w 1276"/>
              <a:gd name="T3" fmla="*/ 6 h 1274"/>
              <a:gd name="T4" fmla="*/ 807 w 1276"/>
              <a:gd name="T5" fmla="*/ 23 h 1274"/>
              <a:gd name="T6" fmla="*/ 885 w 1276"/>
              <a:gd name="T7" fmla="*/ 51 h 1274"/>
              <a:gd name="T8" fmla="*/ 960 w 1276"/>
              <a:gd name="T9" fmla="*/ 86 h 1274"/>
              <a:gd name="T10" fmla="*/ 1027 w 1276"/>
              <a:gd name="T11" fmla="*/ 133 h 1274"/>
              <a:gd name="T12" fmla="*/ 1090 w 1276"/>
              <a:gd name="T13" fmla="*/ 186 h 1274"/>
              <a:gd name="T14" fmla="*/ 1143 w 1276"/>
              <a:gd name="T15" fmla="*/ 247 h 1274"/>
              <a:gd name="T16" fmla="*/ 1188 w 1276"/>
              <a:gd name="T17" fmla="*/ 316 h 1274"/>
              <a:gd name="T18" fmla="*/ 1225 w 1276"/>
              <a:gd name="T19" fmla="*/ 388 h 1274"/>
              <a:gd name="T20" fmla="*/ 1253 w 1276"/>
              <a:gd name="T21" fmla="*/ 467 h 1274"/>
              <a:gd name="T22" fmla="*/ 1270 w 1276"/>
              <a:gd name="T23" fmla="*/ 551 h 1274"/>
              <a:gd name="T24" fmla="*/ 1276 w 1276"/>
              <a:gd name="T25" fmla="*/ 638 h 1274"/>
              <a:gd name="T26" fmla="*/ 1270 w 1276"/>
              <a:gd name="T27" fmla="*/ 724 h 1274"/>
              <a:gd name="T28" fmla="*/ 1253 w 1276"/>
              <a:gd name="T29" fmla="*/ 807 h 1274"/>
              <a:gd name="T30" fmla="*/ 1225 w 1276"/>
              <a:gd name="T31" fmla="*/ 885 h 1274"/>
              <a:gd name="T32" fmla="*/ 1188 w 1276"/>
              <a:gd name="T33" fmla="*/ 958 h 1274"/>
              <a:gd name="T34" fmla="*/ 1143 w 1276"/>
              <a:gd name="T35" fmla="*/ 1027 h 1274"/>
              <a:gd name="T36" fmla="*/ 1090 w 1276"/>
              <a:gd name="T37" fmla="*/ 1087 h 1274"/>
              <a:gd name="T38" fmla="*/ 1027 w 1276"/>
              <a:gd name="T39" fmla="*/ 1142 h 1274"/>
              <a:gd name="T40" fmla="*/ 960 w 1276"/>
              <a:gd name="T41" fmla="*/ 1188 h 1274"/>
              <a:gd name="T42" fmla="*/ 885 w 1276"/>
              <a:gd name="T43" fmla="*/ 1225 h 1274"/>
              <a:gd name="T44" fmla="*/ 807 w 1276"/>
              <a:gd name="T45" fmla="*/ 1252 h 1274"/>
              <a:gd name="T46" fmla="*/ 724 w 1276"/>
              <a:gd name="T47" fmla="*/ 1268 h 1274"/>
              <a:gd name="T48" fmla="*/ 638 w 1276"/>
              <a:gd name="T49" fmla="*/ 1274 h 1274"/>
              <a:gd name="T50" fmla="*/ 552 w 1276"/>
              <a:gd name="T51" fmla="*/ 1268 h 1274"/>
              <a:gd name="T52" fmla="*/ 469 w 1276"/>
              <a:gd name="T53" fmla="*/ 1252 h 1274"/>
              <a:gd name="T54" fmla="*/ 391 w 1276"/>
              <a:gd name="T55" fmla="*/ 1225 h 1274"/>
              <a:gd name="T56" fmla="*/ 316 w 1276"/>
              <a:gd name="T57" fmla="*/ 1188 h 1274"/>
              <a:gd name="T58" fmla="*/ 249 w 1276"/>
              <a:gd name="T59" fmla="*/ 1142 h 1274"/>
              <a:gd name="T60" fmla="*/ 186 w 1276"/>
              <a:gd name="T61" fmla="*/ 1087 h 1274"/>
              <a:gd name="T62" fmla="*/ 133 w 1276"/>
              <a:gd name="T63" fmla="*/ 1027 h 1274"/>
              <a:gd name="T64" fmla="*/ 88 w 1276"/>
              <a:gd name="T65" fmla="*/ 958 h 1274"/>
              <a:gd name="T66" fmla="*/ 51 w 1276"/>
              <a:gd name="T67" fmla="*/ 885 h 1274"/>
              <a:gd name="T68" fmla="*/ 23 w 1276"/>
              <a:gd name="T69" fmla="*/ 807 h 1274"/>
              <a:gd name="T70" fmla="*/ 6 w 1276"/>
              <a:gd name="T71" fmla="*/ 724 h 1274"/>
              <a:gd name="T72" fmla="*/ 0 w 1276"/>
              <a:gd name="T73" fmla="*/ 638 h 1274"/>
              <a:gd name="T74" fmla="*/ 6 w 1276"/>
              <a:gd name="T75" fmla="*/ 551 h 1274"/>
              <a:gd name="T76" fmla="*/ 23 w 1276"/>
              <a:gd name="T77" fmla="*/ 467 h 1274"/>
              <a:gd name="T78" fmla="*/ 51 w 1276"/>
              <a:gd name="T79" fmla="*/ 388 h 1274"/>
              <a:gd name="T80" fmla="*/ 88 w 1276"/>
              <a:gd name="T81" fmla="*/ 316 h 1274"/>
              <a:gd name="T82" fmla="*/ 133 w 1276"/>
              <a:gd name="T83" fmla="*/ 247 h 1274"/>
              <a:gd name="T84" fmla="*/ 186 w 1276"/>
              <a:gd name="T85" fmla="*/ 186 h 1274"/>
              <a:gd name="T86" fmla="*/ 249 w 1276"/>
              <a:gd name="T87" fmla="*/ 133 h 1274"/>
              <a:gd name="T88" fmla="*/ 316 w 1276"/>
              <a:gd name="T89" fmla="*/ 86 h 1274"/>
              <a:gd name="T90" fmla="*/ 391 w 1276"/>
              <a:gd name="T91" fmla="*/ 51 h 1274"/>
              <a:gd name="T92" fmla="*/ 469 w 1276"/>
              <a:gd name="T93" fmla="*/ 23 h 1274"/>
              <a:gd name="T94" fmla="*/ 552 w 1276"/>
              <a:gd name="T95" fmla="*/ 6 h 1274"/>
              <a:gd name="T96" fmla="*/ 638 w 1276"/>
              <a:gd name="T97" fmla="*/ 0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274">
                <a:moveTo>
                  <a:pt x="638" y="0"/>
                </a:moveTo>
                <a:lnTo>
                  <a:pt x="724" y="6"/>
                </a:lnTo>
                <a:lnTo>
                  <a:pt x="807" y="23"/>
                </a:lnTo>
                <a:lnTo>
                  <a:pt x="885" y="51"/>
                </a:lnTo>
                <a:lnTo>
                  <a:pt x="960" y="86"/>
                </a:lnTo>
                <a:lnTo>
                  <a:pt x="1027" y="133"/>
                </a:lnTo>
                <a:lnTo>
                  <a:pt x="1090" y="186"/>
                </a:lnTo>
                <a:lnTo>
                  <a:pt x="1143" y="247"/>
                </a:lnTo>
                <a:lnTo>
                  <a:pt x="1188" y="316"/>
                </a:lnTo>
                <a:lnTo>
                  <a:pt x="1225" y="388"/>
                </a:lnTo>
                <a:lnTo>
                  <a:pt x="1253" y="467"/>
                </a:lnTo>
                <a:lnTo>
                  <a:pt x="1270" y="551"/>
                </a:lnTo>
                <a:lnTo>
                  <a:pt x="1276" y="638"/>
                </a:lnTo>
                <a:lnTo>
                  <a:pt x="1270" y="724"/>
                </a:lnTo>
                <a:lnTo>
                  <a:pt x="1253" y="807"/>
                </a:lnTo>
                <a:lnTo>
                  <a:pt x="1225" y="885"/>
                </a:lnTo>
                <a:lnTo>
                  <a:pt x="1188" y="958"/>
                </a:lnTo>
                <a:lnTo>
                  <a:pt x="1143" y="1027"/>
                </a:lnTo>
                <a:lnTo>
                  <a:pt x="1090" y="1087"/>
                </a:lnTo>
                <a:lnTo>
                  <a:pt x="1027" y="1142"/>
                </a:lnTo>
                <a:lnTo>
                  <a:pt x="960" y="1188"/>
                </a:lnTo>
                <a:lnTo>
                  <a:pt x="885" y="1225"/>
                </a:lnTo>
                <a:lnTo>
                  <a:pt x="807" y="1252"/>
                </a:lnTo>
                <a:lnTo>
                  <a:pt x="724" y="1268"/>
                </a:lnTo>
                <a:lnTo>
                  <a:pt x="638" y="1274"/>
                </a:lnTo>
                <a:lnTo>
                  <a:pt x="552" y="1268"/>
                </a:lnTo>
                <a:lnTo>
                  <a:pt x="469" y="1252"/>
                </a:lnTo>
                <a:lnTo>
                  <a:pt x="391" y="1225"/>
                </a:lnTo>
                <a:lnTo>
                  <a:pt x="316" y="1188"/>
                </a:lnTo>
                <a:lnTo>
                  <a:pt x="249" y="1142"/>
                </a:lnTo>
                <a:lnTo>
                  <a:pt x="186" y="1087"/>
                </a:lnTo>
                <a:lnTo>
                  <a:pt x="133" y="1027"/>
                </a:lnTo>
                <a:lnTo>
                  <a:pt x="88" y="958"/>
                </a:lnTo>
                <a:lnTo>
                  <a:pt x="51" y="885"/>
                </a:lnTo>
                <a:lnTo>
                  <a:pt x="23" y="807"/>
                </a:lnTo>
                <a:lnTo>
                  <a:pt x="6" y="724"/>
                </a:lnTo>
                <a:lnTo>
                  <a:pt x="0" y="638"/>
                </a:lnTo>
                <a:lnTo>
                  <a:pt x="6" y="551"/>
                </a:lnTo>
                <a:lnTo>
                  <a:pt x="23" y="467"/>
                </a:lnTo>
                <a:lnTo>
                  <a:pt x="51" y="388"/>
                </a:lnTo>
                <a:lnTo>
                  <a:pt x="88" y="316"/>
                </a:lnTo>
                <a:lnTo>
                  <a:pt x="133" y="247"/>
                </a:lnTo>
                <a:lnTo>
                  <a:pt x="186" y="186"/>
                </a:lnTo>
                <a:lnTo>
                  <a:pt x="249" y="133"/>
                </a:lnTo>
                <a:lnTo>
                  <a:pt x="316" y="86"/>
                </a:lnTo>
                <a:lnTo>
                  <a:pt x="391" y="51"/>
                </a:lnTo>
                <a:lnTo>
                  <a:pt x="469" y="23"/>
                </a:lnTo>
                <a:lnTo>
                  <a:pt x="552" y="6"/>
                </a:lnTo>
                <a:lnTo>
                  <a:pt x="638" y="0"/>
                </a:lnTo>
                <a:close/>
              </a:path>
            </a:pathLst>
          </a:custGeom>
          <a:solidFill>
            <a:schemeClr val="bg1">
              <a:lumMod val="95000"/>
            </a:schemeClr>
          </a:solidFill>
          <a:ln w="0">
            <a:noFill/>
            <a:prstDash val="solid"/>
            <a:round/>
            <a:headEnd/>
            <a:tailEnd/>
          </a:ln>
        </p:spPr>
        <p:txBody>
          <a:bodyPr vert="horz" wrap="square" lIns="182880" tIns="91440" rIns="182880" bIns="91440" numCol="1" anchor="t" anchorCtr="0" compatLnSpc="1">
            <a:prstTxWarp prst="textNoShape">
              <a:avLst/>
            </a:prstTxWarp>
          </a:bodyPr>
          <a:lstStyle/>
          <a:p>
            <a:endParaRPr lang="en-GB" sz="4800" noProof="0" dirty="0"/>
          </a:p>
        </p:txBody>
      </p:sp>
      <p:sp>
        <p:nvSpPr>
          <p:cNvPr id="18" name="Rectangle 855">
            <a:extLst>
              <a:ext uri="{FF2B5EF4-FFF2-40B4-BE49-F238E27FC236}">
                <a16:creationId xmlns:a16="http://schemas.microsoft.com/office/drawing/2014/main" id="{36A4483D-5794-D09D-6DD7-4460BC24F0FD}"/>
              </a:ext>
            </a:extLst>
          </p:cNvPr>
          <p:cNvSpPr>
            <a:spLocks noChangeArrowheads="1"/>
          </p:cNvSpPr>
          <p:nvPr/>
        </p:nvSpPr>
        <p:spPr bwMode="auto">
          <a:xfrm>
            <a:off x="7404642" y="6798173"/>
            <a:ext cx="2881355" cy="1419959"/>
          </a:xfrm>
          <a:prstGeom prst="roundRect">
            <a:avLst/>
          </a:prstGeom>
          <a:solidFill>
            <a:srgbClr val="3E6E28"/>
          </a:solidFill>
          <a:ln w="0">
            <a:noFill/>
            <a:prstDash val="solid"/>
            <a:miter lim="800000"/>
            <a:headEnd/>
            <a:tailEnd/>
          </a:ln>
        </p:spPr>
        <p:txBody>
          <a:bodyPr vert="horz" wrap="square" lIns="182880" tIns="91440" rIns="182880" bIns="91440" numCol="1" anchor="ctr" anchorCtr="0" compatLnSpc="1">
            <a:prstTxWarp prst="textNoShape">
              <a:avLst/>
            </a:prstTxWarp>
          </a:bodyPr>
          <a:lstStyle/>
          <a:p>
            <a:pPr algn="ctr"/>
            <a:r>
              <a:rPr lang="en-GB" sz="3000" b="1" noProof="0" dirty="0">
                <a:solidFill>
                  <a:schemeClr val="bg1"/>
                </a:solidFill>
                <a:latin typeface="+mj-lt"/>
              </a:rPr>
              <a:t>Opportunity Recognition</a:t>
            </a:r>
          </a:p>
        </p:txBody>
      </p:sp>
      <p:sp>
        <p:nvSpPr>
          <p:cNvPr id="19" name="Rectangle 68">
            <a:extLst>
              <a:ext uri="{FF2B5EF4-FFF2-40B4-BE49-F238E27FC236}">
                <a16:creationId xmlns:a16="http://schemas.microsoft.com/office/drawing/2014/main" id="{3AF0923F-6FCB-57B1-81DC-623E5F5D18BB}"/>
              </a:ext>
            </a:extLst>
          </p:cNvPr>
          <p:cNvSpPr/>
          <p:nvPr/>
        </p:nvSpPr>
        <p:spPr>
          <a:xfrm flipH="1">
            <a:off x="7446860" y="8560075"/>
            <a:ext cx="2728954" cy="825226"/>
          </a:xfrm>
          <a:prstGeom prst="rect">
            <a:avLst/>
          </a:prstGeom>
        </p:spPr>
        <p:txBody>
          <a:bodyPr wrap="square" lIns="0" tIns="0" rIns="0" bIns="0" anchor="ctr">
            <a:spAutoFit/>
          </a:bodyPr>
          <a:lstStyle/>
          <a:p>
            <a:pPr algn="ctr">
              <a:lnSpc>
                <a:spcPct val="110000"/>
              </a:lnSpc>
            </a:pPr>
            <a:r>
              <a:rPr lang="en-GB" sz="2500" kern="100" noProof="0" dirty="0">
                <a:latin typeface="+mj-lt"/>
                <a:ea typeface="Aptos" panose="020B0004020202020204" pitchFamily="34" charset="0"/>
                <a:cs typeface="Times New Roman" panose="02020603050405020304" pitchFamily="18" charset="0"/>
              </a:rPr>
              <a:t>Ideas that arise from needs or trends</a:t>
            </a:r>
            <a:endParaRPr lang="en-GB" sz="2500" noProof="0" dirty="0">
              <a:solidFill>
                <a:schemeClr val="tx1">
                  <a:lumMod val="75000"/>
                  <a:lumOff val="25000"/>
                </a:schemeClr>
              </a:solidFill>
              <a:latin typeface="+mj-lt"/>
            </a:endParaRPr>
          </a:p>
        </p:txBody>
      </p:sp>
      <p:sp>
        <p:nvSpPr>
          <p:cNvPr id="20" name="Rectangle 855">
            <a:extLst>
              <a:ext uri="{FF2B5EF4-FFF2-40B4-BE49-F238E27FC236}">
                <a16:creationId xmlns:a16="http://schemas.microsoft.com/office/drawing/2014/main" id="{08FD713C-10F5-84F8-6CA4-136F619F033C}"/>
              </a:ext>
            </a:extLst>
          </p:cNvPr>
          <p:cNvSpPr>
            <a:spLocks noChangeArrowheads="1"/>
          </p:cNvSpPr>
          <p:nvPr/>
        </p:nvSpPr>
        <p:spPr bwMode="auto">
          <a:xfrm>
            <a:off x="10738464" y="6798173"/>
            <a:ext cx="2881355" cy="1419959"/>
          </a:xfrm>
          <a:prstGeom prst="roundRect">
            <a:avLst/>
          </a:prstGeom>
          <a:solidFill>
            <a:srgbClr val="04A6C2"/>
          </a:solidFill>
          <a:ln w="0">
            <a:noFill/>
            <a:prstDash val="solid"/>
            <a:miter lim="800000"/>
            <a:headEnd/>
            <a:tailEnd/>
          </a:ln>
        </p:spPr>
        <p:txBody>
          <a:bodyPr vert="horz" wrap="square" lIns="182880" tIns="91440" rIns="182880" bIns="91440" numCol="1" anchor="ctr" anchorCtr="0" compatLnSpc="1">
            <a:prstTxWarp prst="textNoShape">
              <a:avLst/>
            </a:prstTxWarp>
          </a:bodyPr>
          <a:lstStyle/>
          <a:p>
            <a:pPr algn="ctr"/>
            <a:r>
              <a:rPr lang="en-GB" sz="3000" b="1" kern="100" noProof="0" dirty="0">
                <a:solidFill>
                  <a:schemeClr val="bg1"/>
                </a:solidFill>
                <a:latin typeface="+mj-lt"/>
                <a:ea typeface="Aptos" panose="020B0004020202020204" pitchFamily="34" charset="0"/>
                <a:cs typeface="Times New Roman" panose="02020603050405020304" pitchFamily="18" charset="0"/>
              </a:rPr>
              <a:t>Strategic Thinking &amp; Planning</a:t>
            </a:r>
            <a:endParaRPr lang="en-GB" sz="3000" b="1" noProof="0" dirty="0">
              <a:solidFill>
                <a:schemeClr val="bg1"/>
              </a:solidFill>
              <a:latin typeface="+mj-lt"/>
            </a:endParaRPr>
          </a:p>
        </p:txBody>
      </p:sp>
      <p:sp>
        <p:nvSpPr>
          <p:cNvPr id="21" name="Rectangle 855">
            <a:extLst>
              <a:ext uri="{FF2B5EF4-FFF2-40B4-BE49-F238E27FC236}">
                <a16:creationId xmlns:a16="http://schemas.microsoft.com/office/drawing/2014/main" id="{24D5E53E-AB5D-0E98-9102-503F4C3435E8}"/>
              </a:ext>
            </a:extLst>
          </p:cNvPr>
          <p:cNvSpPr>
            <a:spLocks noChangeArrowheads="1"/>
          </p:cNvSpPr>
          <p:nvPr/>
        </p:nvSpPr>
        <p:spPr bwMode="auto">
          <a:xfrm>
            <a:off x="14074248" y="6798173"/>
            <a:ext cx="2881355" cy="1419959"/>
          </a:xfrm>
          <a:prstGeom prst="roundRect">
            <a:avLst/>
          </a:prstGeom>
          <a:solidFill>
            <a:srgbClr val="FF0000"/>
          </a:solidFill>
          <a:ln w="0">
            <a:solidFill>
              <a:srgbClr val="FF0000"/>
            </a:solidFill>
            <a:prstDash val="solid"/>
            <a:miter lim="800000"/>
            <a:headEnd/>
            <a:tailEnd/>
          </a:ln>
        </p:spPr>
        <p:txBody>
          <a:bodyPr vert="horz" wrap="square" lIns="182880" tIns="91440" rIns="182880" bIns="91440" numCol="1" anchor="ctr" anchorCtr="0" compatLnSpc="1">
            <a:prstTxWarp prst="textNoShape">
              <a:avLst/>
            </a:prstTxWarp>
          </a:bodyPr>
          <a:lstStyle/>
          <a:p>
            <a:pPr algn="ctr"/>
            <a:r>
              <a:rPr lang="en-GB" sz="3000" b="1" kern="100" noProof="0" dirty="0">
                <a:solidFill>
                  <a:schemeClr val="bg1"/>
                </a:solidFill>
                <a:latin typeface="+mj-lt"/>
                <a:ea typeface="Aptos" panose="020B0004020202020204" pitchFamily="34" charset="0"/>
                <a:cs typeface="Times New Roman" panose="02020603050405020304" pitchFamily="18" charset="0"/>
              </a:rPr>
              <a:t>Sustainable, Creative Impact</a:t>
            </a:r>
            <a:endParaRPr lang="en-GB" sz="3000" b="1" noProof="0" dirty="0">
              <a:solidFill>
                <a:schemeClr val="bg1"/>
              </a:solidFill>
              <a:latin typeface="+mj-lt"/>
            </a:endParaRPr>
          </a:p>
        </p:txBody>
      </p:sp>
      <p:sp>
        <p:nvSpPr>
          <p:cNvPr id="22" name="Rectangle 71">
            <a:extLst>
              <a:ext uri="{FF2B5EF4-FFF2-40B4-BE49-F238E27FC236}">
                <a16:creationId xmlns:a16="http://schemas.microsoft.com/office/drawing/2014/main" id="{377F9551-228E-FA2E-3DDF-927E11B5A99B}"/>
              </a:ext>
            </a:extLst>
          </p:cNvPr>
          <p:cNvSpPr/>
          <p:nvPr/>
        </p:nvSpPr>
        <p:spPr>
          <a:xfrm flipH="1">
            <a:off x="10814664" y="8560075"/>
            <a:ext cx="2728954" cy="825226"/>
          </a:xfrm>
          <a:prstGeom prst="rect">
            <a:avLst/>
          </a:prstGeom>
        </p:spPr>
        <p:txBody>
          <a:bodyPr wrap="square" lIns="0" tIns="0" rIns="0" bIns="0" anchor="ctr">
            <a:spAutoFit/>
          </a:bodyPr>
          <a:lstStyle/>
          <a:p>
            <a:pPr algn="ctr">
              <a:lnSpc>
                <a:spcPct val="110000"/>
              </a:lnSpc>
            </a:pPr>
            <a:r>
              <a:rPr lang="en-GB" sz="2500" kern="100" noProof="0" dirty="0">
                <a:latin typeface="+mj-lt"/>
                <a:ea typeface="Aptos" panose="020B0004020202020204" pitchFamily="34" charset="0"/>
                <a:cs typeface="Times New Roman" panose="02020603050405020304" pitchFamily="18" charset="0"/>
              </a:rPr>
              <a:t>Tools, risk analysis, practical pathways</a:t>
            </a:r>
            <a:endParaRPr lang="en-GB" sz="2500" noProof="0" dirty="0">
              <a:solidFill>
                <a:schemeClr val="tx1">
                  <a:lumMod val="75000"/>
                  <a:lumOff val="25000"/>
                </a:schemeClr>
              </a:solidFill>
              <a:latin typeface="+mj-lt"/>
            </a:endParaRPr>
          </a:p>
        </p:txBody>
      </p:sp>
      <p:sp>
        <p:nvSpPr>
          <p:cNvPr id="23" name="Rectangle 72">
            <a:extLst>
              <a:ext uri="{FF2B5EF4-FFF2-40B4-BE49-F238E27FC236}">
                <a16:creationId xmlns:a16="http://schemas.microsoft.com/office/drawing/2014/main" id="{A4F8102D-8490-49F3-7E57-A05224890886}"/>
              </a:ext>
            </a:extLst>
          </p:cNvPr>
          <p:cNvSpPr/>
          <p:nvPr/>
        </p:nvSpPr>
        <p:spPr>
          <a:xfrm flipH="1">
            <a:off x="14040265" y="8560075"/>
            <a:ext cx="2881355" cy="825226"/>
          </a:xfrm>
          <a:prstGeom prst="rect">
            <a:avLst/>
          </a:prstGeom>
        </p:spPr>
        <p:txBody>
          <a:bodyPr wrap="square" lIns="0" tIns="0" rIns="0" bIns="0" anchor="ctr">
            <a:spAutoFit/>
          </a:bodyPr>
          <a:lstStyle/>
          <a:p>
            <a:pPr algn="ctr">
              <a:lnSpc>
                <a:spcPct val="110000"/>
              </a:lnSpc>
            </a:pPr>
            <a:r>
              <a:rPr lang="en-GB" sz="2500" kern="100" noProof="0" dirty="0">
                <a:latin typeface="+mj-lt"/>
                <a:ea typeface="Aptos" panose="020B0004020202020204" pitchFamily="34" charset="0"/>
                <a:cs typeface="Times New Roman" panose="02020603050405020304" pitchFamily="18" charset="0"/>
              </a:rPr>
              <a:t>Well-aligned, realistic implementation</a:t>
            </a:r>
            <a:endParaRPr lang="en-GB" sz="2500" noProof="0" dirty="0">
              <a:solidFill>
                <a:schemeClr val="tx1">
                  <a:lumMod val="75000"/>
                  <a:lumOff val="25000"/>
                </a:schemeClr>
              </a:solidFill>
              <a:latin typeface="+mj-lt"/>
            </a:endParaRPr>
          </a:p>
        </p:txBody>
      </p:sp>
      <p:sp>
        <p:nvSpPr>
          <p:cNvPr id="24" name="Freeform 1114">
            <a:extLst>
              <a:ext uri="{FF2B5EF4-FFF2-40B4-BE49-F238E27FC236}">
                <a16:creationId xmlns:a16="http://schemas.microsoft.com/office/drawing/2014/main" id="{01242DF2-404D-F322-455C-427982ADC85C}"/>
              </a:ext>
            </a:extLst>
          </p:cNvPr>
          <p:cNvSpPr>
            <a:spLocks/>
          </p:cNvSpPr>
          <p:nvPr/>
        </p:nvSpPr>
        <p:spPr bwMode="auto">
          <a:xfrm>
            <a:off x="14213628" y="3356393"/>
            <a:ext cx="2187031" cy="2169838"/>
          </a:xfrm>
          <a:custGeom>
            <a:avLst/>
            <a:gdLst>
              <a:gd name="T0" fmla="*/ 632 w 1263"/>
              <a:gd name="T1" fmla="*/ 0 h 1262"/>
              <a:gd name="T2" fmla="*/ 717 w 1263"/>
              <a:gd name="T3" fmla="*/ 5 h 1262"/>
              <a:gd name="T4" fmla="*/ 799 w 1263"/>
              <a:gd name="T5" fmla="*/ 21 h 1262"/>
              <a:gd name="T6" fmla="*/ 878 w 1263"/>
              <a:gd name="T7" fmla="*/ 49 h 1262"/>
              <a:gd name="T8" fmla="*/ 951 w 1263"/>
              <a:gd name="T9" fmla="*/ 86 h 1262"/>
              <a:gd name="T10" fmla="*/ 1017 w 1263"/>
              <a:gd name="T11" fmla="*/ 131 h 1262"/>
              <a:gd name="T12" fmla="*/ 1078 w 1263"/>
              <a:gd name="T13" fmla="*/ 184 h 1262"/>
              <a:gd name="T14" fmla="*/ 1131 w 1263"/>
              <a:gd name="T15" fmla="*/ 245 h 1262"/>
              <a:gd name="T16" fmla="*/ 1176 w 1263"/>
              <a:gd name="T17" fmla="*/ 312 h 1262"/>
              <a:gd name="T18" fmla="*/ 1214 w 1263"/>
              <a:gd name="T19" fmla="*/ 384 h 1262"/>
              <a:gd name="T20" fmla="*/ 1241 w 1263"/>
              <a:gd name="T21" fmla="*/ 463 h 1262"/>
              <a:gd name="T22" fmla="*/ 1257 w 1263"/>
              <a:gd name="T23" fmla="*/ 545 h 1262"/>
              <a:gd name="T24" fmla="*/ 1263 w 1263"/>
              <a:gd name="T25" fmla="*/ 630 h 1262"/>
              <a:gd name="T26" fmla="*/ 1257 w 1263"/>
              <a:gd name="T27" fmla="*/ 716 h 1262"/>
              <a:gd name="T28" fmla="*/ 1241 w 1263"/>
              <a:gd name="T29" fmla="*/ 799 h 1262"/>
              <a:gd name="T30" fmla="*/ 1214 w 1263"/>
              <a:gd name="T31" fmla="*/ 877 h 1262"/>
              <a:gd name="T32" fmla="*/ 1176 w 1263"/>
              <a:gd name="T33" fmla="*/ 950 h 1262"/>
              <a:gd name="T34" fmla="*/ 1131 w 1263"/>
              <a:gd name="T35" fmla="*/ 1017 h 1262"/>
              <a:gd name="T36" fmla="*/ 1078 w 1263"/>
              <a:gd name="T37" fmla="*/ 1078 h 1262"/>
              <a:gd name="T38" fmla="*/ 1017 w 1263"/>
              <a:gd name="T39" fmla="*/ 1131 h 1262"/>
              <a:gd name="T40" fmla="*/ 951 w 1263"/>
              <a:gd name="T41" fmla="*/ 1176 h 1262"/>
              <a:gd name="T42" fmla="*/ 878 w 1263"/>
              <a:gd name="T43" fmla="*/ 1213 h 1262"/>
              <a:gd name="T44" fmla="*/ 799 w 1263"/>
              <a:gd name="T45" fmla="*/ 1241 h 1262"/>
              <a:gd name="T46" fmla="*/ 717 w 1263"/>
              <a:gd name="T47" fmla="*/ 1256 h 1262"/>
              <a:gd name="T48" fmla="*/ 632 w 1263"/>
              <a:gd name="T49" fmla="*/ 1262 h 1262"/>
              <a:gd name="T50" fmla="*/ 546 w 1263"/>
              <a:gd name="T51" fmla="*/ 1256 h 1262"/>
              <a:gd name="T52" fmla="*/ 464 w 1263"/>
              <a:gd name="T53" fmla="*/ 1241 h 1262"/>
              <a:gd name="T54" fmla="*/ 385 w 1263"/>
              <a:gd name="T55" fmla="*/ 1213 h 1262"/>
              <a:gd name="T56" fmla="*/ 312 w 1263"/>
              <a:gd name="T57" fmla="*/ 1176 h 1262"/>
              <a:gd name="T58" fmla="*/ 246 w 1263"/>
              <a:gd name="T59" fmla="*/ 1131 h 1262"/>
              <a:gd name="T60" fmla="*/ 185 w 1263"/>
              <a:gd name="T61" fmla="*/ 1078 h 1262"/>
              <a:gd name="T62" fmla="*/ 132 w 1263"/>
              <a:gd name="T63" fmla="*/ 1017 h 1262"/>
              <a:gd name="T64" fmla="*/ 87 w 1263"/>
              <a:gd name="T65" fmla="*/ 950 h 1262"/>
              <a:gd name="T66" fmla="*/ 49 w 1263"/>
              <a:gd name="T67" fmla="*/ 877 h 1262"/>
              <a:gd name="T68" fmla="*/ 22 w 1263"/>
              <a:gd name="T69" fmla="*/ 799 h 1262"/>
              <a:gd name="T70" fmla="*/ 6 w 1263"/>
              <a:gd name="T71" fmla="*/ 716 h 1262"/>
              <a:gd name="T72" fmla="*/ 0 w 1263"/>
              <a:gd name="T73" fmla="*/ 630 h 1262"/>
              <a:gd name="T74" fmla="*/ 6 w 1263"/>
              <a:gd name="T75" fmla="*/ 545 h 1262"/>
              <a:gd name="T76" fmla="*/ 22 w 1263"/>
              <a:gd name="T77" fmla="*/ 463 h 1262"/>
              <a:gd name="T78" fmla="*/ 49 w 1263"/>
              <a:gd name="T79" fmla="*/ 384 h 1262"/>
              <a:gd name="T80" fmla="*/ 87 w 1263"/>
              <a:gd name="T81" fmla="*/ 312 h 1262"/>
              <a:gd name="T82" fmla="*/ 132 w 1263"/>
              <a:gd name="T83" fmla="*/ 245 h 1262"/>
              <a:gd name="T84" fmla="*/ 185 w 1263"/>
              <a:gd name="T85" fmla="*/ 184 h 1262"/>
              <a:gd name="T86" fmla="*/ 246 w 1263"/>
              <a:gd name="T87" fmla="*/ 131 h 1262"/>
              <a:gd name="T88" fmla="*/ 312 w 1263"/>
              <a:gd name="T89" fmla="*/ 86 h 1262"/>
              <a:gd name="T90" fmla="*/ 385 w 1263"/>
              <a:gd name="T91" fmla="*/ 49 h 1262"/>
              <a:gd name="T92" fmla="*/ 464 w 1263"/>
              <a:gd name="T93" fmla="*/ 21 h 1262"/>
              <a:gd name="T94" fmla="*/ 546 w 1263"/>
              <a:gd name="T95" fmla="*/ 5 h 1262"/>
              <a:gd name="T96" fmla="*/ 632 w 1263"/>
              <a:gd name="T97" fmla="*/ 0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3" h="1262">
                <a:moveTo>
                  <a:pt x="632" y="0"/>
                </a:moveTo>
                <a:lnTo>
                  <a:pt x="717" y="5"/>
                </a:lnTo>
                <a:lnTo>
                  <a:pt x="799" y="21"/>
                </a:lnTo>
                <a:lnTo>
                  <a:pt x="878" y="49"/>
                </a:lnTo>
                <a:lnTo>
                  <a:pt x="951" y="86"/>
                </a:lnTo>
                <a:lnTo>
                  <a:pt x="1017" y="131"/>
                </a:lnTo>
                <a:lnTo>
                  <a:pt x="1078" y="184"/>
                </a:lnTo>
                <a:lnTo>
                  <a:pt x="1131" y="245"/>
                </a:lnTo>
                <a:lnTo>
                  <a:pt x="1176" y="312"/>
                </a:lnTo>
                <a:lnTo>
                  <a:pt x="1214" y="384"/>
                </a:lnTo>
                <a:lnTo>
                  <a:pt x="1241" y="463"/>
                </a:lnTo>
                <a:lnTo>
                  <a:pt x="1257" y="545"/>
                </a:lnTo>
                <a:lnTo>
                  <a:pt x="1263" y="630"/>
                </a:lnTo>
                <a:lnTo>
                  <a:pt x="1257" y="716"/>
                </a:lnTo>
                <a:lnTo>
                  <a:pt x="1241" y="799"/>
                </a:lnTo>
                <a:lnTo>
                  <a:pt x="1214" y="877"/>
                </a:lnTo>
                <a:lnTo>
                  <a:pt x="1176" y="950"/>
                </a:lnTo>
                <a:lnTo>
                  <a:pt x="1131" y="1017"/>
                </a:lnTo>
                <a:lnTo>
                  <a:pt x="1078" y="1078"/>
                </a:lnTo>
                <a:lnTo>
                  <a:pt x="1017" y="1131"/>
                </a:lnTo>
                <a:lnTo>
                  <a:pt x="951" y="1176"/>
                </a:lnTo>
                <a:lnTo>
                  <a:pt x="878" y="1213"/>
                </a:lnTo>
                <a:lnTo>
                  <a:pt x="799" y="1241"/>
                </a:lnTo>
                <a:lnTo>
                  <a:pt x="717" y="1256"/>
                </a:lnTo>
                <a:lnTo>
                  <a:pt x="632" y="1262"/>
                </a:lnTo>
                <a:lnTo>
                  <a:pt x="546" y="1256"/>
                </a:lnTo>
                <a:lnTo>
                  <a:pt x="464" y="1241"/>
                </a:lnTo>
                <a:lnTo>
                  <a:pt x="385" y="1213"/>
                </a:lnTo>
                <a:lnTo>
                  <a:pt x="312" y="1176"/>
                </a:lnTo>
                <a:lnTo>
                  <a:pt x="246" y="1131"/>
                </a:lnTo>
                <a:lnTo>
                  <a:pt x="185" y="1078"/>
                </a:lnTo>
                <a:lnTo>
                  <a:pt x="132" y="1017"/>
                </a:lnTo>
                <a:lnTo>
                  <a:pt x="87" y="950"/>
                </a:lnTo>
                <a:lnTo>
                  <a:pt x="49" y="877"/>
                </a:lnTo>
                <a:lnTo>
                  <a:pt x="22" y="799"/>
                </a:lnTo>
                <a:lnTo>
                  <a:pt x="6" y="716"/>
                </a:lnTo>
                <a:lnTo>
                  <a:pt x="0" y="630"/>
                </a:lnTo>
                <a:lnTo>
                  <a:pt x="6" y="545"/>
                </a:lnTo>
                <a:lnTo>
                  <a:pt x="22" y="463"/>
                </a:lnTo>
                <a:lnTo>
                  <a:pt x="49" y="384"/>
                </a:lnTo>
                <a:lnTo>
                  <a:pt x="87" y="312"/>
                </a:lnTo>
                <a:lnTo>
                  <a:pt x="132" y="245"/>
                </a:lnTo>
                <a:lnTo>
                  <a:pt x="185" y="184"/>
                </a:lnTo>
                <a:lnTo>
                  <a:pt x="246" y="131"/>
                </a:lnTo>
                <a:lnTo>
                  <a:pt x="312" y="86"/>
                </a:lnTo>
                <a:lnTo>
                  <a:pt x="385" y="49"/>
                </a:lnTo>
                <a:lnTo>
                  <a:pt x="464" y="21"/>
                </a:lnTo>
                <a:lnTo>
                  <a:pt x="546" y="5"/>
                </a:lnTo>
                <a:lnTo>
                  <a:pt x="632" y="0"/>
                </a:lnTo>
                <a:close/>
              </a:path>
            </a:pathLst>
          </a:custGeom>
          <a:solidFill>
            <a:srgbClr val="FF0000"/>
          </a:solidFill>
          <a:ln w="0">
            <a:solidFill>
              <a:srgbClr val="FF0000"/>
            </a:solidFill>
            <a:prstDash val="solid"/>
            <a:round/>
            <a:headEnd/>
            <a:tailEnd/>
          </a:ln>
        </p:spPr>
        <p:txBody>
          <a:bodyPr vert="horz" wrap="square" lIns="182880" tIns="91440" rIns="182880" bIns="91440" numCol="1" anchor="t" anchorCtr="0" compatLnSpc="1">
            <a:prstTxWarp prst="textNoShape">
              <a:avLst/>
            </a:prstTxWarp>
          </a:bodyPr>
          <a:lstStyle/>
          <a:p>
            <a:endParaRPr lang="en-GB" sz="4800" noProof="0" dirty="0"/>
          </a:p>
        </p:txBody>
      </p:sp>
      <p:sp>
        <p:nvSpPr>
          <p:cNvPr id="25" name="Freeform 1171">
            <a:extLst>
              <a:ext uri="{FF2B5EF4-FFF2-40B4-BE49-F238E27FC236}">
                <a16:creationId xmlns:a16="http://schemas.microsoft.com/office/drawing/2014/main" id="{765E2F2B-1AEB-AFD3-0E00-3CFC95025F69}"/>
              </a:ext>
            </a:extLst>
          </p:cNvPr>
          <p:cNvSpPr>
            <a:spLocks/>
          </p:cNvSpPr>
          <p:nvPr/>
        </p:nvSpPr>
        <p:spPr bwMode="auto">
          <a:xfrm>
            <a:off x="7869977" y="3359977"/>
            <a:ext cx="2190499" cy="2169838"/>
          </a:xfrm>
          <a:custGeom>
            <a:avLst/>
            <a:gdLst>
              <a:gd name="T0" fmla="*/ 633 w 1263"/>
              <a:gd name="T1" fmla="*/ 0 h 1262"/>
              <a:gd name="T2" fmla="*/ 717 w 1263"/>
              <a:gd name="T3" fmla="*/ 5 h 1262"/>
              <a:gd name="T4" fmla="*/ 800 w 1263"/>
              <a:gd name="T5" fmla="*/ 23 h 1262"/>
              <a:gd name="T6" fmla="*/ 878 w 1263"/>
              <a:gd name="T7" fmla="*/ 51 h 1262"/>
              <a:gd name="T8" fmla="*/ 951 w 1263"/>
              <a:gd name="T9" fmla="*/ 86 h 1262"/>
              <a:gd name="T10" fmla="*/ 1018 w 1263"/>
              <a:gd name="T11" fmla="*/ 131 h 1262"/>
              <a:gd name="T12" fmla="*/ 1079 w 1263"/>
              <a:gd name="T13" fmla="*/ 186 h 1262"/>
              <a:gd name="T14" fmla="*/ 1132 w 1263"/>
              <a:gd name="T15" fmla="*/ 245 h 1262"/>
              <a:gd name="T16" fmla="*/ 1177 w 1263"/>
              <a:gd name="T17" fmla="*/ 314 h 1262"/>
              <a:gd name="T18" fmla="*/ 1214 w 1263"/>
              <a:gd name="T19" fmla="*/ 386 h 1262"/>
              <a:gd name="T20" fmla="*/ 1241 w 1263"/>
              <a:gd name="T21" fmla="*/ 463 h 1262"/>
              <a:gd name="T22" fmla="*/ 1257 w 1263"/>
              <a:gd name="T23" fmla="*/ 545 h 1262"/>
              <a:gd name="T24" fmla="*/ 1263 w 1263"/>
              <a:gd name="T25" fmla="*/ 632 h 1262"/>
              <a:gd name="T26" fmla="*/ 1257 w 1263"/>
              <a:gd name="T27" fmla="*/ 718 h 1262"/>
              <a:gd name="T28" fmla="*/ 1241 w 1263"/>
              <a:gd name="T29" fmla="*/ 799 h 1262"/>
              <a:gd name="T30" fmla="*/ 1214 w 1263"/>
              <a:gd name="T31" fmla="*/ 877 h 1262"/>
              <a:gd name="T32" fmla="*/ 1177 w 1263"/>
              <a:gd name="T33" fmla="*/ 950 h 1262"/>
              <a:gd name="T34" fmla="*/ 1132 w 1263"/>
              <a:gd name="T35" fmla="*/ 1017 h 1262"/>
              <a:gd name="T36" fmla="*/ 1079 w 1263"/>
              <a:gd name="T37" fmla="*/ 1078 h 1262"/>
              <a:gd name="T38" fmla="*/ 1018 w 1263"/>
              <a:gd name="T39" fmla="*/ 1131 h 1262"/>
              <a:gd name="T40" fmla="*/ 951 w 1263"/>
              <a:gd name="T41" fmla="*/ 1178 h 1262"/>
              <a:gd name="T42" fmla="*/ 878 w 1263"/>
              <a:gd name="T43" fmla="*/ 1213 h 1262"/>
              <a:gd name="T44" fmla="*/ 800 w 1263"/>
              <a:gd name="T45" fmla="*/ 1241 h 1262"/>
              <a:gd name="T46" fmla="*/ 717 w 1263"/>
              <a:gd name="T47" fmla="*/ 1258 h 1262"/>
              <a:gd name="T48" fmla="*/ 633 w 1263"/>
              <a:gd name="T49" fmla="*/ 1262 h 1262"/>
              <a:gd name="T50" fmla="*/ 546 w 1263"/>
              <a:gd name="T51" fmla="*/ 1258 h 1262"/>
              <a:gd name="T52" fmla="*/ 464 w 1263"/>
              <a:gd name="T53" fmla="*/ 1241 h 1262"/>
              <a:gd name="T54" fmla="*/ 387 w 1263"/>
              <a:gd name="T55" fmla="*/ 1213 h 1262"/>
              <a:gd name="T56" fmla="*/ 313 w 1263"/>
              <a:gd name="T57" fmla="*/ 1178 h 1262"/>
              <a:gd name="T58" fmla="*/ 246 w 1263"/>
              <a:gd name="T59" fmla="*/ 1131 h 1262"/>
              <a:gd name="T60" fmla="*/ 185 w 1263"/>
              <a:gd name="T61" fmla="*/ 1078 h 1262"/>
              <a:gd name="T62" fmla="*/ 132 w 1263"/>
              <a:gd name="T63" fmla="*/ 1017 h 1262"/>
              <a:gd name="T64" fmla="*/ 87 w 1263"/>
              <a:gd name="T65" fmla="*/ 950 h 1262"/>
              <a:gd name="T66" fmla="*/ 52 w 1263"/>
              <a:gd name="T67" fmla="*/ 877 h 1262"/>
              <a:gd name="T68" fmla="*/ 24 w 1263"/>
              <a:gd name="T69" fmla="*/ 799 h 1262"/>
              <a:gd name="T70" fmla="*/ 6 w 1263"/>
              <a:gd name="T71" fmla="*/ 718 h 1262"/>
              <a:gd name="T72" fmla="*/ 0 w 1263"/>
              <a:gd name="T73" fmla="*/ 632 h 1262"/>
              <a:gd name="T74" fmla="*/ 6 w 1263"/>
              <a:gd name="T75" fmla="*/ 545 h 1262"/>
              <a:gd name="T76" fmla="*/ 24 w 1263"/>
              <a:gd name="T77" fmla="*/ 463 h 1262"/>
              <a:gd name="T78" fmla="*/ 52 w 1263"/>
              <a:gd name="T79" fmla="*/ 386 h 1262"/>
              <a:gd name="T80" fmla="*/ 87 w 1263"/>
              <a:gd name="T81" fmla="*/ 314 h 1262"/>
              <a:gd name="T82" fmla="*/ 132 w 1263"/>
              <a:gd name="T83" fmla="*/ 245 h 1262"/>
              <a:gd name="T84" fmla="*/ 185 w 1263"/>
              <a:gd name="T85" fmla="*/ 186 h 1262"/>
              <a:gd name="T86" fmla="*/ 246 w 1263"/>
              <a:gd name="T87" fmla="*/ 131 h 1262"/>
              <a:gd name="T88" fmla="*/ 313 w 1263"/>
              <a:gd name="T89" fmla="*/ 86 h 1262"/>
              <a:gd name="T90" fmla="*/ 387 w 1263"/>
              <a:gd name="T91" fmla="*/ 51 h 1262"/>
              <a:gd name="T92" fmla="*/ 464 w 1263"/>
              <a:gd name="T93" fmla="*/ 23 h 1262"/>
              <a:gd name="T94" fmla="*/ 546 w 1263"/>
              <a:gd name="T95" fmla="*/ 5 h 1262"/>
              <a:gd name="T96" fmla="*/ 633 w 1263"/>
              <a:gd name="T97" fmla="*/ 0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3" h="1262">
                <a:moveTo>
                  <a:pt x="633" y="0"/>
                </a:moveTo>
                <a:lnTo>
                  <a:pt x="717" y="5"/>
                </a:lnTo>
                <a:lnTo>
                  <a:pt x="800" y="23"/>
                </a:lnTo>
                <a:lnTo>
                  <a:pt x="878" y="51"/>
                </a:lnTo>
                <a:lnTo>
                  <a:pt x="951" y="86"/>
                </a:lnTo>
                <a:lnTo>
                  <a:pt x="1018" y="131"/>
                </a:lnTo>
                <a:lnTo>
                  <a:pt x="1079" y="186"/>
                </a:lnTo>
                <a:lnTo>
                  <a:pt x="1132" y="245"/>
                </a:lnTo>
                <a:lnTo>
                  <a:pt x="1177" y="314"/>
                </a:lnTo>
                <a:lnTo>
                  <a:pt x="1214" y="386"/>
                </a:lnTo>
                <a:lnTo>
                  <a:pt x="1241" y="463"/>
                </a:lnTo>
                <a:lnTo>
                  <a:pt x="1257" y="545"/>
                </a:lnTo>
                <a:lnTo>
                  <a:pt x="1263" y="632"/>
                </a:lnTo>
                <a:lnTo>
                  <a:pt x="1257" y="718"/>
                </a:lnTo>
                <a:lnTo>
                  <a:pt x="1241" y="799"/>
                </a:lnTo>
                <a:lnTo>
                  <a:pt x="1214" y="877"/>
                </a:lnTo>
                <a:lnTo>
                  <a:pt x="1177" y="950"/>
                </a:lnTo>
                <a:lnTo>
                  <a:pt x="1132" y="1017"/>
                </a:lnTo>
                <a:lnTo>
                  <a:pt x="1079" y="1078"/>
                </a:lnTo>
                <a:lnTo>
                  <a:pt x="1018" y="1131"/>
                </a:lnTo>
                <a:lnTo>
                  <a:pt x="951" y="1178"/>
                </a:lnTo>
                <a:lnTo>
                  <a:pt x="878" y="1213"/>
                </a:lnTo>
                <a:lnTo>
                  <a:pt x="800" y="1241"/>
                </a:lnTo>
                <a:lnTo>
                  <a:pt x="717" y="1258"/>
                </a:lnTo>
                <a:lnTo>
                  <a:pt x="633" y="1262"/>
                </a:lnTo>
                <a:lnTo>
                  <a:pt x="546" y="1258"/>
                </a:lnTo>
                <a:lnTo>
                  <a:pt x="464" y="1241"/>
                </a:lnTo>
                <a:lnTo>
                  <a:pt x="387" y="1213"/>
                </a:lnTo>
                <a:lnTo>
                  <a:pt x="313" y="1178"/>
                </a:lnTo>
                <a:lnTo>
                  <a:pt x="246" y="1131"/>
                </a:lnTo>
                <a:lnTo>
                  <a:pt x="185" y="1078"/>
                </a:lnTo>
                <a:lnTo>
                  <a:pt x="132" y="1017"/>
                </a:lnTo>
                <a:lnTo>
                  <a:pt x="87" y="950"/>
                </a:lnTo>
                <a:lnTo>
                  <a:pt x="52" y="877"/>
                </a:lnTo>
                <a:lnTo>
                  <a:pt x="24" y="799"/>
                </a:lnTo>
                <a:lnTo>
                  <a:pt x="6" y="718"/>
                </a:lnTo>
                <a:lnTo>
                  <a:pt x="0" y="632"/>
                </a:lnTo>
                <a:lnTo>
                  <a:pt x="6" y="545"/>
                </a:lnTo>
                <a:lnTo>
                  <a:pt x="24" y="463"/>
                </a:lnTo>
                <a:lnTo>
                  <a:pt x="52" y="386"/>
                </a:lnTo>
                <a:lnTo>
                  <a:pt x="87" y="314"/>
                </a:lnTo>
                <a:lnTo>
                  <a:pt x="132" y="245"/>
                </a:lnTo>
                <a:lnTo>
                  <a:pt x="185" y="186"/>
                </a:lnTo>
                <a:lnTo>
                  <a:pt x="246" y="131"/>
                </a:lnTo>
                <a:lnTo>
                  <a:pt x="313" y="86"/>
                </a:lnTo>
                <a:lnTo>
                  <a:pt x="387" y="51"/>
                </a:lnTo>
                <a:lnTo>
                  <a:pt x="464" y="23"/>
                </a:lnTo>
                <a:lnTo>
                  <a:pt x="546" y="5"/>
                </a:lnTo>
                <a:lnTo>
                  <a:pt x="633" y="0"/>
                </a:lnTo>
                <a:close/>
              </a:path>
            </a:pathLst>
          </a:custGeom>
          <a:solidFill>
            <a:srgbClr val="3E6E28"/>
          </a:solidFill>
          <a:ln w="0">
            <a:noFill/>
            <a:prstDash val="solid"/>
            <a:round/>
            <a:headEnd/>
            <a:tailEnd/>
          </a:ln>
        </p:spPr>
        <p:txBody>
          <a:bodyPr vert="horz" wrap="square" lIns="182880" tIns="91440" rIns="182880" bIns="91440" numCol="1" anchor="t" anchorCtr="0" compatLnSpc="1">
            <a:prstTxWarp prst="textNoShape">
              <a:avLst/>
            </a:prstTxWarp>
          </a:bodyPr>
          <a:lstStyle/>
          <a:p>
            <a:endParaRPr lang="en-GB" sz="4800" noProof="0" dirty="0"/>
          </a:p>
        </p:txBody>
      </p:sp>
      <p:sp>
        <p:nvSpPr>
          <p:cNvPr id="26" name="Freeform 1205">
            <a:extLst>
              <a:ext uri="{FF2B5EF4-FFF2-40B4-BE49-F238E27FC236}">
                <a16:creationId xmlns:a16="http://schemas.microsoft.com/office/drawing/2014/main" id="{3FE4BF4A-7945-2F26-6470-474D762251CF}"/>
              </a:ext>
            </a:extLst>
          </p:cNvPr>
          <p:cNvSpPr>
            <a:spLocks/>
          </p:cNvSpPr>
          <p:nvPr/>
        </p:nvSpPr>
        <p:spPr bwMode="auto">
          <a:xfrm>
            <a:off x="11036875" y="3349683"/>
            <a:ext cx="2211296" cy="2190438"/>
          </a:xfrm>
          <a:custGeom>
            <a:avLst/>
            <a:gdLst>
              <a:gd name="T0" fmla="*/ 638 w 1276"/>
              <a:gd name="T1" fmla="*/ 0 h 1274"/>
              <a:gd name="T2" fmla="*/ 724 w 1276"/>
              <a:gd name="T3" fmla="*/ 6 h 1274"/>
              <a:gd name="T4" fmla="*/ 807 w 1276"/>
              <a:gd name="T5" fmla="*/ 23 h 1274"/>
              <a:gd name="T6" fmla="*/ 885 w 1276"/>
              <a:gd name="T7" fmla="*/ 51 h 1274"/>
              <a:gd name="T8" fmla="*/ 960 w 1276"/>
              <a:gd name="T9" fmla="*/ 86 h 1274"/>
              <a:gd name="T10" fmla="*/ 1027 w 1276"/>
              <a:gd name="T11" fmla="*/ 133 h 1274"/>
              <a:gd name="T12" fmla="*/ 1090 w 1276"/>
              <a:gd name="T13" fmla="*/ 186 h 1274"/>
              <a:gd name="T14" fmla="*/ 1143 w 1276"/>
              <a:gd name="T15" fmla="*/ 247 h 1274"/>
              <a:gd name="T16" fmla="*/ 1188 w 1276"/>
              <a:gd name="T17" fmla="*/ 316 h 1274"/>
              <a:gd name="T18" fmla="*/ 1225 w 1276"/>
              <a:gd name="T19" fmla="*/ 388 h 1274"/>
              <a:gd name="T20" fmla="*/ 1253 w 1276"/>
              <a:gd name="T21" fmla="*/ 467 h 1274"/>
              <a:gd name="T22" fmla="*/ 1270 w 1276"/>
              <a:gd name="T23" fmla="*/ 551 h 1274"/>
              <a:gd name="T24" fmla="*/ 1276 w 1276"/>
              <a:gd name="T25" fmla="*/ 638 h 1274"/>
              <a:gd name="T26" fmla="*/ 1270 w 1276"/>
              <a:gd name="T27" fmla="*/ 724 h 1274"/>
              <a:gd name="T28" fmla="*/ 1253 w 1276"/>
              <a:gd name="T29" fmla="*/ 807 h 1274"/>
              <a:gd name="T30" fmla="*/ 1225 w 1276"/>
              <a:gd name="T31" fmla="*/ 885 h 1274"/>
              <a:gd name="T32" fmla="*/ 1188 w 1276"/>
              <a:gd name="T33" fmla="*/ 958 h 1274"/>
              <a:gd name="T34" fmla="*/ 1143 w 1276"/>
              <a:gd name="T35" fmla="*/ 1027 h 1274"/>
              <a:gd name="T36" fmla="*/ 1090 w 1276"/>
              <a:gd name="T37" fmla="*/ 1087 h 1274"/>
              <a:gd name="T38" fmla="*/ 1027 w 1276"/>
              <a:gd name="T39" fmla="*/ 1142 h 1274"/>
              <a:gd name="T40" fmla="*/ 960 w 1276"/>
              <a:gd name="T41" fmla="*/ 1188 h 1274"/>
              <a:gd name="T42" fmla="*/ 885 w 1276"/>
              <a:gd name="T43" fmla="*/ 1225 h 1274"/>
              <a:gd name="T44" fmla="*/ 807 w 1276"/>
              <a:gd name="T45" fmla="*/ 1252 h 1274"/>
              <a:gd name="T46" fmla="*/ 724 w 1276"/>
              <a:gd name="T47" fmla="*/ 1268 h 1274"/>
              <a:gd name="T48" fmla="*/ 638 w 1276"/>
              <a:gd name="T49" fmla="*/ 1274 h 1274"/>
              <a:gd name="T50" fmla="*/ 552 w 1276"/>
              <a:gd name="T51" fmla="*/ 1268 h 1274"/>
              <a:gd name="T52" fmla="*/ 469 w 1276"/>
              <a:gd name="T53" fmla="*/ 1252 h 1274"/>
              <a:gd name="T54" fmla="*/ 391 w 1276"/>
              <a:gd name="T55" fmla="*/ 1225 h 1274"/>
              <a:gd name="T56" fmla="*/ 316 w 1276"/>
              <a:gd name="T57" fmla="*/ 1188 h 1274"/>
              <a:gd name="T58" fmla="*/ 249 w 1276"/>
              <a:gd name="T59" fmla="*/ 1142 h 1274"/>
              <a:gd name="T60" fmla="*/ 186 w 1276"/>
              <a:gd name="T61" fmla="*/ 1087 h 1274"/>
              <a:gd name="T62" fmla="*/ 133 w 1276"/>
              <a:gd name="T63" fmla="*/ 1027 h 1274"/>
              <a:gd name="T64" fmla="*/ 88 w 1276"/>
              <a:gd name="T65" fmla="*/ 958 h 1274"/>
              <a:gd name="T66" fmla="*/ 51 w 1276"/>
              <a:gd name="T67" fmla="*/ 885 h 1274"/>
              <a:gd name="T68" fmla="*/ 23 w 1276"/>
              <a:gd name="T69" fmla="*/ 807 h 1274"/>
              <a:gd name="T70" fmla="*/ 6 w 1276"/>
              <a:gd name="T71" fmla="*/ 724 h 1274"/>
              <a:gd name="T72" fmla="*/ 0 w 1276"/>
              <a:gd name="T73" fmla="*/ 638 h 1274"/>
              <a:gd name="T74" fmla="*/ 6 w 1276"/>
              <a:gd name="T75" fmla="*/ 551 h 1274"/>
              <a:gd name="T76" fmla="*/ 23 w 1276"/>
              <a:gd name="T77" fmla="*/ 467 h 1274"/>
              <a:gd name="T78" fmla="*/ 51 w 1276"/>
              <a:gd name="T79" fmla="*/ 388 h 1274"/>
              <a:gd name="T80" fmla="*/ 88 w 1276"/>
              <a:gd name="T81" fmla="*/ 316 h 1274"/>
              <a:gd name="T82" fmla="*/ 133 w 1276"/>
              <a:gd name="T83" fmla="*/ 247 h 1274"/>
              <a:gd name="T84" fmla="*/ 186 w 1276"/>
              <a:gd name="T85" fmla="*/ 186 h 1274"/>
              <a:gd name="T86" fmla="*/ 249 w 1276"/>
              <a:gd name="T87" fmla="*/ 133 h 1274"/>
              <a:gd name="T88" fmla="*/ 316 w 1276"/>
              <a:gd name="T89" fmla="*/ 86 h 1274"/>
              <a:gd name="T90" fmla="*/ 391 w 1276"/>
              <a:gd name="T91" fmla="*/ 51 h 1274"/>
              <a:gd name="T92" fmla="*/ 469 w 1276"/>
              <a:gd name="T93" fmla="*/ 23 h 1274"/>
              <a:gd name="T94" fmla="*/ 552 w 1276"/>
              <a:gd name="T95" fmla="*/ 6 h 1274"/>
              <a:gd name="T96" fmla="*/ 638 w 1276"/>
              <a:gd name="T97" fmla="*/ 0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274">
                <a:moveTo>
                  <a:pt x="638" y="0"/>
                </a:moveTo>
                <a:lnTo>
                  <a:pt x="724" y="6"/>
                </a:lnTo>
                <a:lnTo>
                  <a:pt x="807" y="23"/>
                </a:lnTo>
                <a:lnTo>
                  <a:pt x="885" y="51"/>
                </a:lnTo>
                <a:lnTo>
                  <a:pt x="960" y="86"/>
                </a:lnTo>
                <a:lnTo>
                  <a:pt x="1027" y="133"/>
                </a:lnTo>
                <a:lnTo>
                  <a:pt x="1090" y="186"/>
                </a:lnTo>
                <a:lnTo>
                  <a:pt x="1143" y="247"/>
                </a:lnTo>
                <a:lnTo>
                  <a:pt x="1188" y="316"/>
                </a:lnTo>
                <a:lnTo>
                  <a:pt x="1225" y="388"/>
                </a:lnTo>
                <a:lnTo>
                  <a:pt x="1253" y="467"/>
                </a:lnTo>
                <a:lnTo>
                  <a:pt x="1270" y="551"/>
                </a:lnTo>
                <a:lnTo>
                  <a:pt x="1276" y="638"/>
                </a:lnTo>
                <a:lnTo>
                  <a:pt x="1270" y="724"/>
                </a:lnTo>
                <a:lnTo>
                  <a:pt x="1253" y="807"/>
                </a:lnTo>
                <a:lnTo>
                  <a:pt x="1225" y="885"/>
                </a:lnTo>
                <a:lnTo>
                  <a:pt x="1188" y="958"/>
                </a:lnTo>
                <a:lnTo>
                  <a:pt x="1143" y="1027"/>
                </a:lnTo>
                <a:lnTo>
                  <a:pt x="1090" y="1087"/>
                </a:lnTo>
                <a:lnTo>
                  <a:pt x="1027" y="1142"/>
                </a:lnTo>
                <a:lnTo>
                  <a:pt x="960" y="1188"/>
                </a:lnTo>
                <a:lnTo>
                  <a:pt x="885" y="1225"/>
                </a:lnTo>
                <a:lnTo>
                  <a:pt x="807" y="1252"/>
                </a:lnTo>
                <a:lnTo>
                  <a:pt x="724" y="1268"/>
                </a:lnTo>
                <a:lnTo>
                  <a:pt x="638" y="1274"/>
                </a:lnTo>
                <a:lnTo>
                  <a:pt x="552" y="1268"/>
                </a:lnTo>
                <a:lnTo>
                  <a:pt x="469" y="1252"/>
                </a:lnTo>
                <a:lnTo>
                  <a:pt x="391" y="1225"/>
                </a:lnTo>
                <a:lnTo>
                  <a:pt x="316" y="1188"/>
                </a:lnTo>
                <a:lnTo>
                  <a:pt x="249" y="1142"/>
                </a:lnTo>
                <a:lnTo>
                  <a:pt x="186" y="1087"/>
                </a:lnTo>
                <a:lnTo>
                  <a:pt x="133" y="1027"/>
                </a:lnTo>
                <a:lnTo>
                  <a:pt x="88" y="958"/>
                </a:lnTo>
                <a:lnTo>
                  <a:pt x="51" y="885"/>
                </a:lnTo>
                <a:lnTo>
                  <a:pt x="23" y="807"/>
                </a:lnTo>
                <a:lnTo>
                  <a:pt x="6" y="724"/>
                </a:lnTo>
                <a:lnTo>
                  <a:pt x="0" y="638"/>
                </a:lnTo>
                <a:lnTo>
                  <a:pt x="6" y="551"/>
                </a:lnTo>
                <a:lnTo>
                  <a:pt x="23" y="467"/>
                </a:lnTo>
                <a:lnTo>
                  <a:pt x="51" y="388"/>
                </a:lnTo>
                <a:lnTo>
                  <a:pt x="88" y="316"/>
                </a:lnTo>
                <a:lnTo>
                  <a:pt x="133" y="247"/>
                </a:lnTo>
                <a:lnTo>
                  <a:pt x="186" y="186"/>
                </a:lnTo>
                <a:lnTo>
                  <a:pt x="249" y="133"/>
                </a:lnTo>
                <a:lnTo>
                  <a:pt x="316" y="86"/>
                </a:lnTo>
                <a:lnTo>
                  <a:pt x="391" y="51"/>
                </a:lnTo>
                <a:lnTo>
                  <a:pt x="469" y="23"/>
                </a:lnTo>
                <a:lnTo>
                  <a:pt x="552" y="6"/>
                </a:lnTo>
                <a:lnTo>
                  <a:pt x="638" y="0"/>
                </a:lnTo>
                <a:close/>
              </a:path>
            </a:pathLst>
          </a:custGeom>
          <a:solidFill>
            <a:srgbClr val="04A6C2"/>
          </a:solidFill>
          <a:ln w="0">
            <a:noFill/>
            <a:prstDash val="solid"/>
            <a:round/>
            <a:headEnd/>
            <a:tailEnd/>
          </a:ln>
        </p:spPr>
        <p:txBody>
          <a:bodyPr vert="horz" wrap="square" lIns="182880" tIns="91440" rIns="182880" bIns="91440" numCol="1" anchor="t" anchorCtr="0" compatLnSpc="1">
            <a:prstTxWarp prst="textNoShape">
              <a:avLst/>
            </a:prstTxWarp>
          </a:bodyPr>
          <a:lstStyle/>
          <a:p>
            <a:endParaRPr lang="en-GB" sz="4800" noProof="0" dirty="0"/>
          </a:p>
        </p:txBody>
      </p:sp>
      <p:pic>
        <p:nvPicPr>
          <p:cNvPr id="30" name="Γραφικό 29">
            <a:extLst>
              <a:ext uri="{FF2B5EF4-FFF2-40B4-BE49-F238E27FC236}">
                <a16:creationId xmlns:a16="http://schemas.microsoft.com/office/drawing/2014/main" id="{99F29D49-B502-4443-5F6A-A6D3B2004867}"/>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8425226" y="3904896"/>
            <a:ext cx="1080000" cy="1080000"/>
          </a:xfrm>
          <a:prstGeom prst="rect">
            <a:avLst/>
          </a:prstGeom>
        </p:spPr>
      </p:pic>
      <p:pic>
        <p:nvPicPr>
          <p:cNvPr id="31" name="Γραφικό 30">
            <a:extLst>
              <a:ext uri="{FF2B5EF4-FFF2-40B4-BE49-F238E27FC236}">
                <a16:creationId xmlns:a16="http://schemas.microsoft.com/office/drawing/2014/main" id="{CBA8BE98-870C-DE8A-58B3-24E216047579}"/>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1602523" y="3904902"/>
            <a:ext cx="1080000" cy="1080000"/>
          </a:xfrm>
          <a:prstGeom prst="rect">
            <a:avLst/>
          </a:prstGeom>
        </p:spPr>
      </p:pic>
      <p:pic>
        <p:nvPicPr>
          <p:cNvPr id="32" name="Γραφικό 31">
            <a:extLst>
              <a:ext uri="{FF2B5EF4-FFF2-40B4-BE49-F238E27FC236}">
                <a16:creationId xmlns:a16="http://schemas.microsoft.com/office/drawing/2014/main" id="{5A64A1F5-6B03-5190-9A0D-9AC089D0900E}"/>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4767143" y="3901312"/>
            <a:ext cx="1080000" cy="1080000"/>
          </a:xfrm>
          <a:prstGeom prst="rect">
            <a:avLst/>
          </a:prstGeom>
        </p:spPr>
      </p:pic>
      <p:sp>
        <p:nvSpPr>
          <p:cNvPr id="33" name="TextBox 32">
            <a:extLst>
              <a:ext uri="{FF2B5EF4-FFF2-40B4-BE49-F238E27FC236}">
                <a16:creationId xmlns:a16="http://schemas.microsoft.com/office/drawing/2014/main" id="{7D4834D6-1CDF-6D66-C08C-99C62070E890}"/>
              </a:ext>
            </a:extLst>
          </p:cNvPr>
          <p:cNvSpPr txBox="1"/>
          <p:nvPr/>
        </p:nvSpPr>
        <p:spPr>
          <a:xfrm>
            <a:off x="285709" y="4491437"/>
            <a:ext cx="6020890" cy="2785378"/>
          </a:xfrm>
          <a:prstGeom prst="rect">
            <a:avLst/>
          </a:prstGeom>
          <a:noFill/>
        </p:spPr>
        <p:txBody>
          <a:bodyPr wrap="square">
            <a:spAutoFit/>
          </a:bodyPr>
          <a:lstStyle/>
          <a:p>
            <a:r>
              <a:rPr lang="en-GB" sz="3500" i="1" noProof="0" dirty="0">
                <a:solidFill>
                  <a:srgbClr val="3F6031"/>
                </a:solidFill>
                <a:latin typeface="+mj-lt"/>
                <a:cs typeface="Times New Roman" panose="02020603050405020304" pitchFamily="18" charset="0"/>
              </a:rPr>
              <a:t>Opportunity recognition is the input, </a:t>
            </a:r>
            <a:r>
              <a:rPr lang="en-GB" sz="3500" b="1" i="1" noProof="0" dirty="0">
                <a:solidFill>
                  <a:srgbClr val="3F6031"/>
                </a:solidFill>
                <a:latin typeface="+mj-lt"/>
                <a:cs typeface="Times New Roman" panose="02020603050405020304" pitchFamily="18" charset="0"/>
              </a:rPr>
              <a:t>strategy</a:t>
            </a:r>
            <a:r>
              <a:rPr lang="en-GB" sz="3500" i="1" noProof="0" dirty="0">
                <a:solidFill>
                  <a:srgbClr val="3F6031"/>
                </a:solidFill>
                <a:latin typeface="+mj-lt"/>
                <a:cs typeface="Times New Roman" panose="02020603050405020304" pitchFamily="18" charset="0"/>
              </a:rPr>
              <a:t> is the </a:t>
            </a:r>
            <a:r>
              <a:rPr lang="en-GB" sz="3500" b="1" i="1" noProof="0" dirty="0">
                <a:solidFill>
                  <a:srgbClr val="3F6031"/>
                </a:solidFill>
                <a:latin typeface="+mj-lt"/>
                <a:cs typeface="Times New Roman" panose="02020603050405020304" pitchFamily="18" charset="0"/>
              </a:rPr>
              <a:t>process</a:t>
            </a:r>
            <a:r>
              <a:rPr lang="en-GB" sz="3500" i="1" noProof="0" dirty="0">
                <a:solidFill>
                  <a:srgbClr val="3F6031"/>
                </a:solidFill>
                <a:latin typeface="+mj-lt"/>
                <a:cs typeface="Times New Roman" panose="02020603050405020304" pitchFamily="18" charset="0"/>
              </a:rPr>
              <a:t>, and </a:t>
            </a:r>
            <a:r>
              <a:rPr lang="en-GB" sz="3500" b="1" i="1" noProof="0" dirty="0">
                <a:solidFill>
                  <a:srgbClr val="3F6031"/>
                </a:solidFill>
                <a:latin typeface="+mj-lt"/>
                <a:cs typeface="Times New Roman" panose="02020603050405020304" pitchFamily="18" charset="0"/>
              </a:rPr>
              <a:t>impact</a:t>
            </a:r>
            <a:r>
              <a:rPr lang="en-GB" sz="3500" i="1" noProof="0" dirty="0">
                <a:solidFill>
                  <a:srgbClr val="3F6031"/>
                </a:solidFill>
                <a:latin typeface="+mj-lt"/>
                <a:cs typeface="Times New Roman" panose="02020603050405020304" pitchFamily="18" charset="0"/>
              </a:rPr>
              <a:t> is the </a:t>
            </a:r>
            <a:r>
              <a:rPr lang="en-GB" sz="3500" b="1" i="1" noProof="0" dirty="0">
                <a:solidFill>
                  <a:srgbClr val="3F6031"/>
                </a:solidFill>
                <a:latin typeface="+mj-lt"/>
                <a:cs typeface="Times New Roman" panose="02020603050405020304" pitchFamily="18" charset="0"/>
              </a:rPr>
              <a:t>outcome</a:t>
            </a:r>
            <a:r>
              <a:rPr lang="en-GB" sz="3500" i="1" noProof="0" dirty="0">
                <a:solidFill>
                  <a:srgbClr val="3F6031"/>
                </a:solidFill>
                <a:latin typeface="+mj-lt"/>
                <a:cs typeface="Times New Roman" panose="02020603050405020304" pitchFamily="18" charset="0"/>
              </a:rPr>
              <a:t>.</a:t>
            </a:r>
            <a:br>
              <a:rPr lang="en-GB" sz="3500" noProof="0" dirty="0">
                <a:solidFill>
                  <a:srgbClr val="3F6031"/>
                </a:solidFill>
                <a:latin typeface="+mj-lt"/>
              </a:rPr>
            </a:br>
            <a:r>
              <a:rPr lang="en-GB" sz="3500" i="1" noProof="0" dirty="0">
                <a:solidFill>
                  <a:srgbClr val="3F6031"/>
                </a:solidFill>
                <a:effectLst/>
                <a:latin typeface="+mj-lt"/>
                <a:ea typeface="Aptos" panose="020B0004020202020204" pitchFamily="34" charset="0"/>
                <a:cs typeface="Times New Roman" panose="02020603050405020304" pitchFamily="18" charset="0"/>
              </a:rPr>
              <a:t>They’re not separate ideas. They are part of </a:t>
            </a:r>
            <a:r>
              <a:rPr lang="en-GB" sz="3500" b="1" i="1" noProof="0" dirty="0">
                <a:solidFill>
                  <a:srgbClr val="3F6031"/>
                </a:solidFill>
                <a:effectLst/>
                <a:latin typeface="+mj-lt"/>
                <a:ea typeface="Aptos" panose="020B0004020202020204" pitchFamily="34" charset="0"/>
                <a:cs typeface="Times New Roman" panose="02020603050405020304" pitchFamily="18" charset="0"/>
              </a:rPr>
              <a:t>one flow</a:t>
            </a:r>
            <a:r>
              <a:rPr lang="en-GB" sz="3500" i="1" noProof="0" dirty="0">
                <a:solidFill>
                  <a:srgbClr val="3F6031"/>
                </a:solidFill>
                <a:effectLst/>
                <a:latin typeface="+mj-lt"/>
                <a:ea typeface="Aptos" panose="020B0004020202020204" pitchFamily="34" charset="0"/>
                <a:cs typeface="Times New Roman" panose="02020603050405020304" pitchFamily="18" charset="0"/>
              </a:rPr>
              <a:t>!</a:t>
            </a:r>
            <a:endParaRPr lang="en-GB" sz="3500" i="1" noProof="0" dirty="0">
              <a:solidFill>
                <a:srgbClr val="3F6031"/>
              </a:solidFill>
              <a:latin typeface="+mj-lt"/>
            </a:endParaRPr>
          </a:p>
        </p:txBody>
      </p:sp>
    </p:spTree>
    <p:extLst>
      <p:ext uri="{BB962C8B-B14F-4D97-AF65-F5344CB8AC3E}">
        <p14:creationId xmlns:p14="http://schemas.microsoft.com/office/powerpoint/2010/main" val="10876580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0EADA-2BFD-6BAC-C7E6-DBCE25B9429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9FB708D-F93A-DCD3-9A85-365BE0683FBA}"/>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AB1708AE-AFC4-3807-AB64-01FCEFE6B367}"/>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6655FC9B-AABC-57E3-A4C2-5232B4891356}"/>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Aligning Vision and Sustainability</a:t>
            </a:r>
          </a:p>
        </p:txBody>
      </p:sp>
      <p:sp>
        <p:nvSpPr>
          <p:cNvPr id="9" name="TextBox 8">
            <a:extLst>
              <a:ext uri="{FF2B5EF4-FFF2-40B4-BE49-F238E27FC236}">
                <a16:creationId xmlns:a16="http://schemas.microsoft.com/office/drawing/2014/main" id="{D82CDBD9-D36E-5E0B-6E49-582719751B31}"/>
              </a:ext>
            </a:extLst>
          </p:cNvPr>
          <p:cNvSpPr txBox="1"/>
          <p:nvPr/>
        </p:nvSpPr>
        <p:spPr>
          <a:xfrm>
            <a:off x="990600" y="4762500"/>
            <a:ext cx="11237494" cy="3295326"/>
          </a:xfrm>
          <a:prstGeom prst="rect">
            <a:avLst/>
          </a:prstGeom>
          <a:noFill/>
        </p:spPr>
        <p:txBody>
          <a:bodyPr wrap="square">
            <a:spAutoFit/>
          </a:bodyPr>
          <a:lstStyle/>
          <a:p>
            <a:pPr marL="457200" indent="-457200">
              <a:lnSpc>
                <a:spcPct val="107000"/>
              </a:lnSpc>
              <a:spcBef>
                <a:spcPts val="1200"/>
              </a:spcBef>
              <a:spcAft>
                <a:spcPts val="12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Links long-term goals with short-term actions</a:t>
            </a:r>
          </a:p>
          <a:p>
            <a:pPr marL="457200" indent="-457200">
              <a:lnSpc>
                <a:spcPct val="107000"/>
              </a:lnSpc>
              <a:spcBef>
                <a:spcPts val="1200"/>
              </a:spcBef>
              <a:spcAft>
                <a:spcPts val="12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Makes creative ambition feasible</a:t>
            </a:r>
          </a:p>
          <a:p>
            <a:pPr marL="457200" indent="-457200">
              <a:lnSpc>
                <a:spcPct val="107000"/>
              </a:lnSpc>
              <a:spcBef>
                <a:spcPts val="1200"/>
              </a:spcBef>
              <a:spcAft>
                <a:spcPts val="12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Builds confidence in responding to change</a:t>
            </a:r>
          </a:p>
          <a:p>
            <a:pPr marL="457200" indent="-457200">
              <a:lnSpc>
                <a:spcPct val="107000"/>
              </a:lnSpc>
              <a:spcBef>
                <a:spcPts val="1200"/>
              </a:spcBef>
              <a:spcAft>
                <a:spcPts val="12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Enhances collaboration across teams</a:t>
            </a:r>
          </a:p>
        </p:txBody>
      </p:sp>
      <p:sp>
        <p:nvSpPr>
          <p:cNvPr id="10" name="TextBox 9">
            <a:extLst>
              <a:ext uri="{FF2B5EF4-FFF2-40B4-BE49-F238E27FC236}">
                <a16:creationId xmlns:a16="http://schemas.microsoft.com/office/drawing/2014/main" id="{FE3FFE29-2E7C-1080-C976-21FA09E9F287}"/>
              </a:ext>
            </a:extLst>
          </p:cNvPr>
          <p:cNvSpPr txBox="1"/>
          <p:nvPr/>
        </p:nvSpPr>
        <p:spPr>
          <a:xfrm>
            <a:off x="990600" y="3238500"/>
            <a:ext cx="11734800" cy="668709"/>
          </a:xfrm>
          <a:prstGeom prst="rect">
            <a:avLst/>
          </a:prstGeom>
          <a:noFill/>
        </p:spPr>
        <p:txBody>
          <a:bodyPr wrap="square">
            <a:spAutoFit/>
          </a:bodyPr>
          <a:lstStyle/>
          <a:p>
            <a:pPr>
              <a:lnSpc>
                <a:spcPct val="107000"/>
              </a:lnSpc>
              <a:spcAft>
                <a:spcPts val="800"/>
              </a:spcAft>
              <a:buNone/>
            </a:pPr>
            <a:r>
              <a:rPr lang="en-GB" sz="3700" b="1" noProof="0" dirty="0">
                <a:solidFill>
                  <a:srgbClr val="3F6031"/>
                </a:solidFill>
              </a:rPr>
              <a:t>Strategic planning: </a:t>
            </a:r>
            <a:endParaRPr lang="en-GB" sz="3700" b="1"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pic>
        <p:nvPicPr>
          <p:cNvPr id="11" name="Γραφικό 10">
            <a:extLst>
              <a:ext uri="{FF2B5EF4-FFF2-40B4-BE49-F238E27FC236}">
                <a16:creationId xmlns:a16="http://schemas.microsoft.com/office/drawing/2014/main" id="{7E4D208C-1E1C-8AAB-F239-475EF62A5BE9}"/>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1999494" y="3419958"/>
            <a:ext cx="4993106" cy="4956054"/>
          </a:xfrm>
          <a:prstGeom prst="rect">
            <a:avLst/>
          </a:prstGeom>
        </p:spPr>
      </p:pic>
    </p:spTree>
    <p:extLst>
      <p:ext uri="{BB962C8B-B14F-4D97-AF65-F5344CB8AC3E}">
        <p14:creationId xmlns:p14="http://schemas.microsoft.com/office/powerpoint/2010/main" val="28709334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FAB1E-450D-4C59-8723-A5A1F6FB724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87E576D-B0AC-C3C0-0C17-654CD7727A11}"/>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C9EDB248-E6A2-F362-6B74-0B3495608079}"/>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1251A136-F89D-BCB0-B54F-B772211B2A96}"/>
              </a:ext>
            </a:extLst>
          </p:cNvPr>
          <p:cNvSpPr txBox="1"/>
          <p:nvPr/>
        </p:nvSpPr>
        <p:spPr>
          <a:xfrm>
            <a:off x="1828800" y="3009900"/>
            <a:ext cx="8534400" cy="1015663"/>
          </a:xfrm>
          <a:prstGeom prst="rect">
            <a:avLst/>
          </a:prstGeom>
          <a:noFill/>
        </p:spPr>
        <p:txBody>
          <a:bodyPr wrap="square">
            <a:spAutoFit/>
          </a:bodyPr>
          <a:lstStyle/>
          <a:p>
            <a:pPr lvl="0"/>
            <a:r>
              <a:rPr lang="en-GB" sz="6000" b="1" noProof="0" dirty="0">
                <a:solidFill>
                  <a:srgbClr val="3F6031"/>
                </a:solidFill>
                <a:effectLst/>
                <a:latin typeface="+mn-lt"/>
              </a:rPr>
              <a:t>Activity C4.A9</a:t>
            </a:r>
            <a:endParaRPr lang="en-GB" sz="6000" noProof="0" dirty="0">
              <a:solidFill>
                <a:srgbClr val="3F6031"/>
              </a:solidFill>
            </a:endParaRPr>
          </a:p>
        </p:txBody>
      </p:sp>
      <p:sp>
        <p:nvSpPr>
          <p:cNvPr id="7" name="TextBox 6">
            <a:extLst>
              <a:ext uri="{FF2B5EF4-FFF2-40B4-BE49-F238E27FC236}">
                <a16:creationId xmlns:a16="http://schemas.microsoft.com/office/drawing/2014/main" id="{B651BD13-D4DF-3948-6A36-FF2BF2C56B67}"/>
              </a:ext>
            </a:extLst>
          </p:cNvPr>
          <p:cNvSpPr txBox="1"/>
          <p:nvPr/>
        </p:nvSpPr>
        <p:spPr>
          <a:xfrm>
            <a:off x="1828800" y="3948619"/>
            <a:ext cx="15866165" cy="1638334"/>
          </a:xfrm>
          <a:prstGeom prst="rect">
            <a:avLst/>
          </a:prstGeom>
          <a:noFill/>
        </p:spPr>
        <p:txBody>
          <a:bodyPr wrap="square">
            <a:spAutoFit/>
          </a:bodyPr>
          <a:lstStyle/>
          <a:p>
            <a:pPr marL="80010">
              <a:lnSpc>
                <a:spcPct val="115000"/>
              </a:lnSpc>
              <a:spcBef>
                <a:spcPts val="600"/>
              </a:spcBef>
              <a:spcAft>
                <a:spcPts val="600"/>
              </a:spcAft>
            </a:pPr>
            <a:r>
              <a:rPr lang="en-GB" sz="4500" b="1" noProof="0" dirty="0">
                <a:solidFill>
                  <a:srgbClr val="569938"/>
                </a:solidFill>
                <a:latin typeface="Calibri" panose="020F0502020204030204" pitchFamily="34" charset="0"/>
              </a:rPr>
              <a:t>Opportunity Radar: Identifying and </a:t>
            </a:r>
            <a:r>
              <a:rPr lang="en-GB" sz="4500" b="1" noProof="0" dirty="0" err="1">
                <a:solidFill>
                  <a:srgbClr val="569938"/>
                </a:solidFill>
                <a:latin typeface="Calibri" panose="020F0502020204030204" pitchFamily="34" charset="0"/>
              </a:rPr>
              <a:t>Strategising</a:t>
            </a:r>
            <a:r>
              <a:rPr lang="en-GB" sz="4500" b="1" noProof="0" dirty="0">
                <a:solidFill>
                  <a:srgbClr val="569938"/>
                </a:solidFill>
                <a:latin typeface="Calibri" panose="020F0502020204030204" pitchFamily="34" charset="0"/>
              </a:rPr>
              <a:t> Around Emerging Opportunities in the Performing Arts</a:t>
            </a:r>
          </a:p>
        </p:txBody>
      </p:sp>
      <p:sp>
        <p:nvSpPr>
          <p:cNvPr id="6" name="TextBox 5">
            <a:extLst>
              <a:ext uri="{FF2B5EF4-FFF2-40B4-BE49-F238E27FC236}">
                <a16:creationId xmlns:a16="http://schemas.microsoft.com/office/drawing/2014/main" id="{2056ECA0-9335-3E24-5E73-01CA8854A172}"/>
              </a:ext>
            </a:extLst>
          </p:cNvPr>
          <p:cNvSpPr txBox="1"/>
          <p:nvPr/>
        </p:nvSpPr>
        <p:spPr>
          <a:xfrm>
            <a:off x="4608286" y="7072380"/>
            <a:ext cx="12983027" cy="1877437"/>
          </a:xfrm>
          <a:prstGeom prst="rect">
            <a:avLst/>
          </a:prstGeom>
          <a:noFill/>
        </p:spPr>
        <p:txBody>
          <a:bodyPr wrap="square">
            <a:spAutoFit/>
          </a:bodyPr>
          <a:lstStyle/>
          <a:p>
            <a:pPr marL="457200" lvl="0" indent="-457200">
              <a:spcBef>
                <a:spcPts val="600"/>
              </a:spcBef>
              <a:spcAft>
                <a:spcPts val="600"/>
              </a:spcAft>
              <a:buFont typeface="Arial" panose="020B0604020202020204" pitchFamily="34" charset="0"/>
              <a:buChar char="•"/>
            </a:pPr>
            <a:r>
              <a:rPr lang="en-GB" sz="3200" dirty="0"/>
              <a:t>Which opportunity feels most relevant or urgent? </a:t>
            </a:r>
            <a:endParaRPr lang="el-GR" sz="3200" dirty="0"/>
          </a:p>
          <a:p>
            <a:pPr marL="457200" lvl="0" indent="-457200">
              <a:spcBef>
                <a:spcPts val="600"/>
              </a:spcBef>
              <a:spcAft>
                <a:spcPts val="600"/>
              </a:spcAft>
              <a:buFont typeface="Arial" panose="020B0604020202020204" pitchFamily="34" charset="0"/>
              <a:buChar char="•"/>
            </a:pPr>
            <a:r>
              <a:rPr lang="en-GB" sz="3200" dirty="0"/>
              <a:t>What kind of strategic response could address it? </a:t>
            </a:r>
            <a:endParaRPr lang="el-GR" sz="3200" dirty="0"/>
          </a:p>
          <a:p>
            <a:pPr marL="457200" lvl="0" indent="-457200">
              <a:spcBef>
                <a:spcPts val="600"/>
              </a:spcBef>
              <a:spcAft>
                <a:spcPts val="600"/>
              </a:spcAft>
              <a:buFont typeface="Arial" panose="020B0604020202020204" pitchFamily="34" charset="0"/>
              <a:buChar char="•"/>
            </a:pPr>
            <a:r>
              <a:rPr lang="en-GB" sz="3200" dirty="0"/>
              <a:t>Would it require changes in structure, leadership, or collaboration? </a:t>
            </a:r>
            <a:endParaRPr lang="el-GR" sz="3200" dirty="0"/>
          </a:p>
        </p:txBody>
      </p:sp>
    </p:spTree>
    <p:extLst>
      <p:ext uri="{BB962C8B-B14F-4D97-AF65-F5344CB8AC3E}">
        <p14:creationId xmlns:p14="http://schemas.microsoft.com/office/powerpoint/2010/main" val="6308458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άτομο, νύχι, αξεσουάρ μόδας, χέρια που κρατούν&#10;&#10;Το περιεχόμενο που δημιουργείται από AI ενδέχεται να είναι εσφαλμένο.">
            <a:extLst>
              <a:ext uri="{FF2B5EF4-FFF2-40B4-BE49-F238E27FC236}">
                <a16:creationId xmlns:a16="http://schemas.microsoft.com/office/drawing/2014/main" id="{02847684-0F51-6E45-AC8D-15FC1FA5FF2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016"/>
            <a:ext cx="6857382" cy="10287000"/>
          </a:xfrm>
          <a:prstGeom prst="rect">
            <a:avLst/>
          </a:prstGeom>
        </p:spPr>
      </p:pic>
      <p:sp>
        <p:nvSpPr>
          <p:cNvPr id="4" name="TextBox 3">
            <a:extLst>
              <a:ext uri="{FF2B5EF4-FFF2-40B4-BE49-F238E27FC236}">
                <a16:creationId xmlns:a16="http://schemas.microsoft.com/office/drawing/2014/main" id="{8AB069A4-3039-8F64-4454-0B4948EB5F54}"/>
              </a:ext>
            </a:extLst>
          </p:cNvPr>
          <p:cNvSpPr txBox="1"/>
          <p:nvPr/>
        </p:nvSpPr>
        <p:spPr>
          <a:xfrm>
            <a:off x="7467600" y="647700"/>
            <a:ext cx="10210800" cy="861774"/>
          </a:xfrm>
          <a:prstGeom prst="rect">
            <a:avLst/>
          </a:prstGeom>
          <a:noFill/>
        </p:spPr>
        <p:txBody>
          <a:bodyPr wrap="square">
            <a:spAutoFit/>
          </a:bodyPr>
          <a:lstStyle/>
          <a:p>
            <a:pPr lvl="0"/>
            <a:r>
              <a:rPr lang="en-GB" sz="5000" b="1" noProof="0" dirty="0"/>
              <a:t>What Is Regenerative Business?</a:t>
            </a:r>
          </a:p>
        </p:txBody>
      </p:sp>
      <p:sp>
        <p:nvSpPr>
          <p:cNvPr id="5" name="TextBox 4">
            <a:extLst>
              <a:ext uri="{FF2B5EF4-FFF2-40B4-BE49-F238E27FC236}">
                <a16:creationId xmlns:a16="http://schemas.microsoft.com/office/drawing/2014/main" id="{DC7BDA06-7154-A3D9-B947-A90CC45413C6}"/>
              </a:ext>
            </a:extLst>
          </p:cNvPr>
          <p:cNvSpPr txBox="1"/>
          <p:nvPr/>
        </p:nvSpPr>
        <p:spPr>
          <a:xfrm>
            <a:off x="7467600" y="3695700"/>
            <a:ext cx="9677400" cy="3416320"/>
          </a:xfrm>
          <a:prstGeom prst="rect">
            <a:avLst/>
          </a:prstGeom>
          <a:noFill/>
        </p:spPr>
        <p:txBody>
          <a:bodyPr wrap="square">
            <a:spAutoFit/>
          </a:bodyPr>
          <a:lstStyle/>
          <a:p>
            <a:r>
              <a:rPr lang="en-GB" sz="3600" noProof="0" dirty="0"/>
              <a:t>A</a:t>
            </a:r>
            <a:r>
              <a:rPr lang="en-GB" sz="3600" b="1" noProof="0" dirty="0"/>
              <a:t> </a:t>
            </a:r>
            <a:r>
              <a:rPr lang="en-GB" sz="3600" noProof="0" dirty="0"/>
              <a:t>regenerative business is one that contributes </a:t>
            </a:r>
            <a:r>
              <a:rPr lang="en-GB" sz="3600" b="1" noProof="0" dirty="0">
                <a:solidFill>
                  <a:srgbClr val="3F6031"/>
                </a:solidFill>
              </a:rPr>
              <a:t>positively</a:t>
            </a:r>
            <a:r>
              <a:rPr lang="en-GB" sz="3600" noProof="0" dirty="0"/>
              <a:t> to the </a:t>
            </a:r>
            <a:r>
              <a:rPr lang="en-GB" sz="3600" b="1" noProof="0" dirty="0">
                <a:solidFill>
                  <a:srgbClr val="3F6031"/>
                </a:solidFill>
              </a:rPr>
              <a:t>cultural, social, environmental</a:t>
            </a:r>
            <a:r>
              <a:rPr lang="en-GB" sz="3600" noProof="0" dirty="0"/>
              <a:t>, and </a:t>
            </a:r>
            <a:r>
              <a:rPr lang="en-GB" sz="3600" b="1" noProof="0" dirty="0">
                <a:solidFill>
                  <a:srgbClr val="3F6031"/>
                </a:solidFill>
              </a:rPr>
              <a:t>economic well-being </a:t>
            </a:r>
            <a:r>
              <a:rPr lang="en-GB" sz="3600" noProof="0" dirty="0"/>
              <a:t>of its </a:t>
            </a:r>
            <a:r>
              <a:rPr lang="en-GB" sz="3600" b="1" noProof="0" dirty="0">
                <a:solidFill>
                  <a:srgbClr val="3F6031"/>
                </a:solidFill>
              </a:rPr>
              <a:t>communities</a:t>
            </a:r>
            <a:r>
              <a:rPr lang="en-GB" sz="3600" noProof="0" dirty="0"/>
              <a:t> and </a:t>
            </a:r>
            <a:r>
              <a:rPr lang="en-GB" sz="3600" b="1" noProof="0" dirty="0">
                <a:solidFill>
                  <a:srgbClr val="3F6031"/>
                </a:solidFill>
              </a:rPr>
              <a:t>ecosystems</a:t>
            </a:r>
            <a:r>
              <a:rPr lang="en-GB" sz="3600" noProof="0" dirty="0"/>
              <a:t>. Rather than simply minimising harm or maintaining the status quo, regenerative businesses aim to </a:t>
            </a:r>
            <a:r>
              <a:rPr lang="en-GB" sz="3600" b="1" noProof="0" dirty="0">
                <a:solidFill>
                  <a:srgbClr val="3F6031"/>
                </a:solidFill>
              </a:rPr>
              <a:t>create net-positive impact</a:t>
            </a:r>
            <a:r>
              <a:rPr lang="en-GB" sz="3600" noProof="0" dirty="0"/>
              <a:t>.</a:t>
            </a:r>
            <a:endParaRPr lang="en-GB" sz="3600" kern="0" noProof="0" dirty="0">
              <a:latin typeface="+mj-lt"/>
            </a:endParaRPr>
          </a:p>
        </p:txBody>
      </p:sp>
      <p:sp>
        <p:nvSpPr>
          <p:cNvPr id="7" name="TextBox 6">
            <a:extLst>
              <a:ext uri="{FF2B5EF4-FFF2-40B4-BE49-F238E27FC236}">
                <a16:creationId xmlns:a16="http://schemas.microsoft.com/office/drawing/2014/main" id="{0CF730BD-9819-C79B-3B74-BBDDE8BB27B7}"/>
              </a:ext>
            </a:extLst>
          </p:cNvPr>
          <p:cNvSpPr txBox="1"/>
          <p:nvPr/>
        </p:nvSpPr>
        <p:spPr>
          <a:xfrm>
            <a:off x="7467600" y="8115300"/>
            <a:ext cx="10820400" cy="1169551"/>
          </a:xfrm>
          <a:prstGeom prst="rect">
            <a:avLst/>
          </a:prstGeom>
          <a:noFill/>
        </p:spPr>
        <p:txBody>
          <a:bodyPr wrap="square">
            <a:spAutoFit/>
          </a:bodyPr>
          <a:lstStyle/>
          <a:p>
            <a:r>
              <a:rPr lang="en-GB" sz="3500" b="1" noProof="0" dirty="0">
                <a:solidFill>
                  <a:srgbClr val="3F6031"/>
                </a:solidFill>
              </a:rPr>
              <a:t>Idea </a:t>
            </a:r>
            <a:r>
              <a:rPr lang="en-GB" sz="3500" b="1" noProof="0" dirty="0">
                <a:solidFill>
                  <a:srgbClr val="FF0000"/>
                </a:solidFill>
              </a:rPr>
              <a:t>→</a:t>
            </a:r>
            <a:r>
              <a:rPr lang="en-GB" sz="3500" b="1" noProof="0" dirty="0">
                <a:solidFill>
                  <a:srgbClr val="3F6031"/>
                </a:solidFill>
              </a:rPr>
              <a:t> Opportunity </a:t>
            </a:r>
            <a:r>
              <a:rPr lang="en-GB" sz="3500" b="1" noProof="0" dirty="0">
                <a:solidFill>
                  <a:srgbClr val="FF0000"/>
                </a:solidFill>
              </a:rPr>
              <a:t>→</a:t>
            </a:r>
            <a:r>
              <a:rPr lang="en-GB" sz="3500" b="1" noProof="0" dirty="0">
                <a:solidFill>
                  <a:srgbClr val="3F6031"/>
                </a:solidFill>
              </a:rPr>
              <a:t> Strategy </a:t>
            </a:r>
            <a:r>
              <a:rPr lang="en-GB" sz="3500" b="1" noProof="0" dirty="0">
                <a:solidFill>
                  <a:srgbClr val="FF0000"/>
                </a:solidFill>
              </a:rPr>
              <a:t>→</a:t>
            </a:r>
            <a:r>
              <a:rPr lang="en-GB" sz="3500" b="1" noProof="0" dirty="0">
                <a:solidFill>
                  <a:srgbClr val="3F6031"/>
                </a:solidFill>
              </a:rPr>
              <a:t> Implementation </a:t>
            </a:r>
            <a:r>
              <a:rPr lang="en-GB" sz="3500" b="1" noProof="0" dirty="0">
                <a:solidFill>
                  <a:srgbClr val="FF0000"/>
                </a:solidFill>
              </a:rPr>
              <a:t>→ </a:t>
            </a:r>
            <a:r>
              <a:rPr lang="en-GB" sz="3500" b="1" noProof="0" dirty="0">
                <a:solidFill>
                  <a:srgbClr val="3F6031"/>
                </a:solidFill>
              </a:rPr>
              <a:t>Regeneration</a:t>
            </a:r>
          </a:p>
        </p:txBody>
      </p:sp>
    </p:spTree>
    <p:extLst>
      <p:ext uri="{BB962C8B-B14F-4D97-AF65-F5344CB8AC3E}">
        <p14:creationId xmlns:p14="http://schemas.microsoft.com/office/powerpoint/2010/main" val="1449537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D8215-E2F4-60C1-7C46-F3CBD874A07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9ACBD9B-2BDD-9EBE-0287-520C55569947}"/>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0547A74B-882E-D36C-4F56-6EDCF13B6FE1}"/>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2F0DC865-2336-2098-6AF6-5E0AC6DE44D0}"/>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Principles of a Regenerative Business</a:t>
            </a:r>
            <a:endParaRPr lang="en-GB" sz="5000" b="1" noProof="0" dirty="0"/>
          </a:p>
        </p:txBody>
      </p:sp>
      <p:grpSp>
        <p:nvGrpSpPr>
          <p:cNvPr id="6" name="Ομάδα 5">
            <a:extLst>
              <a:ext uri="{FF2B5EF4-FFF2-40B4-BE49-F238E27FC236}">
                <a16:creationId xmlns:a16="http://schemas.microsoft.com/office/drawing/2014/main" id="{17E473DE-7DB6-41DC-9C45-43FC6091B58F}"/>
              </a:ext>
            </a:extLst>
          </p:cNvPr>
          <p:cNvGrpSpPr/>
          <p:nvPr/>
        </p:nvGrpSpPr>
        <p:grpSpPr>
          <a:xfrm>
            <a:off x="1905000" y="1853050"/>
            <a:ext cx="14554200" cy="8254429"/>
            <a:chOff x="624351" y="420818"/>
            <a:chExt cx="16901648" cy="9739878"/>
          </a:xfrm>
        </p:grpSpPr>
        <p:grpSp>
          <p:nvGrpSpPr>
            <p:cNvPr id="7" name="Group 102">
              <a:extLst>
                <a:ext uri="{FF2B5EF4-FFF2-40B4-BE49-F238E27FC236}">
                  <a16:creationId xmlns:a16="http://schemas.microsoft.com/office/drawing/2014/main" id="{5668565A-8A31-DCB5-A615-ABD75DD4AB3A}"/>
                </a:ext>
              </a:extLst>
            </p:cNvPr>
            <p:cNvGrpSpPr/>
            <p:nvPr/>
          </p:nvGrpSpPr>
          <p:grpSpPr>
            <a:xfrm>
              <a:off x="8172215" y="1665270"/>
              <a:ext cx="1951451" cy="2919311"/>
              <a:chOff x="5290615" y="867956"/>
              <a:chExt cx="1535819" cy="2297540"/>
            </a:xfrm>
            <a:solidFill>
              <a:srgbClr val="569938"/>
            </a:solidFill>
          </p:grpSpPr>
          <p:sp>
            <p:nvSpPr>
              <p:cNvPr id="36" name="Freeform: Shape 108">
                <a:extLst>
                  <a:ext uri="{FF2B5EF4-FFF2-40B4-BE49-F238E27FC236}">
                    <a16:creationId xmlns:a16="http://schemas.microsoft.com/office/drawing/2014/main" id="{830EA16D-4E8E-36A2-9FE8-FF9D7F7F355B}"/>
                  </a:ext>
                </a:extLst>
              </p:cNvPr>
              <p:cNvSpPr>
                <a:spLocks/>
              </p:cNvSpPr>
              <p:nvPr/>
            </p:nvSpPr>
            <p:spPr bwMode="auto">
              <a:xfrm>
                <a:off x="5290615" y="867956"/>
                <a:ext cx="1535819" cy="2297540"/>
              </a:xfrm>
              <a:custGeom>
                <a:avLst/>
                <a:gdLst>
                  <a:gd name="connsiteX0" fmla="*/ 766876 w 1535819"/>
                  <a:gd name="connsiteY0" fmla="*/ 0 h 2297540"/>
                  <a:gd name="connsiteX1" fmla="*/ 1269206 w 1535819"/>
                  <a:gd name="connsiteY1" fmla="*/ 502330 h 2297540"/>
                  <a:gd name="connsiteX2" fmla="*/ 1265088 w 1535819"/>
                  <a:gd name="connsiteY2" fmla="*/ 1799328 h 2297540"/>
                  <a:gd name="connsiteX3" fmla="*/ 766876 w 1535819"/>
                  <a:gd name="connsiteY3" fmla="*/ 2297540 h 2297540"/>
                  <a:gd name="connsiteX4" fmla="*/ 268664 w 1535819"/>
                  <a:gd name="connsiteY4" fmla="*/ 1799328 h 2297540"/>
                  <a:gd name="connsiteX5" fmla="*/ 268664 w 1535819"/>
                  <a:gd name="connsiteY5" fmla="*/ 498212 h 2297540"/>
                  <a:gd name="connsiteX6" fmla="*/ 766876 w 1535819"/>
                  <a:gd name="connsiteY6" fmla="*/ 0 h 229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5819" h="2297540">
                    <a:moveTo>
                      <a:pt x="766876" y="0"/>
                    </a:moveTo>
                    <a:cubicBezTo>
                      <a:pt x="1269206" y="502330"/>
                      <a:pt x="1269206" y="502330"/>
                      <a:pt x="1269206" y="502330"/>
                    </a:cubicBezTo>
                    <a:cubicBezTo>
                      <a:pt x="1627424" y="860548"/>
                      <a:pt x="1623307" y="1441109"/>
                      <a:pt x="1265088" y="1799328"/>
                    </a:cubicBezTo>
                    <a:lnTo>
                      <a:pt x="766876" y="2297540"/>
                    </a:lnTo>
                    <a:cubicBezTo>
                      <a:pt x="268664" y="1799328"/>
                      <a:pt x="268664" y="1799328"/>
                      <a:pt x="268664" y="1799328"/>
                    </a:cubicBezTo>
                    <a:cubicBezTo>
                      <a:pt x="-89554" y="1441109"/>
                      <a:pt x="-89554" y="856431"/>
                      <a:pt x="268664" y="498212"/>
                    </a:cubicBezTo>
                    <a:cubicBezTo>
                      <a:pt x="766876" y="0"/>
                      <a:pt x="766876" y="0"/>
                      <a:pt x="7668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noAutofit/>
              </a:bodyPr>
              <a:lstStyle/>
              <a:p>
                <a:endParaRPr lang="en-GB" sz="2700" noProof="0" dirty="0">
                  <a:latin typeface="+mj-lt"/>
                </a:endParaRPr>
              </a:p>
            </p:txBody>
          </p:sp>
          <p:sp>
            <p:nvSpPr>
              <p:cNvPr id="37" name="Freeform: Shape 113">
                <a:extLst>
                  <a:ext uri="{FF2B5EF4-FFF2-40B4-BE49-F238E27FC236}">
                    <a16:creationId xmlns:a16="http://schemas.microsoft.com/office/drawing/2014/main" id="{7E4287C5-944B-E95D-EE83-5FB472346F55}"/>
                  </a:ext>
                </a:extLst>
              </p:cNvPr>
              <p:cNvSpPr>
                <a:spLocks/>
              </p:cNvSpPr>
              <p:nvPr/>
            </p:nvSpPr>
            <p:spPr bwMode="auto">
              <a:xfrm>
                <a:off x="6057491" y="867956"/>
                <a:ext cx="768943" cy="2297540"/>
              </a:xfrm>
              <a:custGeom>
                <a:avLst/>
                <a:gdLst>
                  <a:gd name="connsiteX0" fmla="*/ 0 w 768943"/>
                  <a:gd name="connsiteY0" fmla="*/ 0 h 2297540"/>
                  <a:gd name="connsiteX1" fmla="*/ 502330 w 768943"/>
                  <a:gd name="connsiteY1" fmla="*/ 502330 h 2297540"/>
                  <a:gd name="connsiteX2" fmla="*/ 498212 w 768943"/>
                  <a:gd name="connsiteY2" fmla="*/ 1799328 h 2297540"/>
                  <a:gd name="connsiteX3" fmla="*/ 0 w 768943"/>
                  <a:gd name="connsiteY3" fmla="*/ 2297540 h 2297540"/>
                  <a:gd name="connsiteX4" fmla="*/ 0 w 768943"/>
                  <a:gd name="connsiteY4" fmla="*/ 0 h 2297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43" h="2297540">
                    <a:moveTo>
                      <a:pt x="0" y="0"/>
                    </a:moveTo>
                    <a:cubicBezTo>
                      <a:pt x="0" y="0"/>
                      <a:pt x="0" y="0"/>
                      <a:pt x="502330" y="502330"/>
                    </a:cubicBezTo>
                    <a:cubicBezTo>
                      <a:pt x="860548" y="860548"/>
                      <a:pt x="856431" y="1441109"/>
                      <a:pt x="498212" y="1799328"/>
                    </a:cubicBezTo>
                    <a:cubicBezTo>
                      <a:pt x="498212" y="1799328"/>
                      <a:pt x="498212" y="1799328"/>
                      <a:pt x="0" y="2297540"/>
                    </a:cubicBezTo>
                    <a:cubicBezTo>
                      <a:pt x="0" y="2297540"/>
                      <a:pt x="0" y="2297540"/>
                      <a:pt x="0" y="0"/>
                    </a:cubicBez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n-GB" sz="2700" noProof="0" dirty="0">
                  <a:latin typeface="+mj-lt"/>
                </a:endParaRPr>
              </a:p>
            </p:txBody>
          </p:sp>
        </p:grpSp>
        <p:grpSp>
          <p:nvGrpSpPr>
            <p:cNvPr id="9" name="Group 21">
              <a:extLst>
                <a:ext uri="{FF2B5EF4-FFF2-40B4-BE49-F238E27FC236}">
                  <a16:creationId xmlns:a16="http://schemas.microsoft.com/office/drawing/2014/main" id="{FE6D186E-D69B-0C11-97E2-CFB046EE2644}"/>
                </a:ext>
              </a:extLst>
            </p:cNvPr>
            <p:cNvGrpSpPr/>
            <p:nvPr/>
          </p:nvGrpSpPr>
          <p:grpSpPr>
            <a:xfrm>
              <a:off x="5904946" y="3486336"/>
              <a:ext cx="2776430" cy="1971572"/>
              <a:chOff x="3368987" y="2477035"/>
              <a:chExt cx="2337663" cy="1659999"/>
            </a:xfrm>
            <a:solidFill>
              <a:srgbClr val="569938"/>
            </a:solidFill>
          </p:grpSpPr>
          <p:sp>
            <p:nvSpPr>
              <p:cNvPr id="34" name="Freeform: Shape 131">
                <a:extLst>
                  <a:ext uri="{FF2B5EF4-FFF2-40B4-BE49-F238E27FC236}">
                    <a16:creationId xmlns:a16="http://schemas.microsoft.com/office/drawing/2014/main" id="{BC8AB0AA-3838-27D6-03AE-30AB2545BCC1}"/>
                  </a:ext>
                </a:extLst>
              </p:cNvPr>
              <p:cNvSpPr>
                <a:spLocks/>
              </p:cNvSpPr>
              <p:nvPr/>
            </p:nvSpPr>
            <p:spPr bwMode="auto">
              <a:xfrm>
                <a:off x="3368987" y="2477035"/>
                <a:ext cx="2337663" cy="1659999"/>
              </a:xfrm>
              <a:custGeom>
                <a:avLst/>
                <a:gdLst>
                  <a:gd name="connsiteX0" fmla="*/ 1147346 w 2337663"/>
                  <a:gd name="connsiteY0" fmla="*/ 436 h 1659999"/>
                  <a:gd name="connsiteX1" fmla="*/ 1995457 w 2337663"/>
                  <a:gd name="connsiteY1" fmla="*/ 539277 h 1659999"/>
                  <a:gd name="connsiteX2" fmla="*/ 2337663 w 2337663"/>
                  <a:gd name="connsiteY2" fmla="*/ 1210896 h 1659999"/>
                  <a:gd name="connsiteX3" fmla="*/ 1666045 w 2337663"/>
                  <a:gd name="connsiteY3" fmla="*/ 1553103 h 1659999"/>
                  <a:gd name="connsiteX4" fmla="*/ 342207 w 2337663"/>
                  <a:gd name="connsiteY4" fmla="*/ 1122962 h 1659999"/>
                  <a:gd name="connsiteX5" fmla="*/ 0 w 2337663"/>
                  <a:gd name="connsiteY5" fmla="*/ 451343 h 1659999"/>
                  <a:gd name="connsiteX6" fmla="*/ 677170 w 2337663"/>
                  <a:gd name="connsiteY6" fmla="*/ 106308 h 1659999"/>
                  <a:gd name="connsiteX7" fmla="*/ 1147346 w 2337663"/>
                  <a:gd name="connsiteY7" fmla="*/ 436 h 165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7663" h="1659999">
                    <a:moveTo>
                      <a:pt x="1147346" y="436"/>
                    </a:moveTo>
                    <a:cubicBezTo>
                      <a:pt x="1494880" y="10838"/>
                      <a:pt x="1826297" y="207283"/>
                      <a:pt x="1995457" y="539277"/>
                    </a:cubicBezTo>
                    <a:lnTo>
                      <a:pt x="2337663" y="1210896"/>
                    </a:lnTo>
                    <a:cubicBezTo>
                      <a:pt x="1666045" y="1553103"/>
                      <a:pt x="1666045" y="1553103"/>
                      <a:pt x="1666045" y="1553103"/>
                    </a:cubicBezTo>
                    <a:cubicBezTo>
                      <a:pt x="1183145" y="1799152"/>
                      <a:pt x="588256" y="1605861"/>
                      <a:pt x="342207" y="1122962"/>
                    </a:cubicBezTo>
                    <a:cubicBezTo>
                      <a:pt x="0" y="451343"/>
                      <a:pt x="0" y="451343"/>
                      <a:pt x="0" y="451343"/>
                    </a:cubicBezTo>
                    <a:cubicBezTo>
                      <a:pt x="677170" y="106308"/>
                      <a:pt x="677170" y="106308"/>
                      <a:pt x="677170" y="106308"/>
                    </a:cubicBezTo>
                    <a:cubicBezTo>
                      <a:pt x="828075" y="29418"/>
                      <a:pt x="989376" y="-4293"/>
                      <a:pt x="1147346" y="436"/>
                    </a:cubicBez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n-GB" sz="2700" noProof="0" dirty="0">
                  <a:latin typeface="+mj-lt"/>
                </a:endParaRPr>
              </a:p>
            </p:txBody>
          </p:sp>
          <p:sp>
            <p:nvSpPr>
              <p:cNvPr id="35" name="Freeform: Shape 126">
                <a:extLst>
                  <a:ext uri="{FF2B5EF4-FFF2-40B4-BE49-F238E27FC236}">
                    <a16:creationId xmlns:a16="http://schemas.microsoft.com/office/drawing/2014/main" id="{07E8DFB0-2640-D243-E2B9-20F7974C4478}"/>
                  </a:ext>
                </a:extLst>
              </p:cNvPr>
              <p:cNvSpPr>
                <a:spLocks/>
              </p:cNvSpPr>
              <p:nvPr/>
            </p:nvSpPr>
            <p:spPr bwMode="auto">
              <a:xfrm>
                <a:off x="3368987" y="2477035"/>
                <a:ext cx="2337663" cy="1210897"/>
              </a:xfrm>
              <a:custGeom>
                <a:avLst/>
                <a:gdLst>
                  <a:gd name="connsiteX0" fmla="*/ 1147347 w 2337663"/>
                  <a:gd name="connsiteY0" fmla="*/ 436 h 1210897"/>
                  <a:gd name="connsiteX1" fmla="*/ 1995457 w 2337663"/>
                  <a:gd name="connsiteY1" fmla="*/ 539278 h 1210897"/>
                  <a:gd name="connsiteX2" fmla="*/ 2337663 w 2337663"/>
                  <a:gd name="connsiteY2" fmla="*/ 1210897 h 1210897"/>
                  <a:gd name="connsiteX3" fmla="*/ 0 w 2337663"/>
                  <a:gd name="connsiteY3" fmla="*/ 451344 h 1210897"/>
                  <a:gd name="connsiteX4" fmla="*/ 677170 w 2337663"/>
                  <a:gd name="connsiteY4" fmla="*/ 106308 h 1210897"/>
                  <a:gd name="connsiteX5" fmla="*/ 1147347 w 2337663"/>
                  <a:gd name="connsiteY5" fmla="*/ 436 h 121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7663" h="1210897">
                    <a:moveTo>
                      <a:pt x="1147347" y="436"/>
                    </a:moveTo>
                    <a:cubicBezTo>
                      <a:pt x="1494881" y="10839"/>
                      <a:pt x="1826297" y="207284"/>
                      <a:pt x="1995457" y="539278"/>
                    </a:cubicBezTo>
                    <a:cubicBezTo>
                      <a:pt x="1995457" y="539278"/>
                      <a:pt x="1995457" y="539278"/>
                      <a:pt x="2337663" y="1210897"/>
                    </a:cubicBezTo>
                    <a:cubicBezTo>
                      <a:pt x="2337663" y="1210897"/>
                      <a:pt x="2337663" y="1210897"/>
                      <a:pt x="0" y="451344"/>
                    </a:cubicBezTo>
                    <a:cubicBezTo>
                      <a:pt x="0" y="451344"/>
                      <a:pt x="0" y="451344"/>
                      <a:pt x="677170" y="106308"/>
                    </a:cubicBezTo>
                    <a:cubicBezTo>
                      <a:pt x="828076" y="29418"/>
                      <a:pt x="989376" y="-4292"/>
                      <a:pt x="1147347" y="436"/>
                    </a:cubicBez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n-GB" sz="2700" noProof="0" dirty="0">
                  <a:latin typeface="+mj-lt"/>
                </a:endParaRPr>
              </a:p>
            </p:txBody>
          </p:sp>
        </p:grpSp>
        <p:grpSp>
          <p:nvGrpSpPr>
            <p:cNvPr id="10" name="Group 22">
              <a:extLst>
                <a:ext uri="{FF2B5EF4-FFF2-40B4-BE49-F238E27FC236}">
                  <a16:creationId xmlns:a16="http://schemas.microsoft.com/office/drawing/2014/main" id="{D32FBCCB-829D-8FDE-20EC-789537EA054B}"/>
                </a:ext>
              </a:extLst>
            </p:cNvPr>
            <p:cNvGrpSpPr/>
            <p:nvPr/>
          </p:nvGrpSpPr>
          <p:grpSpPr>
            <a:xfrm>
              <a:off x="9613689" y="3486499"/>
              <a:ext cx="2776431" cy="1970307"/>
              <a:chOff x="6491628" y="2477172"/>
              <a:chExt cx="2337665" cy="1658934"/>
            </a:xfrm>
            <a:solidFill>
              <a:srgbClr val="569938"/>
            </a:solidFill>
          </p:grpSpPr>
          <p:sp>
            <p:nvSpPr>
              <p:cNvPr id="32" name="Freeform: Shape 130">
                <a:extLst>
                  <a:ext uri="{FF2B5EF4-FFF2-40B4-BE49-F238E27FC236}">
                    <a16:creationId xmlns:a16="http://schemas.microsoft.com/office/drawing/2014/main" id="{6E4B4F7D-6FAB-93F7-EA78-0C2AF9E09439}"/>
                  </a:ext>
                </a:extLst>
              </p:cNvPr>
              <p:cNvSpPr>
                <a:spLocks/>
              </p:cNvSpPr>
              <p:nvPr/>
            </p:nvSpPr>
            <p:spPr bwMode="auto">
              <a:xfrm>
                <a:off x="6491629" y="2477172"/>
                <a:ext cx="2337664" cy="1658934"/>
              </a:xfrm>
              <a:custGeom>
                <a:avLst/>
                <a:gdLst>
                  <a:gd name="connsiteX0" fmla="*/ 1194581 w 2337664"/>
                  <a:gd name="connsiteY0" fmla="*/ 370 h 1658934"/>
                  <a:gd name="connsiteX1" fmla="*/ 1666045 w 2337664"/>
                  <a:gd name="connsiteY1" fmla="*/ 106898 h 1658934"/>
                  <a:gd name="connsiteX2" fmla="*/ 2337664 w 2337664"/>
                  <a:gd name="connsiteY2" fmla="*/ 449105 h 1658934"/>
                  <a:gd name="connsiteX3" fmla="*/ 1992628 w 2337664"/>
                  <a:gd name="connsiteY3" fmla="*/ 1126274 h 1658934"/>
                  <a:gd name="connsiteX4" fmla="*/ 671619 w 2337664"/>
                  <a:gd name="connsiteY4" fmla="*/ 1550864 h 1658934"/>
                  <a:gd name="connsiteX5" fmla="*/ 0 w 2337664"/>
                  <a:gd name="connsiteY5" fmla="*/ 1208658 h 1658934"/>
                  <a:gd name="connsiteX6" fmla="*/ 342207 w 2337664"/>
                  <a:gd name="connsiteY6" fmla="*/ 537039 h 1658934"/>
                  <a:gd name="connsiteX7" fmla="*/ 1194581 w 2337664"/>
                  <a:gd name="connsiteY7" fmla="*/ 370 h 165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7664" h="1658934">
                    <a:moveTo>
                      <a:pt x="1194581" y="370"/>
                    </a:moveTo>
                    <a:cubicBezTo>
                      <a:pt x="1353296" y="-3978"/>
                      <a:pt x="1515139" y="30008"/>
                      <a:pt x="1666045" y="106898"/>
                    </a:cubicBezTo>
                    <a:cubicBezTo>
                      <a:pt x="2337664" y="449105"/>
                      <a:pt x="2337664" y="449105"/>
                      <a:pt x="2337664" y="449105"/>
                    </a:cubicBezTo>
                    <a:cubicBezTo>
                      <a:pt x="1992628" y="1126274"/>
                      <a:pt x="1992628" y="1126274"/>
                      <a:pt x="1992628" y="1126274"/>
                    </a:cubicBezTo>
                    <a:cubicBezTo>
                      <a:pt x="1746579" y="1609173"/>
                      <a:pt x="1154519" y="1796914"/>
                      <a:pt x="671619" y="1550864"/>
                    </a:cubicBezTo>
                    <a:lnTo>
                      <a:pt x="0" y="1208658"/>
                    </a:lnTo>
                    <a:cubicBezTo>
                      <a:pt x="342207" y="537039"/>
                      <a:pt x="342207" y="537039"/>
                      <a:pt x="342207" y="537039"/>
                    </a:cubicBezTo>
                    <a:cubicBezTo>
                      <a:pt x="511366" y="205046"/>
                      <a:pt x="845406" y="9938"/>
                      <a:pt x="1194581" y="370"/>
                    </a:cubicBez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n-GB" sz="2700" noProof="0" dirty="0">
                  <a:latin typeface="+mj-lt"/>
                </a:endParaRPr>
              </a:p>
            </p:txBody>
          </p:sp>
          <p:sp>
            <p:nvSpPr>
              <p:cNvPr id="33" name="Freeform: Shape 125">
                <a:extLst>
                  <a:ext uri="{FF2B5EF4-FFF2-40B4-BE49-F238E27FC236}">
                    <a16:creationId xmlns:a16="http://schemas.microsoft.com/office/drawing/2014/main" id="{7262DCF9-E69B-51F8-1BEE-B7564A1E4AAC}"/>
                  </a:ext>
                </a:extLst>
              </p:cNvPr>
              <p:cNvSpPr>
                <a:spLocks/>
              </p:cNvSpPr>
              <p:nvPr/>
            </p:nvSpPr>
            <p:spPr bwMode="auto">
              <a:xfrm>
                <a:off x="6491628" y="2926276"/>
                <a:ext cx="2337664" cy="1209830"/>
              </a:xfrm>
              <a:custGeom>
                <a:avLst/>
                <a:gdLst>
                  <a:gd name="connsiteX0" fmla="*/ 2337664 w 2337664"/>
                  <a:gd name="connsiteY0" fmla="*/ 0 h 1209830"/>
                  <a:gd name="connsiteX1" fmla="*/ 1992629 w 2337664"/>
                  <a:gd name="connsiteY1" fmla="*/ 677170 h 1209830"/>
                  <a:gd name="connsiteX2" fmla="*/ 671619 w 2337664"/>
                  <a:gd name="connsiteY2" fmla="*/ 1101760 h 1209830"/>
                  <a:gd name="connsiteX3" fmla="*/ 0 w 2337664"/>
                  <a:gd name="connsiteY3" fmla="*/ 759553 h 1209830"/>
                  <a:gd name="connsiteX4" fmla="*/ 2337664 w 2337664"/>
                  <a:gd name="connsiteY4" fmla="*/ 0 h 120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664" h="1209830">
                    <a:moveTo>
                      <a:pt x="2337664" y="0"/>
                    </a:moveTo>
                    <a:cubicBezTo>
                      <a:pt x="2337664" y="0"/>
                      <a:pt x="2337664" y="0"/>
                      <a:pt x="1992629" y="677170"/>
                    </a:cubicBezTo>
                    <a:cubicBezTo>
                      <a:pt x="1746580" y="1160069"/>
                      <a:pt x="1154519" y="1347810"/>
                      <a:pt x="671619" y="1101760"/>
                    </a:cubicBezTo>
                    <a:cubicBezTo>
                      <a:pt x="671619" y="1101760"/>
                      <a:pt x="671619" y="1101760"/>
                      <a:pt x="0" y="759553"/>
                    </a:cubicBezTo>
                    <a:cubicBezTo>
                      <a:pt x="0" y="759553"/>
                      <a:pt x="0" y="759553"/>
                      <a:pt x="2337664" y="0"/>
                    </a:cubicBez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n-GB" sz="2700" noProof="0" dirty="0">
                  <a:latin typeface="+mj-lt"/>
                </a:endParaRPr>
              </a:p>
            </p:txBody>
          </p:sp>
        </p:grpSp>
        <p:grpSp>
          <p:nvGrpSpPr>
            <p:cNvPr id="11" name="Group 23">
              <a:extLst>
                <a:ext uri="{FF2B5EF4-FFF2-40B4-BE49-F238E27FC236}">
                  <a16:creationId xmlns:a16="http://schemas.microsoft.com/office/drawing/2014/main" id="{A125A986-7258-E4CF-4116-BA5873240BD6}"/>
                </a:ext>
              </a:extLst>
            </p:cNvPr>
            <p:cNvGrpSpPr/>
            <p:nvPr/>
          </p:nvGrpSpPr>
          <p:grpSpPr>
            <a:xfrm>
              <a:off x="9282414" y="5470493"/>
              <a:ext cx="2025108" cy="2361774"/>
              <a:chOff x="6212705" y="4147631"/>
              <a:chExt cx="1705075" cy="1988536"/>
            </a:xfrm>
            <a:solidFill>
              <a:srgbClr val="569938"/>
            </a:solidFill>
          </p:grpSpPr>
          <p:sp>
            <p:nvSpPr>
              <p:cNvPr id="30" name="Freeform: Shape 129">
                <a:extLst>
                  <a:ext uri="{FF2B5EF4-FFF2-40B4-BE49-F238E27FC236}">
                    <a16:creationId xmlns:a16="http://schemas.microsoft.com/office/drawing/2014/main" id="{D01C014E-A9F4-F472-FA17-6846DB81D400}"/>
                  </a:ext>
                </a:extLst>
              </p:cNvPr>
              <p:cNvSpPr>
                <a:spLocks/>
              </p:cNvSpPr>
              <p:nvPr/>
            </p:nvSpPr>
            <p:spPr bwMode="auto">
              <a:xfrm>
                <a:off x="6212706" y="4147632"/>
                <a:ext cx="1705074" cy="1988535"/>
              </a:xfrm>
              <a:custGeom>
                <a:avLst/>
                <a:gdLst>
                  <a:gd name="connsiteX0" fmla="*/ 130241 w 1705074"/>
                  <a:gd name="connsiteY0" fmla="*/ 0 h 1988535"/>
                  <a:gd name="connsiteX1" fmla="*/ 874736 w 1705074"/>
                  <a:gd name="connsiteY1" fmla="*/ 117916 h 1988535"/>
                  <a:gd name="connsiteX2" fmla="*/ 1692913 w 1705074"/>
                  <a:gd name="connsiteY2" fmla="*/ 1244040 h 1988535"/>
                  <a:gd name="connsiteX3" fmla="*/ 1574996 w 1705074"/>
                  <a:gd name="connsiteY3" fmla="*/ 1988535 h 1988535"/>
                  <a:gd name="connsiteX4" fmla="*/ 824348 w 1705074"/>
                  <a:gd name="connsiteY4" fmla="*/ 1869644 h 1988535"/>
                  <a:gd name="connsiteX5" fmla="*/ 12324 w 1705074"/>
                  <a:gd name="connsiteY5" fmla="*/ 744495 h 1988535"/>
                  <a:gd name="connsiteX6" fmla="*/ 130241 w 1705074"/>
                  <a:gd name="connsiteY6" fmla="*/ 0 h 198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5074" h="1988535">
                    <a:moveTo>
                      <a:pt x="130241" y="0"/>
                    </a:moveTo>
                    <a:cubicBezTo>
                      <a:pt x="874736" y="117916"/>
                      <a:pt x="874736" y="117916"/>
                      <a:pt x="874736" y="117916"/>
                    </a:cubicBezTo>
                    <a:cubicBezTo>
                      <a:pt x="1410034" y="202699"/>
                      <a:pt x="1777695" y="708742"/>
                      <a:pt x="1692913" y="1244040"/>
                    </a:cubicBezTo>
                    <a:cubicBezTo>
                      <a:pt x="1574996" y="1988535"/>
                      <a:pt x="1574996" y="1988535"/>
                      <a:pt x="1574996" y="1988535"/>
                    </a:cubicBezTo>
                    <a:cubicBezTo>
                      <a:pt x="824348" y="1869644"/>
                      <a:pt x="824348" y="1869644"/>
                      <a:pt x="824348" y="1869644"/>
                    </a:cubicBezTo>
                    <a:cubicBezTo>
                      <a:pt x="289050" y="1784862"/>
                      <a:pt x="-72459" y="1279794"/>
                      <a:pt x="12324" y="744495"/>
                    </a:cubicBezTo>
                    <a:lnTo>
                      <a:pt x="130241" y="0"/>
                    </a:ln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n-GB" sz="2700" noProof="0" dirty="0">
                  <a:latin typeface="+mj-lt"/>
                </a:endParaRPr>
              </a:p>
            </p:txBody>
          </p:sp>
          <p:sp>
            <p:nvSpPr>
              <p:cNvPr id="31" name="Freeform: Shape 124">
                <a:extLst>
                  <a:ext uri="{FF2B5EF4-FFF2-40B4-BE49-F238E27FC236}">
                    <a16:creationId xmlns:a16="http://schemas.microsoft.com/office/drawing/2014/main" id="{BDBB7889-E4DF-28E4-E5F0-424672903102}"/>
                  </a:ext>
                </a:extLst>
              </p:cNvPr>
              <p:cNvSpPr>
                <a:spLocks/>
              </p:cNvSpPr>
              <p:nvPr/>
            </p:nvSpPr>
            <p:spPr bwMode="auto">
              <a:xfrm>
                <a:off x="6212705" y="4147631"/>
                <a:ext cx="1574996" cy="1988535"/>
              </a:xfrm>
              <a:custGeom>
                <a:avLst/>
                <a:gdLst>
                  <a:gd name="connsiteX0" fmla="*/ 130241 w 1574996"/>
                  <a:gd name="connsiteY0" fmla="*/ 0 h 1988535"/>
                  <a:gd name="connsiteX1" fmla="*/ 1574996 w 1574996"/>
                  <a:gd name="connsiteY1" fmla="*/ 1988535 h 1988535"/>
                  <a:gd name="connsiteX2" fmla="*/ 824347 w 1574996"/>
                  <a:gd name="connsiteY2" fmla="*/ 1869645 h 1988535"/>
                  <a:gd name="connsiteX3" fmla="*/ 12324 w 1574996"/>
                  <a:gd name="connsiteY3" fmla="*/ 744496 h 1988535"/>
                  <a:gd name="connsiteX4" fmla="*/ 130241 w 1574996"/>
                  <a:gd name="connsiteY4" fmla="*/ 0 h 198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4996" h="1988535">
                    <a:moveTo>
                      <a:pt x="130241" y="0"/>
                    </a:moveTo>
                    <a:cubicBezTo>
                      <a:pt x="130241" y="0"/>
                      <a:pt x="130241" y="0"/>
                      <a:pt x="1574996" y="1988535"/>
                    </a:cubicBezTo>
                    <a:cubicBezTo>
                      <a:pt x="1574996" y="1988535"/>
                      <a:pt x="1574996" y="1988535"/>
                      <a:pt x="824347" y="1869645"/>
                    </a:cubicBezTo>
                    <a:cubicBezTo>
                      <a:pt x="289050" y="1784862"/>
                      <a:pt x="-72459" y="1279794"/>
                      <a:pt x="12324" y="744496"/>
                    </a:cubicBezTo>
                    <a:cubicBezTo>
                      <a:pt x="12324" y="744496"/>
                      <a:pt x="12324" y="744496"/>
                      <a:pt x="130241" y="0"/>
                    </a:cubicBez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n-GB" sz="2700" noProof="0" dirty="0">
                  <a:latin typeface="+mj-lt"/>
                </a:endParaRPr>
              </a:p>
            </p:txBody>
          </p:sp>
        </p:grpSp>
        <p:grpSp>
          <p:nvGrpSpPr>
            <p:cNvPr id="12" name="Group 24">
              <a:extLst>
                <a:ext uri="{FF2B5EF4-FFF2-40B4-BE49-F238E27FC236}">
                  <a16:creationId xmlns:a16="http://schemas.microsoft.com/office/drawing/2014/main" id="{C087C27A-C98C-89E1-3208-6D29284A6964}"/>
                </a:ext>
              </a:extLst>
            </p:cNvPr>
            <p:cNvGrpSpPr/>
            <p:nvPr/>
          </p:nvGrpSpPr>
          <p:grpSpPr>
            <a:xfrm>
              <a:off x="6989351" y="5472037"/>
              <a:ext cx="2026040" cy="2361774"/>
              <a:chOff x="4282021" y="4148930"/>
              <a:chExt cx="1705859" cy="1988536"/>
            </a:xfrm>
            <a:solidFill>
              <a:srgbClr val="569938"/>
            </a:solidFill>
          </p:grpSpPr>
          <p:sp>
            <p:nvSpPr>
              <p:cNvPr id="28" name="Freeform: Shape 128">
                <a:extLst>
                  <a:ext uri="{FF2B5EF4-FFF2-40B4-BE49-F238E27FC236}">
                    <a16:creationId xmlns:a16="http://schemas.microsoft.com/office/drawing/2014/main" id="{6E035715-16C2-4207-A1CC-4F38322AFD87}"/>
                  </a:ext>
                </a:extLst>
              </p:cNvPr>
              <p:cNvSpPr>
                <a:spLocks/>
              </p:cNvSpPr>
              <p:nvPr/>
            </p:nvSpPr>
            <p:spPr bwMode="auto">
              <a:xfrm>
                <a:off x="4282021" y="4148931"/>
                <a:ext cx="1705859" cy="1988535"/>
              </a:xfrm>
              <a:custGeom>
                <a:avLst/>
                <a:gdLst>
                  <a:gd name="connsiteX0" fmla="*/ 1575782 w 1705859"/>
                  <a:gd name="connsiteY0" fmla="*/ 0 h 1988535"/>
                  <a:gd name="connsiteX1" fmla="*/ 1693698 w 1705859"/>
                  <a:gd name="connsiteY1" fmla="*/ 744495 h 1988535"/>
                  <a:gd name="connsiteX2" fmla="*/ 875521 w 1705859"/>
                  <a:gd name="connsiteY2" fmla="*/ 1870619 h 1988535"/>
                  <a:gd name="connsiteX3" fmla="*/ 131026 w 1705859"/>
                  <a:gd name="connsiteY3" fmla="*/ 1988535 h 1988535"/>
                  <a:gd name="connsiteX4" fmla="*/ 12135 w 1705859"/>
                  <a:gd name="connsiteY4" fmla="*/ 1237887 h 1988535"/>
                  <a:gd name="connsiteX5" fmla="*/ 831287 w 1705859"/>
                  <a:gd name="connsiteY5" fmla="*/ 117916 h 1988535"/>
                  <a:gd name="connsiteX6" fmla="*/ 1575782 w 1705859"/>
                  <a:gd name="connsiteY6" fmla="*/ 0 h 198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5859" h="1988535">
                    <a:moveTo>
                      <a:pt x="1575782" y="0"/>
                    </a:moveTo>
                    <a:cubicBezTo>
                      <a:pt x="1693698" y="744495"/>
                      <a:pt x="1693698" y="744495"/>
                      <a:pt x="1693698" y="744495"/>
                    </a:cubicBezTo>
                    <a:cubicBezTo>
                      <a:pt x="1778481" y="1279793"/>
                      <a:pt x="1410819" y="1785835"/>
                      <a:pt x="875521" y="1870619"/>
                    </a:cubicBezTo>
                    <a:cubicBezTo>
                      <a:pt x="131026" y="1988535"/>
                      <a:pt x="131026" y="1988535"/>
                      <a:pt x="131026" y="1988535"/>
                    </a:cubicBezTo>
                    <a:cubicBezTo>
                      <a:pt x="12135" y="1237887"/>
                      <a:pt x="12135" y="1237887"/>
                      <a:pt x="12135" y="1237887"/>
                    </a:cubicBezTo>
                    <a:cubicBezTo>
                      <a:pt x="-72647" y="702590"/>
                      <a:pt x="295988" y="202699"/>
                      <a:pt x="831287" y="117916"/>
                    </a:cubicBezTo>
                    <a:lnTo>
                      <a:pt x="1575782" y="0"/>
                    </a:ln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n-GB" sz="2700" noProof="0" dirty="0">
                  <a:latin typeface="+mj-lt"/>
                </a:endParaRPr>
              </a:p>
            </p:txBody>
          </p:sp>
          <p:sp>
            <p:nvSpPr>
              <p:cNvPr id="29" name="Freeform: Shape 123">
                <a:extLst>
                  <a:ext uri="{FF2B5EF4-FFF2-40B4-BE49-F238E27FC236}">
                    <a16:creationId xmlns:a16="http://schemas.microsoft.com/office/drawing/2014/main" id="{75387713-9119-2FD4-A05C-6E4F98086AED}"/>
                  </a:ext>
                </a:extLst>
              </p:cNvPr>
              <p:cNvSpPr>
                <a:spLocks/>
              </p:cNvSpPr>
              <p:nvPr/>
            </p:nvSpPr>
            <p:spPr bwMode="auto">
              <a:xfrm>
                <a:off x="4282021" y="4148930"/>
                <a:ext cx="1575781" cy="1988536"/>
              </a:xfrm>
              <a:custGeom>
                <a:avLst/>
                <a:gdLst>
                  <a:gd name="connsiteX0" fmla="*/ 1575781 w 1575781"/>
                  <a:gd name="connsiteY0" fmla="*/ 0 h 1988536"/>
                  <a:gd name="connsiteX1" fmla="*/ 131026 w 1575781"/>
                  <a:gd name="connsiteY1" fmla="*/ 1988536 h 1988536"/>
                  <a:gd name="connsiteX2" fmla="*/ 12135 w 1575781"/>
                  <a:gd name="connsiteY2" fmla="*/ 1237887 h 1988536"/>
                  <a:gd name="connsiteX3" fmla="*/ 831287 w 1575781"/>
                  <a:gd name="connsiteY3" fmla="*/ 117917 h 1988536"/>
                  <a:gd name="connsiteX4" fmla="*/ 1575781 w 1575781"/>
                  <a:gd name="connsiteY4" fmla="*/ 0 h 198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5781" h="1988536">
                    <a:moveTo>
                      <a:pt x="1575781" y="0"/>
                    </a:moveTo>
                    <a:cubicBezTo>
                      <a:pt x="1575781" y="0"/>
                      <a:pt x="1575781" y="0"/>
                      <a:pt x="131026" y="1988536"/>
                    </a:cubicBezTo>
                    <a:cubicBezTo>
                      <a:pt x="131026" y="1988536"/>
                      <a:pt x="131026" y="1988536"/>
                      <a:pt x="12135" y="1237887"/>
                    </a:cubicBezTo>
                    <a:cubicBezTo>
                      <a:pt x="-72648" y="702590"/>
                      <a:pt x="295988" y="202700"/>
                      <a:pt x="831287" y="117917"/>
                    </a:cubicBezTo>
                    <a:cubicBezTo>
                      <a:pt x="831287" y="117917"/>
                      <a:pt x="831287" y="117917"/>
                      <a:pt x="1575781" y="0"/>
                    </a:cubicBez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n-GB" sz="2700" noProof="0" dirty="0">
                  <a:latin typeface="+mj-lt"/>
                </a:endParaRPr>
              </a:p>
            </p:txBody>
          </p:sp>
        </p:grpSp>
        <p:grpSp>
          <p:nvGrpSpPr>
            <p:cNvPr id="14" name="Group 133">
              <a:extLst>
                <a:ext uri="{FF2B5EF4-FFF2-40B4-BE49-F238E27FC236}">
                  <a16:creationId xmlns:a16="http://schemas.microsoft.com/office/drawing/2014/main" id="{5F0F0CE8-3FD8-3B95-D58E-957637A5E97C}"/>
                </a:ext>
              </a:extLst>
            </p:cNvPr>
            <p:cNvGrpSpPr/>
            <p:nvPr/>
          </p:nvGrpSpPr>
          <p:grpSpPr>
            <a:xfrm>
              <a:off x="7876995" y="3839187"/>
              <a:ext cx="2541882" cy="2471078"/>
              <a:chOff x="6345237" y="4948237"/>
              <a:chExt cx="1027113" cy="1028700"/>
            </a:xfrm>
            <a:effectLst>
              <a:outerShdw blurRad="431800" dist="292100" dir="3000000" sx="102000" sy="102000" algn="tl" rotWithShape="0">
                <a:prstClr val="black">
                  <a:alpha val="40000"/>
                </a:prstClr>
              </a:outerShdw>
            </a:effectLst>
          </p:grpSpPr>
          <p:sp>
            <p:nvSpPr>
              <p:cNvPr id="26" name="Oval 56">
                <a:extLst>
                  <a:ext uri="{FF2B5EF4-FFF2-40B4-BE49-F238E27FC236}">
                    <a16:creationId xmlns:a16="http://schemas.microsoft.com/office/drawing/2014/main" id="{73645BFF-196A-2743-3583-9BCE094CA3D1}"/>
                  </a:ext>
                </a:extLst>
              </p:cNvPr>
              <p:cNvSpPr>
                <a:spLocks noChangeArrowheads="1"/>
              </p:cNvSpPr>
              <p:nvPr/>
            </p:nvSpPr>
            <p:spPr bwMode="auto">
              <a:xfrm>
                <a:off x="6345237" y="4948237"/>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102870" tIns="51435" rIns="102870" bIns="51435" numCol="1" anchor="t" anchorCtr="0" compatLnSpc="1">
                <a:prstTxWarp prst="textNoShape">
                  <a:avLst/>
                </a:prstTxWarp>
              </a:bodyPr>
              <a:lstStyle/>
              <a:p>
                <a:endParaRPr lang="en-GB" sz="2025" noProof="0" dirty="0">
                  <a:solidFill>
                    <a:schemeClr val="tx1">
                      <a:lumMod val="75000"/>
                      <a:lumOff val="25000"/>
                    </a:schemeClr>
                  </a:solidFill>
                  <a:latin typeface="+mj-lt"/>
                </a:endParaRPr>
              </a:p>
            </p:txBody>
          </p:sp>
          <p:sp>
            <p:nvSpPr>
              <p:cNvPr id="27" name="Oval 57">
                <a:extLst>
                  <a:ext uri="{FF2B5EF4-FFF2-40B4-BE49-F238E27FC236}">
                    <a16:creationId xmlns:a16="http://schemas.microsoft.com/office/drawing/2014/main" id="{CFC0654B-AEAD-3632-1A09-F0F42F46223E}"/>
                  </a:ext>
                </a:extLst>
              </p:cNvPr>
              <p:cNvSpPr>
                <a:spLocks noChangeArrowheads="1"/>
              </p:cNvSpPr>
              <p:nvPr/>
            </p:nvSpPr>
            <p:spPr bwMode="auto">
              <a:xfrm>
                <a:off x="6359543" y="4962543"/>
                <a:ext cx="998503" cy="1000090"/>
              </a:xfrm>
              <a:prstGeom prst="ellipse">
                <a:avLst/>
              </a:prstGeom>
              <a:gradFill flip="none" rotWithShape="1">
                <a:gsLst>
                  <a:gs pos="0">
                    <a:schemeClr val="bg1">
                      <a:lumMod val="95000"/>
                    </a:schemeClr>
                  </a:gs>
                  <a:gs pos="100000">
                    <a:schemeClr val="bg1"/>
                  </a:gs>
                </a:gsLst>
                <a:lin ang="0" scaled="1"/>
                <a:tileRect/>
              </a:gradFill>
              <a:ln>
                <a:noFill/>
              </a:ln>
            </p:spPr>
            <p:txBody>
              <a:bodyPr vert="horz" wrap="square" lIns="0" tIns="0" rIns="0" bIns="0" numCol="1" anchor="ctr" anchorCtr="0" compatLnSpc="1">
                <a:prstTxWarp prst="textNoShape">
                  <a:avLst/>
                </a:prstTxWarp>
              </a:bodyPr>
              <a:lstStyle/>
              <a:p>
                <a:pPr algn="ctr"/>
                <a:endParaRPr lang="en-GB" sz="2250" b="1" noProof="0" dirty="0">
                  <a:latin typeface="+mj-lt"/>
                </a:endParaRPr>
              </a:p>
            </p:txBody>
          </p:sp>
        </p:grpSp>
        <p:sp>
          <p:nvSpPr>
            <p:cNvPr id="15" name="TextBox 14">
              <a:extLst>
                <a:ext uri="{FF2B5EF4-FFF2-40B4-BE49-F238E27FC236}">
                  <a16:creationId xmlns:a16="http://schemas.microsoft.com/office/drawing/2014/main" id="{7AF37CD5-F743-FDBF-93D6-5564E0E62E93}"/>
                </a:ext>
              </a:extLst>
            </p:cNvPr>
            <p:cNvSpPr txBox="1"/>
            <p:nvPr/>
          </p:nvSpPr>
          <p:spPr>
            <a:xfrm>
              <a:off x="10617987" y="3904076"/>
              <a:ext cx="2530416" cy="923330"/>
            </a:xfrm>
            <a:prstGeom prst="rect">
              <a:avLst/>
            </a:prstGeom>
            <a:noFill/>
          </p:spPr>
          <p:txBody>
            <a:bodyPr wrap="square" lIns="0" tIns="0" rIns="0" bIns="0" anchor="ctr">
              <a:spAutoFit/>
            </a:bodyPr>
            <a:lstStyle/>
            <a:p>
              <a:pPr>
                <a:spcAft>
                  <a:spcPts val="675"/>
                </a:spcAft>
              </a:pPr>
              <a:r>
                <a:rPr lang="en-GB" sz="6000" b="1" noProof="0" dirty="0">
                  <a:latin typeface="+mj-lt"/>
                  <a:cs typeface="Mongolian Baiti" panose="03000500000000000000" pitchFamily="66" charset="0"/>
                </a:rPr>
                <a:t>02</a:t>
              </a:r>
            </a:p>
          </p:txBody>
        </p:sp>
        <p:sp>
          <p:nvSpPr>
            <p:cNvPr id="16" name="TextBox 15">
              <a:extLst>
                <a:ext uri="{FF2B5EF4-FFF2-40B4-BE49-F238E27FC236}">
                  <a16:creationId xmlns:a16="http://schemas.microsoft.com/office/drawing/2014/main" id="{DC611F4A-61C0-A2E9-C748-0462E6C020DC}"/>
                </a:ext>
              </a:extLst>
            </p:cNvPr>
            <p:cNvSpPr txBox="1"/>
            <p:nvPr/>
          </p:nvSpPr>
          <p:spPr>
            <a:xfrm>
              <a:off x="8703781" y="2447348"/>
              <a:ext cx="3055718" cy="923330"/>
            </a:xfrm>
            <a:prstGeom prst="rect">
              <a:avLst/>
            </a:prstGeom>
            <a:noFill/>
          </p:spPr>
          <p:txBody>
            <a:bodyPr wrap="square" lIns="0" tIns="0" rIns="0" bIns="0" anchor="ctr">
              <a:spAutoFit/>
            </a:bodyPr>
            <a:lstStyle/>
            <a:p>
              <a:pPr>
                <a:spcAft>
                  <a:spcPts val="675"/>
                </a:spcAft>
              </a:pPr>
              <a:r>
                <a:rPr lang="en-GB" sz="6000" b="1" noProof="0" dirty="0">
                  <a:latin typeface="+mj-lt"/>
                  <a:cs typeface="Mongolian Baiti" panose="03000500000000000000" pitchFamily="66" charset="0"/>
                </a:rPr>
                <a:t>01</a:t>
              </a:r>
            </a:p>
          </p:txBody>
        </p:sp>
        <p:sp>
          <p:nvSpPr>
            <p:cNvPr id="17" name="TextBox 16">
              <a:extLst>
                <a:ext uri="{FF2B5EF4-FFF2-40B4-BE49-F238E27FC236}">
                  <a16:creationId xmlns:a16="http://schemas.microsoft.com/office/drawing/2014/main" id="{410FE30A-7BC6-E86E-FED1-D12EA7247AF5}"/>
                </a:ext>
              </a:extLst>
            </p:cNvPr>
            <p:cNvSpPr txBox="1"/>
            <p:nvPr/>
          </p:nvSpPr>
          <p:spPr>
            <a:xfrm>
              <a:off x="9778663" y="6278650"/>
              <a:ext cx="3055718" cy="923330"/>
            </a:xfrm>
            <a:prstGeom prst="rect">
              <a:avLst/>
            </a:prstGeom>
            <a:noFill/>
          </p:spPr>
          <p:txBody>
            <a:bodyPr wrap="square" lIns="0" tIns="0" rIns="0" bIns="0" anchor="ctr">
              <a:spAutoFit/>
            </a:bodyPr>
            <a:lstStyle/>
            <a:p>
              <a:pPr>
                <a:spcAft>
                  <a:spcPts val="675"/>
                </a:spcAft>
              </a:pPr>
              <a:r>
                <a:rPr lang="en-GB" sz="6000" b="1" noProof="0" dirty="0">
                  <a:latin typeface="+mj-lt"/>
                  <a:cs typeface="Mongolian Baiti" panose="03000500000000000000" pitchFamily="66" charset="0"/>
                </a:rPr>
                <a:t>03</a:t>
              </a:r>
            </a:p>
          </p:txBody>
        </p:sp>
        <p:sp>
          <p:nvSpPr>
            <p:cNvPr id="18" name="TextBox 17">
              <a:extLst>
                <a:ext uri="{FF2B5EF4-FFF2-40B4-BE49-F238E27FC236}">
                  <a16:creationId xmlns:a16="http://schemas.microsoft.com/office/drawing/2014/main" id="{C1922526-B52D-D410-A848-3F6884FAF945}"/>
                </a:ext>
              </a:extLst>
            </p:cNvPr>
            <p:cNvSpPr txBox="1"/>
            <p:nvPr/>
          </p:nvSpPr>
          <p:spPr>
            <a:xfrm flipH="1">
              <a:off x="5021189" y="3904100"/>
              <a:ext cx="2530416" cy="923330"/>
            </a:xfrm>
            <a:prstGeom prst="rect">
              <a:avLst/>
            </a:prstGeom>
            <a:noFill/>
          </p:spPr>
          <p:txBody>
            <a:bodyPr wrap="square" lIns="0" tIns="0" rIns="0" bIns="0" anchor="ctr">
              <a:spAutoFit/>
            </a:bodyPr>
            <a:lstStyle/>
            <a:p>
              <a:pPr algn="r">
                <a:spcAft>
                  <a:spcPts val="675"/>
                </a:spcAft>
              </a:pPr>
              <a:r>
                <a:rPr lang="en-GB" sz="6000" b="1" noProof="0" dirty="0">
                  <a:latin typeface="+mj-lt"/>
                  <a:cs typeface="Mongolian Baiti" panose="03000500000000000000" pitchFamily="66" charset="0"/>
                </a:rPr>
                <a:t>05</a:t>
              </a:r>
            </a:p>
          </p:txBody>
        </p:sp>
        <p:sp>
          <p:nvSpPr>
            <p:cNvPr id="19" name="TextBox 18">
              <a:extLst>
                <a:ext uri="{FF2B5EF4-FFF2-40B4-BE49-F238E27FC236}">
                  <a16:creationId xmlns:a16="http://schemas.microsoft.com/office/drawing/2014/main" id="{216ADB62-A179-8F8B-6A38-A47B5B37F733}"/>
                </a:ext>
              </a:extLst>
            </p:cNvPr>
            <p:cNvSpPr txBox="1"/>
            <p:nvPr/>
          </p:nvSpPr>
          <p:spPr>
            <a:xfrm flipH="1">
              <a:off x="5258317" y="6317107"/>
              <a:ext cx="3055718" cy="923330"/>
            </a:xfrm>
            <a:prstGeom prst="rect">
              <a:avLst/>
            </a:prstGeom>
            <a:noFill/>
          </p:spPr>
          <p:txBody>
            <a:bodyPr wrap="square" lIns="0" tIns="0" rIns="0" bIns="0" anchor="ctr">
              <a:spAutoFit/>
            </a:bodyPr>
            <a:lstStyle/>
            <a:p>
              <a:pPr algn="r">
                <a:spcAft>
                  <a:spcPts val="675"/>
                </a:spcAft>
              </a:pPr>
              <a:r>
                <a:rPr lang="en-GB" sz="6000" b="1" noProof="0" dirty="0">
                  <a:latin typeface="+mj-lt"/>
                  <a:cs typeface="Mongolian Baiti" panose="03000500000000000000" pitchFamily="66" charset="0"/>
                </a:rPr>
                <a:t>04</a:t>
              </a:r>
            </a:p>
          </p:txBody>
        </p:sp>
        <p:sp>
          <p:nvSpPr>
            <p:cNvPr id="20" name="TextBox 19">
              <a:extLst>
                <a:ext uri="{FF2B5EF4-FFF2-40B4-BE49-F238E27FC236}">
                  <a16:creationId xmlns:a16="http://schemas.microsoft.com/office/drawing/2014/main" id="{3FD6B93E-2063-773D-2207-72FB3AB64A55}"/>
                </a:ext>
              </a:extLst>
            </p:cNvPr>
            <p:cNvSpPr txBox="1"/>
            <p:nvPr/>
          </p:nvSpPr>
          <p:spPr>
            <a:xfrm>
              <a:off x="7756172" y="420818"/>
              <a:ext cx="6850243" cy="1200329"/>
            </a:xfrm>
            <a:prstGeom prst="rect">
              <a:avLst/>
            </a:prstGeom>
            <a:noFill/>
          </p:spPr>
          <p:txBody>
            <a:bodyPr wrap="square">
              <a:spAutoFit/>
            </a:bodyPr>
            <a:lstStyle/>
            <a:p>
              <a:pPr algn="l"/>
              <a:r>
                <a:rPr lang="en-GB" sz="2400" b="1" noProof="0" dirty="0">
                  <a:latin typeface="+mj-lt"/>
                </a:rPr>
                <a:t>Responsibility</a:t>
              </a:r>
              <a:r>
                <a:rPr lang="en-GB" sz="2400" noProof="0" dirty="0">
                  <a:latin typeface="+mj-lt"/>
                </a:rPr>
                <a:t>: Taking ownership of all impacts, intended or unintended, that result from the organisation’s activities.</a:t>
              </a:r>
            </a:p>
          </p:txBody>
        </p:sp>
        <p:sp>
          <p:nvSpPr>
            <p:cNvPr id="21" name="TextBox 20">
              <a:extLst>
                <a:ext uri="{FF2B5EF4-FFF2-40B4-BE49-F238E27FC236}">
                  <a16:creationId xmlns:a16="http://schemas.microsoft.com/office/drawing/2014/main" id="{A5835688-4C60-5A49-BD75-B235EAACF356}"/>
                </a:ext>
              </a:extLst>
            </p:cNvPr>
            <p:cNvSpPr txBox="1"/>
            <p:nvPr/>
          </p:nvSpPr>
          <p:spPr>
            <a:xfrm>
              <a:off x="12390118" y="3479462"/>
              <a:ext cx="5135881" cy="1200329"/>
            </a:xfrm>
            <a:prstGeom prst="rect">
              <a:avLst/>
            </a:prstGeom>
            <a:noFill/>
          </p:spPr>
          <p:txBody>
            <a:bodyPr wrap="square">
              <a:spAutoFit/>
            </a:bodyPr>
            <a:lstStyle/>
            <a:p>
              <a:pPr algn="l"/>
              <a:r>
                <a:rPr lang="en-GB" sz="2400" b="1" noProof="0" dirty="0">
                  <a:latin typeface="+mj-lt"/>
                </a:rPr>
                <a:t>Long-Term Benefit</a:t>
              </a:r>
              <a:r>
                <a:rPr lang="en-GB" sz="2400" noProof="0" dirty="0">
                  <a:latin typeface="+mj-lt"/>
                </a:rPr>
                <a:t>: Working toward the enduring wellbeing of the business, society, and the environment.</a:t>
              </a:r>
            </a:p>
          </p:txBody>
        </p:sp>
        <p:sp>
          <p:nvSpPr>
            <p:cNvPr id="22" name="TextBox 21">
              <a:extLst>
                <a:ext uri="{FF2B5EF4-FFF2-40B4-BE49-F238E27FC236}">
                  <a16:creationId xmlns:a16="http://schemas.microsoft.com/office/drawing/2014/main" id="{68ED18D6-5E7C-91D5-AAD9-88BE577CA692}"/>
                </a:ext>
              </a:extLst>
            </p:cNvPr>
            <p:cNvSpPr txBox="1"/>
            <p:nvPr/>
          </p:nvSpPr>
          <p:spPr>
            <a:xfrm>
              <a:off x="9774854" y="7858730"/>
              <a:ext cx="6608146" cy="1569660"/>
            </a:xfrm>
            <a:prstGeom prst="rect">
              <a:avLst/>
            </a:prstGeom>
            <a:noFill/>
          </p:spPr>
          <p:txBody>
            <a:bodyPr wrap="square">
              <a:spAutoFit/>
            </a:bodyPr>
            <a:lstStyle/>
            <a:p>
              <a:pPr algn="l"/>
              <a:r>
                <a:rPr lang="en-GB" sz="2400" b="1" noProof="0" dirty="0">
                  <a:latin typeface="+mj-lt"/>
                </a:rPr>
                <a:t>Inclusive Value Creation</a:t>
              </a:r>
              <a:r>
                <a:rPr lang="en-GB" sz="2400" noProof="0" dirty="0">
                  <a:latin typeface="+mj-lt"/>
                </a:rPr>
                <a:t>: Generating value for all stakeholders, including employees, clients, suppliers, partners, communities, next generations and ecosystems. </a:t>
              </a:r>
            </a:p>
          </p:txBody>
        </p:sp>
        <p:sp>
          <p:nvSpPr>
            <p:cNvPr id="23" name="TextBox 22">
              <a:extLst>
                <a:ext uri="{FF2B5EF4-FFF2-40B4-BE49-F238E27FC236}">
                  <a16:creationId xmlns:a16="http://schemas.microsoft.com/office/drawing/2014/main" id="{6C4D013B-E93E-D7CC-A3E1-15656B5413ED}"/>
                </a:ext>
              </a:extLst>
            </p:cNvPr>
            <p:cNvSpPr txBox="1"/>
            <p:nvPr/>
          </p:nvSpPr>
          <p:spPr>
            <a:xfrm>
              <a:off x="624351" y="7872767"/>
              <a:ext cx="7743665" cy="2287929"/>
            </a:xfrm>
            <a:prstGeom prst="rect">
              <a:avLst/>
            </a:prstGeom>
            <a:noFill/>
          </p:spPr>
          <p:txBody>
            <a:bodyPr wrap="square">
              <a:spAutoFit/>
            </a:bodyPr>
            <a:lstStyle/>
            <a:p>
              <a:pPr algn="r"/>
              <a:r>
                <a:rPr lang="en-GB" sz="2400" b="1" noProof="0" dirty="0">
                  <a:latin typeface="+mj-lt"/>
                </a:rPr>
                <a:t>Stakeholder Respect and Reciprocity</a:t>
              </a:r>
              <a:r>
                <a:rPr lang="en-GB" sz="2400" noProof="0" dirty="0">
                  <a:latin typeface="+mj-lt"/>
                </a:rPr>
                <a:t>: Recognising and responding to the needs, interests, and contributions of all stakeholder groups, while ensuring value is shared fairly across employees, partners, communities, and ecosystems.</a:t>
              </a:r>
            </a:p>
          </p:txBody>
        </p:sp>
        <p:sp>
          <p:nvSpPr>
            <p:cNvPr id="24" name="TextBox 23">
              <a:extLst>
                <a:ext uri="{FF2B5EF4-FFF2-40B4-BE49-F238E27FC236}">
                  <a16:creationId xmlns:a16="http://schemas.microsoft.com/office/drawing/2014/main" id="{691E5FFA-BEAE-FF34-194D-D5E9D9FEF370}"/>
                </a:ext>
              </a:extLst>
            </p:cNvPr>
            <p:cNvSpPr txBox="1"/>
            <p:nvPr/>
          </p:nvSpPr>
          <p:spPr>
            <a:xfrm>
              <a:off x="1066801" y="2705931"/>
              <a:ext cx="4935010" cy="1569660"/>
            </a:xfrm>
            <a:prstGeom prst="rect">
              <a:avLst/>
            </a:prstGeom>
            <a:noFill/>
          </p:spPr>
          <p:txBody>
            <a:bodyPr wrap="square">
              <a:spAutoFit/>
            </a:bodyPr>
            <a:lstStyle/>
            <a:p>
              <a:pPr algn="r"/>
              <a:r>
                <a:rPr lang="en-GB" sz="2400" b="1" noProof="0" dirty="0">
                  <a:latin typeface="+mj-lt"/>
                </a:rPr>
                <a:t>Systemic Collaboration</a:t>
              </a:r>
              <a:r>
                <a:rPr lang="en-GB" sz="2400" noProof="0" dirty="0">
                  <a:latin typeface="+mj-lt"/>
                </a:rPr>
                <a:t>: Engaging with all actors, including competitors, civil society, and nature, to address complex systemic challenges.</a:t>
              </a:r>
            </a:p>
          </p:txBody>
        </p:sp>
        <p:sp>
          <p:nvSpPr>
            <p:cNvPr id="25" name="TextBox 24">
              <a:extLst>
                <a:ext uri="{FF2B5EF4-FFF2-40B4-BE49-F238E27FC236}">
                  <a16:creationId xmlns:a16="http://schemas.microsoft.com/office/drawing/2014/main" id="{B8121EA3-67E1-FA11-0916-8AEEC5DF38C3}"/>
                </a:ext>
              </a:extLst>
            </p:cNvPr>
            <p:cNvSpPr txBox="1"/>
            <p:nvPr/>
          </p:nvSpPr>
          <p:spPr>
            <a:xfrm>
              <a:off x="7756172" y="4418237"/>
              <a:ext cx="2775657" cy="1338828"/>
            </a:xfrm>
            <a:prstGeom prst="rect">
              <a:avLst/>
            </a:prstGeom>
            <a:noFill/>
          </p:spPr>
          <p:txBody>
            <a:bodyPr wrap="square">
              <a:spAutoFit/>
            </a:bodyPr>
            <a:lstStyle/>
            <a:p>
              <a:pPr algn="ctr"/>
              <a:r>
                <a:rPr lang="en-GB" sz="2700" b="1" noProof="0" dirty="0">
                  <a:latin typeface="+mj-lt"/>
                </a:rPr>
                <a:t>Regenerative Business Principles</a:t>
              </a:r>
            </a:p>
          </p:txBody>
        </p:sp>
      </p:grpSp>
    </p:spTree>
    <p:extLst>
      <p:ext uri="{BB962C8B-B14F-4D97-AF65-F5344CB8AC3E}">
        <p14:creationId xmlns:p14="http://schemas.microsoft.com/office/powerpoint/2010/main" val="31459570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F2745-1F59-6AF3-47F7-42888DF4511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0A3B73B-F6A4-CC88-DC9B-8311AC2A68CA}"/>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E89171A6-F754-37BE-13CC-34D2B409638E}"/>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C52F0CEE-EE11-DB31-9120-ED4519C39978}"/>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What Are Regenerative Business Models?</a:t>
            </a:r>
          </a:p>
        </p:txBody>
      </p:sp>
      <p:sp>
        <p:nvSpPr>
          <p:cNvPr id="6" name="TextBox 5">
            <a:extLst>
              <a:ext uri="{FF2B5EF4-FFF2-40B4-BE49-F238E27FC236}">
                <a16:creationId xmlns:a16="http://schemas.microsoft.com/office/drawing/2014/main" id="{BA5FF921-9025-7EEE-F3C4-218DC93FBAB3}"/>
              </a:ext>
            </a:extLst>
          </p:cNvPr>
          <p:cNvSpPr txBox="1"/>
          <p:nvPr/>
        </p:nvSpPr>
        <p:spPr>
          <a:xfrm>
            <a:off x="389021" y="3924300"/>
            <a:ext cx="13555579" cy="4333302"/>
          </a:xfrm>
          <a:prstGeom prst="rect">
            <a:avLst/>
          </a:prstGeom>
          <a:noFill/>
        </p:spPr>
        <p:txBody>
          <a:bodyPr wrap="square">
            <a:spAutoFit/>
          </a:bodyPr>
          <a:lstStyle/>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Align creative, financial, social, and environmental goals</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Move beyond survival and sustainability </a:t>
            </a:r>
            <a:r>
              <a:rPr lang="en-GB" sz="3500" b="1" kern="100" noProof="0" dirty="0">
                <a:solidFill>
                  <a:srgbClr val="FF0000"/>
                </a:solidFill>
                <a:latin typeface="+mj-lt"/>
                <a:cs typeface="Times New Roman" panose="02020603050405020304" pitchFamily="18" charset="0"/>
              </a:rPr>
              <a:t>→</a:t>
            </a:r>
            <a:r>
              <a:rPr lang="en-GB" sz="3500" kern="100" noProof="0" dirty="0">
                <a:latin typeface="+mj-lt"/>
                <a:cs typeface="Times New Roman" panose="02020603050405020304" pitchFamily="18" charset="0"/>
              </a:rPr>
              <a:t> toward positive contribution</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Apply regenerative principles to all parts of the model</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Can be used by solo artists, collectives, or institutions</a:t>
            </a:r>
          </a:p>
        </p:txBody>
      </p:sp>
      <p:pic>
        <p:nvPicPr>
          <p:cNvPr id="7" name="Γραφικό 6">
            <a:extLst>
              <a:ext uri="{FF2B5EF4-FFF2-40B4-BE49-F238E27FC236}">
                <a16:creationId xmlns:a16="http://schemas.microsoft.com/office/drawing/2014/main" id="{3FCA8A1D-A382-10EB-6DA9-CBBA4ED51C0E}"/>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2725400" y="3619500"/>
            <a:ext cx="4648200" cy="4474614"/>
          </a:xfrm>
          <a:prstGeom prst="rect">
            <a:avLst/>
          </a:prstGeom>
        </p:spPr>
      </p:pic>
    </p:spTree>
    <p:extLst>
      <p:ext uri="{BB962C8B-B14F-4D97-AF65-F5344CB8AC3E}">
        <p14:creationId xmlns:p14="http://schemas.microsoft.com/office/powerpoint/2010/main" val="23137186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56C66-2041-D017-7004-309D3FD41ED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B029C39-B856-CFCC-3C3F-B6CFF0B27F42}"/>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2BE984BE-BB6C-A738-2851-7AD733888013}"/>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FB5A2D08-27A3-A578-F251-DAB5CC7271F8}"/>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What Are Regenerative Business Models?</a:t>
            </a:r>
          </a:p>
        </p:txBody>
      </p:sp>
      <p:sp>
        <p:nvSpPr>
          <p:cNvPr id="8" name="TextBox 7">
            <a:extLst>
              <a:ext uri="{FF2B5EF4-FFF2-40B4-BE49-F238E27FC236}">
                <a16:creationId xmlns:a16="http://schemas.microsoft.com/office/drawing/2014/main" id="{1E12EB15-A5B4-5AFA-48D6-4A292DB7E980}"/>
              </a:ext>
            </a:extLst>
          </p:cNvPr>
          <p:cNvSpPr txBox="1"/>
          <p:nvPr/>
        </p:nvSpPr>
        <p:spPr>
          <a:xfrm>
            <a:off x="685800" y="3925509"/>
            <a:ext cx="9067800" cy="3862596"/>
          </a:xfrm>
          <a:prstGeom prst="rect">
            <a:avLst/>
          </a:prstGeom>
          <a:noFill/>
        </p:spPr>
        <p:txBody>
          <a:bodyPr wrap="square">
            <a:spAutoFit/>
          </a:bodyPr>
          <a:lstStyle/>
          <a:p>
            <a:r>
              <a:rPr lang="en-GB" sz="3500" kern="0" noProof="0" dirty="0">
                <a:effectLst/>
                <a:latin typeface="Calibri" panose="020F0502020204030204" pitchFamily="34" charset="0"/>
                <a:ea typeface="Arial" panose="020B0604020202020204" pitchFamily="34" charset="0"/>
              </a:rPr>
              <a:t>Designing a regenerative business model requires </a:t>
            </a:r>
            <a:r>
              <a:rPr lang="en-GB" sz="3500" b="1" kern="0" noProof="0" dirty="0">
                <a:solidFill>
                  <a:srgbClr val="3F6031"/>
                </a:solidFill>
                <a:effectLst/>
                <a:latin typeface="Calibri" panose="020F0502020204030204" pitchFamily="34" charset="0"/>
                <a:ea typeface="Arial" panose="020B0604020202020204" pitchFamily="34" charset="0"/>
              </a:rPr>
              <a:t>clarity on purpose</a:t>
            </a:r>
            <a:r>
              <a:rPr lang="en-GB" sz="3500" kern="0" noProof="0" dirty="0">
                <a:effectLst/>
                <a:latin typeface="Calibri" panose="020F0502020204030204" pitchFamily="34" charset="0"/>
                <a:ea typeface="Arial" panose="020B0604020202020204" pitchFamily="34" charset="0"/>
              </a:rPr>
              <a:t>, </a:t>
            </a:r>
            <a:r>
              <a:rPr lang="en-GB" sz="3500" b="1" kern="0" noProof="0" dirty="0">
                <a:solidFill>
                  <a:srgbClr val="3F6031"/>
                </a:solidFill>
                <a:effectLst/>
                <a:latin typeface="Calibri" panose="020F0502020204030204" pitchFamily="34" charset="0"/>
                <a:ea typeface="Arial" panose="020B0604020202020204" pitchFamily="34" charset="0"/>
              </a:rPr>
              <a:t>alignment across operations</a:t>
            </a:r>
            <a:r>
              <a:rPr lang="en-GB" sz="3500" kern="0" noProof="0" dirty="0">
                <a:effectLst/>
                <a:latin typeface="Calibri" panose="020F0502020204030204" pitchFamily="34" charset="0"/>
                <a:ea typeface="Arial" panose="020B0604020202020204" pitchFamily="34" charset="0"/>
              </a:rPr>
              <a:t>, and </a:t>
            </a:r>
            <a:r>
              <a:rPr lang="en-GB" sz="3500" b="1" kern="0" noProof="0" dirty="0">
                <a:solidFill>
                  <a:srgbClr val="3F6031"/>
                </a:solidFill>
                <a:effectLst/>
                <a:latin typeface="Calibri" panose="020F0502020204030204" pitchFamily="34" charset="0"/>
                <a:ea typeface="Arial" panose="020B0604020202020204" pitchFamily="34" charset="0"/>
              </a:rPr>
              <a:t>commitment to long-term systems thinking</a:t>
            </a:r>
            <a:r>
              <a:rPr lang="en-GB" sz="3500" kern="0" noProof="0" dirty="0">
                <a:effectLst/>
                <a:latin typeface="Calibri" panose="020F0502020204030204" pitchFamily="34" charset="0"/>
                <a:ea typeface="Arial" panose="020B0604020202020204" pitchFamily="34" charset="0"/>
              </a:rPr>
              <a:t>. </a:t>
            </a:r>
          </a:p>
          <a:p>
            <a:endParaRPr lang="en-GB" sz="3500" kern="0" noProof="0" dirty="0">
              <a:latin typeface="Calibri" panose="020F0502020204030204" pitchFamily="34" charset="0"/>
              <a:ea typeface="Arial" panose="020B0604020202020204" pitchFamily="34" charset="0"/>
            </a:endParaRPr>
          </a:p>
          <a:p>
            <a:r>
              <a:rPr lang="en-GB" sz="3500" kern="0" noProof="0" dirty="0">
                <a:effectLst/>
                <a:latin typeface="Calibri" panose="020F0502020204030204" pitchFamily="34" charset="0"/>
                <a:ea typeface="Arial" panose="020B0604020202020204" pitchFamily="34" charset="0"/>
              </a:rPr>
              <a:t>A foundational tool is the </a:t>
            </a:r>
            <a:r>
              <a:rPr lang="en-GB" sz="3500" b="1" kern="0" noProof="0" dirty="0">
                <a:solidFill>
                  <a:srgbClr val="3F6031"/>
                </a:solidFill>
                <a:effectLst/>
                <a:latin typeface="Calibri" panose="020F0502020204030204" pitchFamily="34" charset="0"/>
                <a:ea typeface="Arial" panose="020B0604020202020204" pitchFamily="34" charset="0"/>
              </a:rPr>
              <a:t>Regenerative Business Model Canvas</a:t>
            </a:r>
            <a:endParaRPr lang="en-GB" sz="3500" b="1" noProof="0" dirty="0">
              <a:solidFill>
                <a:srgbClr val="3F6031"/>
              </a:solidFill>
            </a:endParaRPr>
          </a:p>
        </p:txBody>
      </p:sp>
      <p:pic>
        <p:nvPicPr>
          <p:cNvPr id="10" name="Γραφικό 9">
            <a:extLst>
              <a:ext uri="{FF2B5EF4-FFF2-40B4-BE49-F238E27FC236}">
                <a16:creationId xmlns:a16="http://schemas.microsoft.com/office/drawing/2014/main" id="{72662A33-D302-4986-50B7-68B2F7B0751D}"/>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0948987" y="3390900"/>
            <a:ext cx="5815013" cy="4595813"/>
          </a:xfrm>
          <a:prstGeom prst="rect">
            <a:avLst/>
          </a:prstGeom>
        </p:spPr>
      </p:pic>
    </p:spTree>
    <p:extLst>
      <p:ext uri="{BB962C8B-B14F-4D97-AF65-F5344CB8AC3E}">
        <p14:creationId xmlns:p14="http://schemas.microsoft.com/office/powerpoint/2010/main" val="2352631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C4252-7300-BE7C-D735-DFF5D230AED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FF66365-08FA-62B4-D3C2-3668645C9726}"/>
              </a:ext>
            </a:extLst>
          </p:cNvPr>
          <p:cNvSpPr txBox="1"/>
          <p:nvPr/>
        </p:nvSpPr>
        <p:spPr>
          <a:xfrm>
            <a:off x="699052" y="5143500"/>
            <a:ext cx="14706600" cy="4708981"/>
          </a:xfrm>
          <a:prstGeom prst="rect">
            <a:avLst/>
          </a:prstGeom>
          <a:noFill/>
        </p:spPr>
        <p:txBody>
          <a:bodyPr wrap="square">
            <a:spAutoFit/>
          </a:bodyPr>
          <a:lstStyle/>
          <a:p>
            <a:r>
              <a:rPr lang="en-GB" sz="6000" b="1" i="1" noProof="0" dirty="0">
                <a:solidFill>
                  <a:srgbClr val="FF0000"/>
                </a:solidFill>
              </a:rPr>
              <a:t>How are sustainability, digital transformation, or entrepreneurship featured in your experience when teaching performing arts—and why might these topics be important for your future work?</a:t>
            </a:r>
            <a:endParaRPr lang="en-GB" sz="6000" b="1" noProof="0" dirty="0">
              <a:solidFill>
                <a:srgbClr val="FF0000"/>
              </a:solidFill>
            </a:endParaRPr>
          </a:p>
        </p:txBody>
      </p:sp>
      <p:pic>
        <p:nvPicPr>
          <p:cNvPr id="6" name="Γραφικό 5">
            <a:extLst>
              <a:ext uri="{FF2B5EF4-FFF2-40B4-BE49-F238E27FC236}">
                <a16:creationId xmlns:a16="http://schemas.microsoft.com/office/drawing/2014/main" id="{FB2372A4-BBD0-0121-29E1-58972748A723}"/>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Tree>
    <p:extLst>
      <p:ext uri="{BB962C8B-B14F-4D97-AF65-F5344CB8AC3E}">
        <p14:creationId xmlns:p14="http://schemas.microsoft.com/office/powerpoint/2010/main" val="14313133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F58DB-69BD-D143-18F5-EA3267358B1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236D9AD-D387-BFCA-87A1-3E4E3C532201}"/>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75B354AD-9F11-40EC-5426-A0195B614C2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C629B846-ED90-2B6F-750B-83DEAEA69B19}"/>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Using the Regenerative Business Model Canvas</a:t>
            </a:r>
          </a:p>
        </p:txBody>
      </p:sp>
      <p:graphicFrame>
        <p:nvGraphicFramePr>
          <p:cNvPr id="4" name="Πίνακας 3">
            <a:extLst>
              <a:ext uri="{FF2B5EF4-FFF2-40B4-BE49-F238E27FC236}">
                <a16:creationId xmlns:a16="http://schemas.microsoft.com/office/drawing/2014/main" id="{13DCC1DD-AC49-3D3A-848F-149F094DAB04}"/>
              </a:ext>
            </a:extLst>
          </p:cNvPr>
          <p:cNvGraphicFramePr>
            <a:graphicFrameLocks noGrp="1"/>
          </p:cNvGraphicFramePr>
          <p:nvPr>
            <p:extLst>
              <p:ext uri="{D42A27DB-BD31-4B8C-83A1-F6EECF244321}">
                <p14:modId xmlns:p14="http://schemas.microsoft.com/office/powerpoint/2010/main" val="1599114513"/>
              </p:ext>
            </p:extLst>
          </p:nvPr>
        </p:nvGraphicFramePr>
        <p:xfrm>
          <a:off x="533400" y="2324100"/>
          <a:ext cx="17221200" cy="7884000"/>
        </p:xfrm>
        <a:graphic>
          <a:graphicData uri="http://schemas.openxmlformats.org/drawingml/2006/table">
            <a:tbl>
              <a:tblPr firstRow="1" firstCol="1" bandRow="1">
                <a:tableStyleId>{5940675A-B579-460E-94D1-54222C63F5DA}</a:tableStyleId>
              </a:tblPr>
              <a:tblGrid>
                <a:gridCol w="8534400">
                  <a:extLst>
                    <a:ext uri="{9D8B030D-6E8A-4147-A177-3AD203B41FA5}">
                      <a16:colId xmlns:a16="http://schemas.microsoft.com/office/drawing/2014/main" val="2038748045"/>
                    </a:ext>
                  </a:extLst>
                </a:gridCol>
                <a:gridCol w="8686800">
                  <a:extLst>
                    <a:ext uri="{9D8B030D-6E8A-4147-A177-3AD203B41FA5}">
                      <a16:colId xmlns:a16="http://schemas.microsoft.com/office/drawing/2014/main" val="4098258806"/>
                    </a:ext>
                  </a:extLst>
                </a:gridCol>
              </a:tblGrid>
              <a:tr h="748688">
                <a:tc>
                  <a:txBody>
                    <a:bodyPr/>
                    <a:lstStyle/>
                    <a:p>
                      <a:pPr>
                        <a:lnSpc>
                          <a:spcPct val="115000"/>
                        </a:lnSpc>
                        <a:spcBef>
                          <a:spcPts val="600"/>
                        </a:spcBef>
                        <a:spcAft>
                          <a:spcPts val="600"/>
                        </a:spcAft>
                        <a:buNone/>
                      </a:pPr>
                      <a:r>
                        <a:rPr lang="en-GB" sz="3500" b="1" noProof="0" dirty="0">
                          <a:solidFill>
                            <a:schemeClr val="bg1"/>
                          </a:solidFill>
                          <a:effectLst/>
                        </a:rPr>
                        <a:t>Canvas Component</a:t>
                      </a:r>
                      <a:endParaRPr lang="en-GB" sz="3500" b="1" noProof="0" dirty="0">
                        <a:solidFill>
                          <a:schemeClr val="bg1"/>
                        </a:solidFill>
                        <a:effectLst/>
                        <a:latin typeface="Arial" panose="020B0604020202020204" pitchFamily="34" charset="0"/>
                        <a:ea typeface="Arial" panose="020B0604020202020204" pitchFamily="34" charset="0"/>
                      </a:endParaRPr>
                    </a:p>
                  </a:txBody>
                  <a:tcPr marL="68580" marR="68580" marT="0" marB="0" anchor="ctr">
                    <a:solidFill>
                      <a:srgbClr val="569938"/>
                    </a:solidFill>
                  </a:tcPr>
                </a:tc>
                <a:tc>
                  <a:txBody>
                    <a:bodyPr/>
                    <a:lstStyle/>
                    <a:p>
                      <a:pPr>
                        <a:lnSpc>
                          <a:spcPct val="115000"/>
                        </a:lnSpc>
                        <a:spcBef>
                          <a:spcPts val="600"/>
                        </a:spcBef>
                        <a:spcAft>
                          <a:spcPts val="600"/>
                        </a:spcAft>
                        <a:buNone/>
                      </a:pPr>
                      <a:r>
                        <a:rPr lang="en-GB" sz="3500" b="1" noProof="0" dirty="0">
                          <a:solidFill>
                            <a:schemeClr val="bg1"/>
                          </a:solidFill>
                          <a:effectLst/>
                        </a:rPr>
                        <a:t>Regenerative Design Questions</a:t>
                      </a:r>
                      <a:endParaRPr lang="en-GB" sz="3500" b="1" noProof="0" dirty="0">
                        <a:solidFill>
                          <a:schemeClr val="bg1"/>
                        </a:solidFill>
                        <a:effectLst/>
                        <a:latin typeface="Arial" panose="020B0604020202020204" pitchFamily="34" charset="0"/>
                        <a:ea typeface="Arial" panose="020B0604020202020204" pitchFamily="34" charset="0"/>
                      </a:endParaRPr>
                    </a:p>
                  </a:txBody>
                  <a:tcPr marL="68580" marR="68580" marT="0" marB="0" anchor="ctr">
                    <a:solidFill>
                      <a:srgbClr val="569938"/>
                    </a:solidFill>
                  </a:tcPr>
                </a:tc>
                <a:extLst>
                  <a:ext uri="{0D108BD9-81ED-4DB2-BD59-A6C34878D82A}">
                    <a16:rowId xmlns:a16="http://schemas.microsoft.com/office/drawing/2014/main" val="2922753295"/>
                  </a:ext>
                </a:extLst>
              </a:tr>
              <a:tr h="1106216">
                <a:tc>
                  <a:txBody>
                    <a:bodyPr/>
                    <a:lstStyle/>
                    <a:p>
                      <a:pPr>
                        <a:lnSpc>
                          <a:spcPct val="115000"/>
                        </a:lnSpc>
                        <a:spcBef>
                          <a:spcPts val="600"/>
                        </a:spcBef>
                        <a:spcAft>
                          <a:spcPts val="600"/>
                        </a:spcAft>
                        <a:buNone/>
                      </a:pPr>
                      <a:r>
                        <a:rPr lang="en-GB" sz="2600" b="1" noProof="0" dirty="0">
                          <a:effectLst/>
                        </a:rPr>
                        <a:t>Value Proposition</a:t>
                      </a:r>
                      <a:endParaRPr lang="en-GB" sz="2600" b="1"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tc>
                  <a:txBody>
                    <a:bodyPr/>
                    <a:lstStyle/>
                    <a:p>
                      <a:pPr>
                        <a:lnSpc>
                          <a:spcPct val="115000"/>
                        </a:lnSpc>
                        <a:spcBef>
                          <a:spcPts val="600"/>
                        </a:spcBef>
                        <a:spcAft>
                          <a:spcPts val="600"/>
                        </a:spcAft>
                        <a:buNone/>
                      </a:pPr>
                      <a:r>
                        <a:rPr lang="en-GB" sz="2600" noProof="0" dirty="0">
                          <a:effectLst/>
                        </a:rPr>
                        <a:t>What deep needs does the organisation meet—for audiences, artists, the sector, or the environment?</a:t>
                      </a:r>
                      <a:endParaRPr lang="en-GB" sz="2600"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extLst>
                  <a:ext uri="{0D108BD9-81ED-4DB2-BD59-A6C34878D82A}">
                    <a16:rowId xmlns:a16="http://schemas.microsoft.com/office/drawing/2014/main" val="4117933356"/>
                  </a:ext>
                </a:extLst>
              </a:tr>
              <a:tr h="1106216">
                <a:tc>
                  <a:txBody>
                    <a:bodyPr/>
                    <a:lstStyle/>
                    <a:p>
                      <a:pPr>
                        <a:lnSpc>
                          <a:spcPct val="115000"/>
                        </a:lnSpc>
                        <a:spcBef>
                          <a:spcPts val="600"/>
                        </a:spcBef>
                        <a:spcAft>
                          <a:spcPts val="600"/>
                        </a:spcAft>
                        <a:buNone/>
                      </a:pPr>
                      <a:r>
                        <a:rPr lang="en-GB" sz="2600" b="1" noProof="0" dirty="0">
                          <a:effectLst/>
                        </a:rPr>
                        <a:t>Key Activities</a:t>
                      </a:r>
                      <a:endParaRPr lang="en-GB" sz="2600" b="1" noProof="0" dirty="0">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5000"/>
                        </a:lnSpc>
                        <a:spcBef>
                          <a:spcPts val="600"/>
                        </a:spcBef>
                        <a:spcAft>
                          <a:spcPts val="600"/>
                        </a:spcAft>
                        <a:buNone/>
                      </a:pPr>
                      <a:r>
                        <a:rPr lang="en-GB" sz="2600" noProof="0" dirty="0">
                          <a:effectLst/>
                        </a:rPr>
                        <a:t>Are the day-to-day practices aligned with the values of fairness, sustainability, and inclusion?</a:t>
                      </a:r>
                      <a:endParaRPr lang="en-GB" sz="2600" noProof="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734644513"/>
                  </a:ext>
                </a:extLst>
              </a:tr>
              <a:tr h="1106216">
                <a:tc>
                  <a:txBody>
                    <a:bodyPr/>
                    <a:lstStyle/>
                    <a:p>
                      <a:pPr>
                        <a:lnSpc>
                          <a:spcPct val="115000"/>
                        </a:lnSpc>
                        <a:spcBef>
                          <a:spcPts val="600"/>
                        </a:spcBef>
                        <a:spcAft>
                          <a:spcPts val="600"/>
                        </a:spcAft>
                        <a:buNone/>
                      </a:pPr>
                      <a:r>
                        <a:rPr lang="en-GB" sz="2600" b="1" noProof="0" dirty="0">
                          <a:effectLst/>
                        </a:rPr>
                        <a:t>Key Partners</a:t>
                      </a:r>
                      <a:endParaRPr lang="en-GB" sz="2600" b="1"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tc>
                  <a:txBody>
                    <a:bodyPr/>
                    <a:lstStyle/>
                    <a:p>
                      <a:pPr>
                        <a:lnSpc>
                          <a:spcPct val="115000"/>
                        </a:lnSpc>
                        <a:spcBef>
                          <a:spcPts val="600"/>
                        </a:spcBef>
                        <a:spcAft>
                          <a:spcPts val="600"/>
                        </a:spcAft>
                        <a:buNone/>
                      </a:pPr>
                      <a:r>
                        <a:rPr lang="en-GB" sz="2600" noProof="0" dirty="0">
                          <a:effectLst/>
                        </a:rPr>
                        <a:t>Do collaborations reflect equitable power dynamics and shared goals?</a:t>
                      </a:r>
                      <a:endParaRPr lang="en-GB" sz="2600"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extLst>
                  <a:ext uri="{0D108BD9-81ED-4DB2-BD59-A6C34878D82A}">
                    <a16:rowId xmlns:a16="http://schemas.microsoft.com/office/drawing/2014/main" val="2070305973"/>
                  </a:ext>
                </a:extLst>
              </a:tr>
              <a:tr h="534744">
                <a:tc>
                  <a:txBody>
                    <a:bodyPr/>
                    <a:lstStyle/>
                    <a:p>
                      <a:pPr>
                        <a:lnSpc>
                          <a:spcPct val="115000"/>
                        </a:lnSpc>
                        <a:spcBef>
                          <a:spcPts val="600"/>
                        </a:spcBef>
                        <a:spcAft>
                          <a:spcPts val="600"/>
                        </a:spcAft>
                        <a:buNone/>
                      </a:pPr>
                      <a:r>
                        <a:rPr lang="en-GB" sz="2600" b="1" noProof="0" dirty="0">
                          <a:effectLst/>
                        </a:rPr>
                        <a:t>Customer Segments</a:t>
                      </a:r>
                      <a:endParaRPr lang="en-GB" sz="2600" b="1" noProof="0" dirty="0">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5000"/>
                        </a:lnSpc>
                        <a:spcBef>
                          <a:spcPts val="600"/>
                        </a:spcBef>
                        <a:spcAft>
                          <a:spcPts val="600"/>
                        </a:spcAft>
                        <a:buNone/>
                      </a:pPr>
                      <a:r>
                        <a:rPr lang="en-GB" sz="2600" noProof="0" dirty="0">
                          <a:effectLst/>
                        </a:rPr>
                        <a:t>Who benefits from the work, and who might be left out?</a:t>
                      </a:r>
                      <a:endParaRPr lang="en-GB" sz="2600" noProof="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773329468"/>
                  </a:ext>
                </a:extLst>
              </a:tr>
              <a:tr h="534744">
                <a:tc>
                  <a:txBody>
                    <a:bodyPr/>
                    <a:lstStyle/>
                    <a:p>
                      <a:pPr>
                        <a:lnSpc>
                          <a:spcPct val="115000"/>
                        </a:lnSpc>
                        <a:spcBef>
                          <a:spcPts val="600"/>
                        </a:spcBef>
                        <a:spcAft>
                          <a:spcPts val="600"/>
                        </a:spcAft>
                        <a:buNone/>
                      </a:pPr>
                      <a:r>
                        <a:rPr lang="en-GB" sz="2600" b="1" noProof="0" dirty="0">
                          <a:effectLst/>
                        </a:rPr>
                        <a:t>Revenue Streams</a:t>
                      </a:r>
                      <a:endParaRPr lang="en-GB" sz="2600" b="1"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tc>
                  <a:txBody>
                    <a:bodyPr/>
                    <a:lstStyle/>
                    <a:p>
                      <a:pPr>
                        <a:lnSpc>
                          <a:spcPct val="115000"/>
                        </a:lnSpc>
                        <a:spcBef>
                          <a:spcPts val="600"/>
                        </a:spcBef>
                        <a:spcAft>
                          <a:spcPts val="600"/>
                        </a:spcAft>
                        <a:buNone/>
                      </a:pPr>
                      <a:r>
                        <a:rPr lang="en-GB" sz="2600" noProof="0" dirty="0">
                          <a:effectLst/>
                        </a:rPr>
                        <a:t>Are income sources ethical, resilient, and mission-driven?</a:t>
                      </a:r>
                      <a:endParaRPr lang="en-GB" sz="2600"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extLst>
                  <a:ext uri="{0D108BD9-81ED-4DB2-BD59-A6C34878D82A}">
                    <a16:rowId xmlns:a16="http://schemas.microsoft.com/office/drawing/2014/main" val="4058671285"/>
                  </a:ext>
                </a:extLst>
              </a:tr>
              <a:tr h="1106216">
                <a:tc>
                  <a:txBody>
                    <a:bodyPr/>
                    <a:lstStyle/>
                    <a:p>
                      <a:pPr>
                        <a:lnSpc>
                          <a:spcPct val="115000"/>
                        </a:lnSpc>
                        <a:spcBef>
                          <a:spcPts val="600"/>
                        </a:spcBef>
                        <a:spcAft>
                          <a:spcPts val="600"/>
                        </a:spcAft>
                        <a:buNone/>
                      </a:pPr>
                      <a:r>
                        <a:rPr lang="en-GB" sz="2600" b="1" noProof="0" dirty="0">
                          <a:effectLst/>
                        </a:rPr>
                        <a:t>Cost Structure</a:t>
                      </a:r>
                      <a:endParaRPr lang="en-GB" sz="2600" b="1" noProof="0" dirty="0">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5000"/>
                        </a:lnSpc>
                        <a:spcBef>
                          <a:spcPts val="600"/>
                        </a:spcBef>
                        <a:spcAft>
                          <a:spcPts val="600"/>
                        </a:spcAft>
                        <a:buNone/>
                      </a:pPr>
                      <a:r>
                        <a:rPr lang="en-GB" sz="2600" noProof="0" dirty="0">
                          <a:effectLst/>
                        </a:rPr>
                        <a:t>Are resource allocations guided by both efficiency and regenerative values?</a:t>
                      </a:r>
                      <a:endParaRPr lang="en-GB" sz="2600" noProof="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9607109"/>
                  </a:ext>
                </a:extLst>
              </a:tr>
              <a:tr h="534744">
                <a:tc>
                  <a:txBody>
                    <a:bodyPr/>
                    <a:lstStyle/>
                    <a:p>
                      <a:pPr>
                        <a:lnSpc>
                          <a:spcPct val="115000"/>
                        </a:lnSpc>
                        <a:spcBef>
                          <a:spcPts val="600"/>
                        </a:spcBef>
                        <a:spcAft>
                          <a:spcPts val="600"/>
                        </a:spcAft>
                        <a:buNone/>
                      </a:pPr>
                      <a:r>
                        <a:rPr lang="en-GB" sz="2600" b="1" noProof="0" dirty="0">
                          <a:effectLst/>
                        </a:rPr>
                        <a:t>Channels and Relationships</a:t>
                      </a:r>
                      <a:endParaRPr lang="en-GB" sz="2600" b="1"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tc>
                  <a:txBody>
                    <a:bodyPr/>
                    <a:lstStyle/>
                    <a:p>
                      <a:pPr>
                        <a:lnSpc>
                          <a:spcPct val="115000"/>
                        </a:lnSpc>
                        <a:spcBef>
                          <a:spcPts val="600"/>
                        </a:spcBef>
                        <a:spcAft>
                          <a:spcPts val="600"/>
                        </a:spcAft>
                        <a:buNone/>
                      </a:pPr>
                      <a:r>
                        <a:rPr lang="en-GB" sz="2600" noProof="0" dirty="0">
                          <a:effectLst/>
                        </a:rPr>
                        <a:t>How are trust, transparency, and </a:t>
                      </a:r>
                      <a:r>
                        <a:rPr lang="en-GB" sz="2600" noProof="0" dirty="0" err="1">
                          <a:effectLst/>
                        </a:rPr>
                        <a:t>engageent</a:t>
                      </a:r>
                      <a:r>
                        <a:rPr lang="en-GB" sz="2600" noProof="0" dirty="0">
                          <a:effectLst/>
                        </a:rPr>
                        <a:t> built over time?</a:t>
                      </a:r>
                      <a:endParaRPr lang="en-GB" sz="2600"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extLst>
                  <a:ext uri="{0D108BD9-81ED-4DB2-BD59-A6C34878D82A}">
                    <a16:rowId xmlns:a16="http://schemas.microsoft.com/office/drawing/2014/main" val="2508936583"/>
                  </a:ext>
                </a:extLst>
              </a:tr>
              <a:tr h="1106216">
                <a:tc>
                  <a:txBody>
                    <a:bodyPr/>
                    <a:lstStyle/>
                    <a:p>
                      <a:pPr>
                        <a:lnSpc>
                          <a:spcPct val="115000"/>
                        </a:lnSpc>
                        <a:spcBef>
                          <a:spcPts val="600"/>
                        </a:spcBef>
                        <a:spcAft>
                          <a:spcPts val="600"/>
                        </a:spcAft>
                        <a:buNone/>
                      </a:pPr>
                      <a:r>
                        <a:rPr lang="en-GB" sz="2600" b="1" noProof="0" dirty="0">
                          <a:effectLst/>
                        </a:rPr>
                        <a:t>Social &amp; Environmental Impact</a:t>
                      </a:r>
                      <a:endParaRPr lang="en-GB" sz="2600" b="1" noProof="0" dirty="0">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5000"/>
                        </a:lnSpc>
                        <a:spcBef>
                          <a:spcPts val="600"/>
                        </a:spcBef>
                        <a:spcAft>
                          <a:spcPts val="600"/>
                        </a:spcAft>
                        <a:buNone/>
                      </a:pPr>
                      <a:r>
                        <a:rPr lang="en-GB" sz="2600" noProof="0" dirty="0">
                          <a:effectLst/>
                        </a:rPr>
                        <a:t>What is being restored, renewed, or strengthened through the organisation’s work?</a:t>
                      </a:r>
                      <a:endParaRPr lang="en-GB" sz="2600" noProof="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894432612"/>
                  </a:ext>
                </a:extLst>
              </a:tr>
            </a:tbl>
          </a:graphicData>
        </a:graphic>
      </p:graphicFrame>
    </p:spTree>
    <p:extLst>
      <p:ext uri="{BB962C8B-B14F-4D97-AF65-F5344CB8AC3E}">
        <p14:creationId xmlns:p14="http://schemas.microsoft.com/office/powerpoint/2010/main" val="4313231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6B11B-E5F3-6B55-4BFC-A111D029A0D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06EDD6D-0A5C-240F-53E9-703B7775E979}"/>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89391EA6-FCDD-079C-64BF-CB8A8DA03FF2}"/>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02245DDD-DD2F-384C-2892-BDEF127C0029}"/>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Embedding Regeneration into Management</a:t>
            </a:r>
          </a:p>
        </p:txBody>
      </p:sp>
      <p:sp>
        <p:nvSpPr>
          <p:cNvPr id="11" name="TextBox 10">
            <a:extLst>
              <a:ext uri="{FF2B5EF4-FFF2-40B4-BE49-F238E27FC236}">
                <a16:creationId xmlns:a16="http://schemas.microsoft.com/office/drawing/2014/main" id="{8640FAFC-B092-CDA5-D5D4-01C33202EEBF}"/>
              </a:ext>
            </a:extLst>
          </p:cNvPr>
          <p:cNvSpPr txBox="1"/>
          <p:nvPr/>
        </p:nvSpPr>
        <p:spPr>
          <a:xfrm>
            <a:off x="609600" y="3162300"/>
            <a:ext cx="13735093" cy="6555641"/>
          </a:xfrm>
          <a:prstGeom prst="rect">
            <a:avLst/>
          </a:prstGeom>
          <a:noFill/>
        </p:spPr>
        <p:txBody>
          <a:bodyPr wrap="square">
            <a:spAutoFit/>
          </a:bodyPr>
          <a:lstStyle/>
          <a:p>
            <a:pPr marL="722313" indent="-722313">
              <a:buFont typeface="Wingdings" panose="05000000000000000000" pitchFamily="2" charset="2"/>
              <a:buChar char="Ø"/>
            </a:pPr>
            <a:r>
              <a:rPr lang="en-GB" sz="3500" b="1" noProof="0" dirty="0">
                <a:solidFill>
                  <a:srgbClr val="3F6031"/>
                </a:solidFill>
              </a:rPr>
              <a:t>Leadership &amp; Culture</a:t>
            </a:r>
            <a:br>
              <a:rPr lang="en-GB" sz="3500" noProof="0" dirty="0"/>
            </a:br>
            <a:r>
              <a:rPr lang="en-GB" sz="3500" noProof="0" dirty="0"/>
              <a:t>Inclusive models, care-</a:t>
            </a:r>
            <a:r>
              <a:rPr lang="en-GB" sz="3500" noProof="0" dirty="0" err="1"/>
              <a:t>centered</a:t>
            </a:r>
            <a:r>
              <a:rPr lang="en-GB" sz="3500" noProof="0" dirty="0"/>
              <a:t> practices, shared decision-making</a:t>
            </a:r>
          </a:p>
          <a:p>
            <a:pPr marL="722313" indent="-722313">
              <a:buFont typeface="Wingdings" panose="05000000000000000000" pitchFamily="2" charset="2"/>
              <a:buChar char="Ø"/>
            </a:pPr>
            <a:endParaRPr lang="en-GB" sz="3500" noProof="0" dirty="0"/>
          </a:p>
          <a:p>
            <a:pPr marL="722313" indent="-722313">
              <a:buFont typeface="Wingdings" panose="05000000000000000000" pitchFamily="2" charset="2"/>
              <a:buChar char="Ø"/>
            </a:pPr>
            <a:r>
              <a:rPr lang="en-GB" sz="3500" b="1" noProof="0" dirty="0">
                <a:solidFill>
                  <a:srgbClr val="3F6031"/>
                </a:solidFill>
              </a:rPr>
              <a:t>Roles &amp; Wellbeing</a:t>
            </a:r>
            <a:br>
              <a:rPr lang="en-GB" sz="3500" noProof="0" dirty="0"/>
            </a:br>
            <a:r>
              <a:rPr lang="en-GB" sz="3500" noProof="0" dirty="0"/>
              <a:t>Balance creativity with sustainability and fair labour</a:t>
            </a:r>
          </a:p>
          <a:p>
            <a:pPr marL="722313" indent="-722313">
              <a:buFont typeface="Wingdings" panose="05000000000000000000" pitchFamily="2" charset="2"/>
              <a:buChar char="Ø"/>
            </a:pPr>
            <a:endParaRPr lang="en-GB" sz="3500" noProof="0" dirty="0"/>
          </a:p>
          <a:p>
            <a:pPr marL="722313" indent="-722313">
              <a:buFont typeface="Wingdings" panose="05000000000000000000" pitchFamily="2" charset="2"/>
              <a:buChar char="Ø"/>
            </a:pPr>
            <a:r>
              <a:rPr lang="en-GB" sz="3500" b="1" noProof="0" dirty="0">
                <a:solidFill>
                  <a:srgbClr val="3F6031"/>
                </a:solidFill>
              </a:rPr>
              <a:t>Full Lifecycle Thinking</a:t>
            </a:r>
            <a:br>
              <a:rPr lang="en-GB" sz="3500" noProof="0" dirty="0"/>
            </a:br>
            <a:r>
              <a:rPr lang="en-GB" sz="3500" noProof="0" dirty="0"/>
              <a:t>From planning to legacy, not just production</a:t>
            </a:r>
          </a:p>
          <a:p>
            <a:pPr marL="722313" indent="-722313">
              <a:buFont typeface="Wingdings" panose="05000000000000000000" pitchFamily="2" charset="2"/>
              <a:buChar char="Ø"/>
            </a:pPr>
            <a:endParaRPr lang="en-GB" sz="3500" noProof="0" dirty="0"/>
          </a:p>
          <a:p>
            <a:pPr marL="722313" indent="-722313">
              <a:buFont typeface="Wingdings" panose="05000000000000000000" pitchFamily="2" charset="2"/>
              <a:buChar char="Ø"/>
            </a:pPr>
            <a:r>
              <a:rPr lang="en-GB" sz="3500" b="1" noProof="0" dirty="0">
                <a:solidFill>
                  <a:srgbClr val="3F6031"/>
                </a:solidFill>
              </a:rPr>
              <a:t>IP as Responsibility</a:t>
            </a:r>
            <a:br>
              <a:rPr lang="en-GB" sz="3500" noProof="0" dirty="0"/>
            </a:br>
            <a:r>
              <a:rPr lang="en-GB" sz="3500" noProof="0" dirty="0"/>
              <a:t>Credit, compensation, and ethical content sharing</a:t>
            </a:r>
          </a:p>
          <a:p>
            <a:pPr marL="457200" indent="-457200">
              <a:buFont typeface="Wingdings" panose="05000000000000000000" pitchFamily="2" charset="2"/>
              <a:buChar char="Ø"/>
            </a:pPr>
            <a:endParaRPr lang="en-GB" sz="3500" noProof="0" dirty="0"/>
          </a:p>
        </p:txBody>
      </p:sp>
      <p:sp>
        <p:nvSpPr>
          <p:cNvPr id="12" name="TextBox 11">
            <a:extLst>
              <a:ext uri="{FF2B5EF4-FFF2-40B4-BE49-F238E27FC236}">
                <a16:creationId xmlns:a16="http://schemas.microsoft.com/office/drawing/2014/main" id="{86424C99-D677-6DBE-E665-0231D34EDAB1}"/>
              </a:ext>
            </a:extLst>
          </p:cNvPr>
          <p:cNvSpPr txBox="1"/>
          <p:nvPr/>
        </p:nvSpPr>
        <p:spPr>
          <a:xfrm>
            <a:off x="609600" y="2148476"/>
            <a:ext cx="16459200" cy="630942"/>
          </a:xfrm>
          <a:prstGeom prst="rect">
            <a:avLst/>
          </a:prstGeom>
          <a:noFill/>
        </p:spPr>
        <p:txBody>
          <a:bodyPr wrap="square">
            <a:spAutoFit/>
          </a:bodyPr>
          <a:lstStyle/>
          <a:p>
            <a:r>
              <a:rPr lang="en-GB" sz="3500" b="1" kern="0" noProof="0" dirty="0">
                <a:solidFill>
                  <a:srgbClr val="3F6031"/>
                </a:solidFill>
                <a:effectLst/>
                <a:latin typeface="+mj-lt"/>
                <a:ea typeface="Arial" panose="020B0604020202020204" pitchFamily="34" charset="0"/>
                <a:cs typeface="Times New Roman" panose="02020603050405020304" pitchFamily="18" charset="0"/>
              </a:rPr>
              <a:t>Regenerative thinking must be reflected in internal structures and daily operations. </a:t>
            </a:r>
            <a:endParaRPr lang="en-GB" sz="3500" b="1" noProof="0" dirty="0">
              <a:solidFill>
                <a:srgbClr val="3F6031"/>
              </a:solidFill>
              <a:latin typeface="+mj-lt"/>
            </a:endParaRPr>
          </a:p>
        </p:txBody>
      </p:sp>
      <p:pic>
        <p:nvPicPr>
          <p:cNvPr id="14" name="Γραφικό 13">
            <a:extLst>
              <a:ext uri="{FF2B5EF4-FFF2-40B4-BE49-F238E27FC236}">
                <a16:creationId xmlns:a16="http://schemas.microsoft.com/office/drawing/2014/main" id="{CDEAF870-67CB-A1C1-A9B7-627B12CF1819}"/>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3352349" y="3771900"/>
            <a:ext cx="4572000" cy="4800600"/>
          </a:xfrm>
          <a:prstGeom prst="rect">
            <a:avLst/>
          </a:prstGeom>
        </p:spPr>
      </p:pic>
    </p:spTree>
    <p:extLst>
      <p:ext uri="{BB962C8B-B14F-4D97-AF65-F5344CB8AC3E}">
        <p14:creationId xmlns:p14="http://schemas.microsoft.com/office/powerpoint/2010/main" val="39929145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788A0-9E38-F7F4-79A4-47DC5CF6EFA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2A4191F-53BF-B48E-9BA5-696A5984626D}"/>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186E0C0B-6D50-F3DC-44A0-F3BFB99BE1A7}"/>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7ACBBF8F-CBE3-2B8C-372D-B88B119CCFC0}"/>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Embedding Regeneration into Financial Management</a:t>
            </a:r>
          </a:p>
        </p:txBody>
      </p:sp>
      <p:sp>
        <p:nvSpPr>
          <p:cNvPr id="12" name="TextBox 11">
            <a:extLst>
              <a:ext uri="{FF2B5EF4-FFF2-40B4-BE49-F238E27FC236}">
                <a16:creationId xmlns:a16="http://schemas.microsoft.com/office/drawing/2014/main" id="{F7AD94CE-3440-D694-7E63-470C902F6C65}"/>
              </a:ext>
            </a:extLst>
          </p:cNvPr>
          <p:cNvSpPr txBox="1"/>
          <p:nvPr/>
        </p:nvSpPr>
        <p:spPr>
          <a:xfrm>
            <a:off x="646731" y="2388128"/>
            <a:ext cx="16459200" cy="630942"/>
          </a:xfrm>
          <a:prstGeom prst="rect">
            <a:avLst/>
          </a:prstGeom>
          <a:noFill/>
        </p:spPr>
        <p:txBody>
          <a:bodyPr wrap="square">
            <a:spAutoFit/>
          </a:bodyPr>
          <a:lstStyle/>
          <a:p>
            <a:r>
              <a:rPr lang="en-GB" sz="3500" b="1" noProof="0" dirty="0">
                <a:solidFill>
                  <a:srgbClr val="3F6031"/>
                </a:solidFill>
              </a:rPr>
              <a:t>No regenerative model is sustainable without robust financial thinking. </a:t>
            </a:r>
            <a:endParaRPr lang="en-GB" sz="3500" b="1" noProof="0" dirty="0">
              <a:solidFill>
                <a:srgbClr val="3F6031"/>
              </a:solidFill>
              <a:latin typeface="+mj-lt"/>
            </a:endParaRPr>
          </a:p>
        </p:txBody>
      </p:sp>
      <p:grpSp>
        <p:nvGrpSpPr>
          <p:cNvPr id="61" name="Ομάδα 60">
            <a:extLst>
              <a:ext uri="{FF2B5EF4-FFF2-40B4-BE49-F238E27FC236}">
                <a16:creationId xmlns:a16="http://schemas.microsoft.com/office/drawing/2014/main" id="{82A25576-14F0-2867-E9C6-3DFCCE9D0A4E}"/>
              </a:ext>
            </a:extLst>
          </p:cNvPr>
          <p:cNvGrpSpPr/>
          <p:nvPr/>
        </p:nvGrpSpPr>
        <p:grpSpPr>
          <a:xfrm>
            <a:off x="1795319" y="3467100"/>
            <a:ext cx="14087761" cy="6629400"/>
            <a:chOff x="1795319" y="3254515"/>
            <a:chExt cx="14087761" cy="6629400"/>
          </a:xfrm>
        </p:grpSpPr>
        <p:grpSp>
          <p:nvGrpSpPr>
            <p:cNvPr id="56" name="Ομάδα 55">
              <a:extLst>
                <a:ext uri="{FF2B5EF4-FFF2-40B4-BE49-F238E27FC236}">
                  <a16:creationId xmlns:a16="http://schemas.microsoft.com/office/drawing/2014/main" id="{74F93B56-287F-E5CE-A283-48019EE31D74}"/>
                </a:ext>
              </a:extLst>
            </p:cNvPr>
            <p:cNvGrpSpPr/>
            <p:nvPr/>
          </p:nvGrpSpPr>
          <p:grpSpPr>
            <a:xfrm>
              <a:off x="1795319" y="3254515"/>
              <a:ext cx="14087761" cy="6629400"/>
              <a:chOff x="775637" y="2630246"/>
              <a:chExt cx="11900136" cy="6127276"/>
            </a:xfrm>
          </p:grpSpPr>
          <p:sp>
            <p:nvSpPr>
              <p:cNvPr id="57" name="Freeform: Shape 13">
                <a:extLst>
                  <a:ext uri="{FF2B5EF4-FFF2-40B4-BE49-F238E27FC236}">
                    <a16:creationId xmlns:a16="http://schemas.microsoft.com/office/drawing/2014/main" id="{4B5C78F8-058C-9771-154F-B3CAF8B81113}"/>
                  </a:ext>
                </a:extLst>
              </p:cNvPr>
              <p:cNvSpPr/>
              <p:nvPr/>
            </p:nvSpPr>
            <p:spPr>
              <a:xfrm>
                <a:off x="775637" y="4726338"/>
                <a:ext cx="4651077" cy="4031184"/>
              </a:xfrm>
              <a:custGeom>
                <a:avLst/>
                <a:gdLst>
                  <a:gd name="connsiteX0" fmla="*/ 2482691 w 3307460"/>
                  <a:gd name="connsiteY0" fmla="*/ 0 h 2866644"/>
                  <a:gd name="connsiteX1" fmla="*/ 1553337 w 3307460"/>
                  <a:gd name="connsiteY1" fmla="*/ 0 h 2866644"/>
                  <a:gd name="connsiteX2" fmla="*/ 827532 w 3307460"/>
                  <a:gd name="connsiteY2" fmla="*/ 0 h 2866644"/>
                  <a:gd name="connsiteX3" fmla="*/ 0 w 3307460"/>
                  <a:gd name="connsiteY3" fmla="*/ 1433322 h 2866644"/>
                  <a:gd name="connsiteX4" fmla="*/ 827532 w 3307460"/>
                  <a:gd name="connsiteY4" fmla="*/ 2866644 h 2866644"/>
                  <a:gd name="connsiteX5" fmla="*/ 2482691 w 3307460"/>
                  <a:gd name="connsiteY5" fmla="*/ 2866644 h 2866644"/>
                  <a:gd name="connsiteX6" fmla="*/ 3307461 w 3307460"/>
                  <a:gd name="connsiteY6" fmla="*/ 1438180 h 2866644"/>
                  <a:gd name="connsiteX7" fmla="*/ 3304604 w 3307460"/>
                  <a:gd name="connsiteY7" fmla="*/ 1433322 h 2866644"/>
                  <a:gd name="connsiteX8" fmla="*/ 3307461 w 3307460"/>
                  <a:gd name="connsiteY8" fmla="*/ 1428464 h 2866644"/>
                  <a:gd name="connsiteX9" fmla="*/ 3044285 w 3307460"/>
                  <a:gd name="connsiteY9" fmla="*/ 972693 h 2866644"/>
                  <a:gd name="connsiteX10" fmla="*/ 2482691 w 3307460"/>
                  <a:gd name="connsiteY10" fmla="*/ 0 h 286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7460" h="2866644">
                    <a:moveTo>
                      <a:pt x="2482691" y="0"/>
                    </a:moveTo>
                    <a:lnTo>
                      <a:pt x="1553337" y="0"/>
                    </a:lnTo>
                    <a:lnTo>
                      <a:pt x="827532" y="0"/>
                    </a:lnTo>
                    <a:lnTo>
                      <a:pt x="0" y="1433322"/>
                    </a:lnTo>
                    <a:lnTo>
                      <a:pt x="827532" y="2866644"/>
                    </a:lnTo>
                    <a:lnTo>
                      <a:pt x="2482691" y="2866644"/>
                    </a:lnTo>
                    <a:lnTo>
                      <a:pt x="3307461" y="1438180"/>
                    </a:lnTo>
                    <a:lnTo>
                      <a:pt x="3304604" y="1433322"/>
                    </a:lnTo>
                    <a:lnTo>
                      <a:pt x="3307461" y="1428464"/>
                    </a:lnTo>
                    <a:lnTo>
                      <a:pt x="3044285" y="972693"/>
                    </a:lnTo>
                    <a:lnTo>
                      <a:pt x="2482691" y="0"/>
                    </a:lnTo>
                    <a:close/>
                  </a:path>
                </a:pathLst>
              </a:custGeom>
              <a:solidFill>
                <a:srgbClr val="3F6031"/>
              </a:solidFill>
              <a:ln w="9525" cap="flat">
                <a:noFill/>
                <a:prstDash val="solid"/>
                <a:miter/>
              </a:ln>
            </p:spPr>
            <p:txBody>
              <a:bodyPr rtlCol="0" anchor="ctr"/>
              <a:lstStyle/>
              <a:p>
                <a:endParaRPr lang="en-GB" sz="2700" noProof="0" dirty="0"/>
              </a:p>
            </p:txBody>
          </p:sp>
          <p:sp>
            <p:nvSpPr>
              <p:cNvPr id="58" name="Freeform: Shape 15">
                <a:extLst>
                  <a:ext uri="{FF2B5EF4-FFF2-40B4-BE49-F238E27FC236}">
                    <a16:creationId xmlns:a16="http://schemas.microsoft.com/office/drawing/2014/main" id="{39B666CC-9ECF-6E35-CC02-CB88DFD92059}"/>
                  </a:ext>
                </a:extLst>
              </p:cNvPr>
              <p:cNvSpPr/>
              <p:nvPr/>
            </p:nvSpPr>
            <p:spPr>
              <a:xfrm>
                <a:off x="3238334" y="2630246"/>
                <a:ext cx="4604733" cy="4031318"/>
              </a:xfrm>
              <a:custGeom>
                <a:avLst/>
                <a:gdLst>
                  <a:gd name="connsiteX0" fmla="*/ 2449735 w 3274504"/>
                  <a:gd name="connsiteY0" fmla="*/ 2866739 h 2866739"/>
                  <a:gd name="connsiteX1" fmla="*/ 3274505 w 3274504"/>
                  <a:gd name="connsiteY1" fmla="*/ 1438180 h 2866739"/>
                  <a:gd name="connsiteX2" fmla="*/ 3271647 w 3274504"/>
                  <a:gd name="connsiteY2" fmla="*/ 1433322 h 2866739"/>
                  <a:gd name="connsiteX3" fmla="*/ 3274505 w 3274504"/>
                  <a:gd name="connsiteY3" fmla="*/ 1428560 h 2866739"/>
                  <a:gd name="connsiteX4" fmla="*/ 2449735 w 3274504"/>
                  <a:gd name="connsiteY4" fmla="*/ 0 h 2866739"/>
                  <a:gd name="connsiteX5" fmla="*/ 794576 w 3274504"/>
                  <a:gd name="connsiteY5" fmla="*/ 0 h 2866739"/>
                  <a:gd name="connsiteX6" fmla="*/ 0 w 3274504"/>
                  <a:gd name="connsiteY6" fmla="*/ 1376267 h 2866739"/>
                  <a:gd name="connsiteX7" fmla="*/ 797433 w 3274504"/>
                  <a:gd name="connsiteY7" fmla="*/ 1376267 h 2866739"/>
                  <a:gd name="connsiteX8" fmla="*/ 797433 w 3274504"/>
                  <a:gd name="connsiteY8" fmla="*/ 1376267 h 2866739"/>
                  <a:gd name="connsiteX9" fmla="*/ 1373791 w 3274504"/>
                  <a:gd name="connsiteY9" fmla="*/ 2374583 h 2866739"/>
                  <a:gd name="connsiteX10" fmla="*/ 1657922 w 3274504"/>
                  <a:gd name="connsiteY10" fmla="*/ 2866739 h 2866739"/>
                  <a:gd name="connsiteX11" fmla="*/ 2449735 w 3274504"/>
                  <a:gd name="connsiteY11" fmla="*/ 2866739 h 286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4504" h="2866739">
                    <a:moveTo>
                      <a:pt x="2449735" y="2866739"/>
                    </a:moveTo>
                    <a:lnTo>
                      <a:pt x="3274505" y="1438180"/>
                    </a:lnTo>
                    <a:lnTo>
                      <a:pt x="3271647" y="1433322"/>
                    </a:lnTo>
                    <a:lnTo>
                      <a:pt x="3274505" y="1428560"/>
                    </a:lnTo>
                    <a:lnTo>
                      <a:pt x="2449735" y="0"/>
                    </a:lnTo>
                    <a:lnTo>
                      <a:pt x="794576" y="0"/>
                    </a:lnTo>
                    <a:lnTo>
                      <a:pt x="0" y="1376267"/>
                    </a:lnTo>
                    <a:lnTo>
                      <a:pt x="797433" y="1376267"/>
                    </a:lnTo>
                    <a:lnTo>
                      <a:pt x="797433" y="1376267"/>
                    </a:lnTo>
                    <a:lnTo>
                      <a:pt x="1373791" y="2374583"/>
                    </a:lnTo>
                    <a:lnTo>
                      <a:pt x="1657922" y="2866739"/>
                    </a:lnTo>
                    <a:lnTo>
                      <a:pt x="2449735" y="2866739"/>
                    </a:lnTo>
                    <a:close/>
                  </a:path>
                </a:pathLst>
              </a:custGeom>
              <a:solidFill>
                <a:srgbClr val="FF0000"/>
              </a:solidFill>
              <a:ln w="9525" cap="flat">
                <a:noFill/>
                <a:prstDash val="solid"/>
                <a:miter/>
              </a:ln>
            </p:spPr>
            <p:txBody>
              <a:bodyPr rtlCol="0" anchor="ctr"/>
              <a:lstStyle/>
              <a:p>
                <a:endParaRPr lang="en-GB" sz="2700" noProof="0" dirty="0"/>
              </a:p>
            </p:txBody>
          </p:sp>
          <p:sp>
            <p:nvSpPr>
              <p:cNvPr id="59" name="Freeform: Shape 16">
                <a:extLst>
                  <a:ext uri="{FF2B5EF4-FFF2-40B4-BE49-F238E27FC236}">
                    <a16:creationId xmlns:a16="http://schemas.microsoft.com/office/drawing/2014/main" id="{30C0BE4E-5158-48DD-BCF6-29C093958F88}"/>
                  </a:ext>
                </a:extLst>
              </p:cNvPr>
              <p:cNvSpPr/>
              <p:nvPr/>
            </p:nvSpPr>
            <p:spPr>
              <a:xfrm>
                <a:off x="5654687" y="4726338"/>
                <a:ext cx="4604733" cy="4031184"/>
              </a:xfrm>
              <a:custGeom>
                <a:avLst/>
                <a:gdLst>
                  <a:gd name="connsiteX0" fmla="*/ 3274410 w 3274504"/>
                  <a:gd name="connsiteY0" fmla="*/ 1428464 h 2866644"/>
                  <a:gd name="connsiteX1" fmla="*/ 2449735 w 3274504"/>
                  <a:gd name="connsiteY1" fmla="*/ 0 h 2866644"/>
                  <a:gd name="connsiteX2" fmla="*/ 1657922 w 3274504"/>
                  <a:gd name="connsiteY2" fmla="*/ 0 h 2866644"/>
                  <a:gd name="connsiteX3" fmla="*/ 797433 w 3274504"/>
                  <a:gd name="connsiteY3" fmla="*/ 1490472 h 2866644"/>
                  <a:gd name="connsiteX4" fmla="*/ 0 w 3274504"/>
                  <a:gd name="connsiteY4" fmla="*/ 1490472 h 2866644"/>
                  <a:gd name="connsiteX5" fmla="*/ 794575 w 3274504"/>
                  <a:gd name="connsiteY5" fmla="*/ 2866644 h 2866644"/>
                  <a:gd name="connsiteX6" fmla="*/ 2449735 w 3274504"/>
                  <a:gd name="connsiteY6" fmla="*/ 2866644 h 2866644"/>
                  <a:gd name="connsiteX7" fmla="*/ 3274504 w 3274504"/>
                  <a:gd name="connsiteY7" fmla="*/ 1438180 h 2866644"/>
                  <a:gd name="connsiteX8" fmla="*/ 3271647 w 3274504"/>
                  <a:gd name="connsiteY8" fmla="*/ 1433322 h 2866644"/>
                  <a:gd name="connsiteX9" fmla="*/ 3274410 w 3274504"/>
                  <a:gd name="connsiteY9" fmla="*/ 1428464 h 286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4504" h="2866644">
                    <a:moveTo>
                      <a:pt x="3274410" y="1428464"/>
                    </a:moveTo>
                    <a:lnTo>
                      <a:pt x="2449735" y="0"/>
                    </a:lnTo>
                    <a:lnTo>
                      <a:pt x="1657922" y="0"/>
                    </a:lnTo>
                    <a:lnTo>
                      <a:pt x="797433" y="1490472"/>
                    </a:lnTo>
                    <a:lnTo>
                      <a:pt x="0" y="1490472"/>
                    </a:lnTo>
                    <a:lnTo>
                      <a:pt x="794575" y="2866644"/>
                    </a:lnTo>
                    <a:lnTo>
                      <a:pt x="2449735" y="2866644"/>
                    </a:lnTo>
                    <a:lnTo>
                      <a:pt x="3274504" y="1438180"/>
                    </a:lnTo>
                    <a:lnTo>
                      <a:pt x="3271647" y="1433322"/>
                    </a:lnTo>
                    <a:lnTo>
                      <a:pt x="3274410" y="1428464"/>
                    </a:lnTo>
                    <a:close/>
                  </a:path>
                </a:pathLst>
              </a:custGeom>
              <a:solidFill>
                <a:srgbClr val="569938"/>
              </a:solidFill>
              <a:ln w="9525" cap="flat">
                <a:noFill/>
                <a:prstDash val="solid"/>
                <a:miter/>
              </a:ln>
            </p:spPr>
            <p:txBody>
              <a:bodyPr rtlCol="0" anchor="ctr"/>
              <a:lstStyle/>
              <a:p>
                <a:endParaRPr lang="en-GB" sz="2700" noProof="0" dirty="0"/>
              </a:p>
            </p:txBody>
          </p:sp>
          <p:sp>
            <p:nvSpPr>
              <p:cNvPr id="60" name="Freeform: Shape 17">
                <a:extLst>
                  <a:ext uri="{FF2B5EF4-FFF2-40B4-BE49-F238E27FC236}">
                    <a16:creationId xmlns:a16="http://schemas.microsoft.com/office/drawing/2014/main" id="{ED9E3299-0601-4164-2ED8-21EB5675CFEE}"/>
                  </a:ext>
                </a:extLst>
              </p:cNvPr>
              <p:cNvSpPr/>
              <p:nvPr/>
            </p:nvSpPr>
            <p:spPr>
              <a:xfrm>
                <a:off x="8071040" y="2630246"/>
                <a:ext cx="4604733" cy="4031318"/>
              </a:xfrm>
              <a:custGeom>
                <a:avLst/>
                <a:gdLst>
                  <a:gd name="connsiteX0" fmla="*/ 1622203 w 3274504"/>
                  <a:gd name="connsiteY0" fmla="*/ 2804827 h 2866739"/>
                  <a:gd name="connsiteX1" fmla="*/ 1622203 w 3274504"/>
                  <a:gd name="connsiteY1" fmla="*/ 2804827 h 2866739"/>
                  <a:gd name="connsiteX2" fmla="*/ 1657922 w 3274504"/>
                  <a:gd name="connsiteY2" fmla="*/ 2866739 h 2866739"/>
                  <a:gd name="connsiteX3" fmla="*/ 2449735 w 3274504"/>
                  <a:gd name="connsiteY3" fmla="*/ 2866739 h 2866739"/>
                  <a:gd name="connsiteX4" fmla="*/ 3274505 w 3274504"/>
                  <a:gd name="connsiteY4" fmla="*/ 1438180 h 2866739"/>
                  <a:gd name="connsiteX5" fmla="*/ 3271648 w 3274504"/>
                  <a:gd name="connsiteY5" fmla="*/ 1433322 h 2866739"/>
                  <a:gd name="connsiteX6" fmla="*/ 3274505 w 3274504"/>
                  <a:gd name="connsiteY6" fmla="*/ 1428560 h 2866739"/>
                  <a:gd name="connsiteX7" fmla="*/ 2449735 w 3274504"/>
                  <a:gd name="connsiteY7" fmla="*/ 0 h 2866739"/>
                  <a:gd name="connsiteX8" fmla="*/ 794576 w 3274504"/>
                  <a:gd name="connsiteY8" fmla="*/ 0 h 2866739"/>
                  <a:gd name="connsiteX9" fmla="*/ 0 w 3274504"/>
                  <a:gd name="connsiteY9" fmla="*/ 1376267 h 2866739"/>
                  <a:gd name="connsiteX10" fmla="*/ 797433 w 3274504"/>
                  <a:gd name="connsiteY10" fmla="*/ 1376267 h 2866739"/>
                  <a:gd name="connsiteX11" fmla="*/ 1622203 w 3274504"/>
                  <a:gd name="connsiteY11" fmla="*/ 2804827 h 286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4504" h="2866739">
                    <a:moveTo>
                      <a:pt x="1622203" y="2804827"/>
                    </a:moveTo>
                    <a:lnTo>
                      <a:pt x="1622203" y="2804827"/>
                    </a:lnTo>
                    <a:lnTo>
                      <a:pt x="1657922" y="2866739"/>
                    </a:lnTo>
                    <a:lnTo>
                      <a:pt x="2449735" y="2866739"/>
                    </a:lnTo>
                    <a:lnTo>
                      <a:pt x="3274505" y="1438180"/>
                    </a:lnTo>
                    <a:lnTo>
                      <a:pt x="3271648" y="1433322"/>
                    </a:lnTo>
                    <a:lnTo>
                      <a:pt x="3274505" y="1428560"/>
                    </a:lnTo>
                    <a:lnTo>
                      <a:pt x="2449735" y="0"/>
                    </a:lnTo>
                    <a:lnTo>
                      <a:pt x="794576" y="0"/>
                    </a:lnTo>
                    <a:lnTo>
                      <a:pt x="0" y="1376267"/>
                    </a:lnTo>
                    <a:lnTo>
                      <a:pt x="797433" y="1376267"/>
                    </a:lnTo>
                    <a:lnTo>
                      <a:pt x="1622203" y="2804827"/>
                    </a:lnTo>
                    <a:close/>
                  </a:path>
                </a:pathLst>
              </a:custGeom>
              <a:solidFill>
                <a:srgbClr val="04A6C2"/>
              </a:solidFill>
              <a:ln w="9525" cap="flat">
                <a:noFill/>
                <a:prstDash val="solid"/>
                <a:miter/>
              </a:ln>
            </p:spPr>
            <p:txBody>
              <a:bodyPr rtlCol="0" anchor="ctr"/>
              <a:lstStyle/>
              <a:p>
                <a:endParaRPr lang="en-GB" sz="2700" noProof="0" dirty="0"/>
              </a:p>
            </p:txBody>
          </p:sp>
        </p:grpSp>
        <p:sp>
          <p:nvSpPr>
            <p:cNvPr id="42" name="TextBox 41">
              <a:extLst>
                <a:ext uri="{FF2B5EF4-FFF2-40B4-BE49-F238E27FC236}">
                  <a16:creationId xmlns:a16="http://schemas.microsoft.com/office/drawing/2014/main" id="{E99BC704-9ECF-4B27-923C-141584433EC5}"/>
                </a:ext>
              </a:extLst>
            </p:cNvPr>
            <p:cNvSpPr txBox="1"/>
            <p:nvPr/>
          </p:nvSpPr>
          <p:spPr>
            <a:xfrm>
              <a:off x="3190682" y="6672563"/>
              <a:ext cx="2770230" cy="2077492"/>
            </a:xfrm>
            <a:prstGeom prst="rect">
              <a:avLst/>
            </a:prstGeom>
            <a:noFill/>
          </p:spPr>
          <p:txBody>
            <a:bodyPr wrap="square" lIns="0" tIns="0" rIns="0" bIns="0" anchor="ctr">
              <a:spAutoFit/>
            </a:bodyPr>
            <a:lstStyle/>
            <a:p>
              <a:pPr algn="ctr"/>
              <a:r>
                <a:rPr lang="en-GB" sz="3000" b="1" noProof="0" dirty="0">
                  <a:solidFill>
                    <a:schemeClr val="bg1"/>
                  </a:solidFill>
                  <a:latin typeface="+mj-lt"/>
                </a:rPr>
                <a:t>Revenue = Mission Delivery </a:t>
              </a:r>
            </a:p>
            <a:p>
              <a:pPr algn="ctr"/>
              <a:r>
                <a:rPr lang="en-GB" sz="2500" noProof="0" dirty="0">
                  <a:solidFill>
                    <a:schemeClr val="bg1"/>
                  </a:solidFill>
                  <a:latin typeface="+mj-lt"/>
                </a:rPr>
                <a:t>Income generation aligned with values and scale</a:t>
              </a:r>
              <a:r>
                <a:rPr lang="en-GB" sz="2500" noProof="0" dirty="0">
                  <a:solidFill>
                    <a:schemeClr val="bg1"/>
                  </a:solidFill>
                  <a:latin typeface="+mj-lt"/>
                  <a:cs typeface="Mongolian Baiti" panose="03000500000000000000" pitchFamily="66" charset="0"/>
                </a:rPr>
                <a:t>.</a:t>
              </a:r>
            </a:p>
          </p:txBody>
        </p:sp>
        <p:sp>
          <p:nvSpPr>
            <p:cNvPr id="43" name="TextBox 42">
              <a:extLst>
                <a:ext uri="{FF2B5EF4-FFF2-40B4-BE49-F238E27FC236}">
                  <a16:creationId xmlns:a16="http://schemas.microsoft.com/office/drawing/2014/main" id="{76D0424D-79BA-4D3F-A995-D4B4DE91D4CE}"/>
                </a:ext>
              </a:extLst>
            </p:cNvPr>
            <p:cNvSpPr txBox="1"/>
            <p:nvPr/>
          </p:nvSpPr>
          <p:spPr>
            <a:xfrm>
              <a:off x="8876331" y="7144379"/>
              <a:ext cx="3197393" cy="2077492"/>
            </a:xfrm>
            <a:prstGeom prst="rect">
              <a:avLst/>
            </a:prstGeom>
            <a:noFill/>
          </p:spPr>
          <p:txBody>
            <a:bodyPr wrap="square" lIns="0" tIns="0" rIns="0" bIns="0" anchor="ctr">
              <a:spAutoFit/>
            </a:bodyPr>
            <a:lstStyle/>
            <a:p>
              <a:pPr algn="ctr"/>
              <a:r>
                <a:rPr lang="en-GB" sz="3000" b="1" noProof="0" dirty="0">
                  <a:solidFill>
                    <a:schemeClr val="bg1"/>
                  </a:solidFill>
                  <a:latin typeface="+mj-lt"/>
                </a:rPr>
                <a:t>Transparent + Flexible Budgets</a:t>
              </a:r>
            </a:p>
            <a:p>
              <a:pPr algn="ctr"/>
              <a:r>
                <a:rPr lang="en-GB" sz="2500" noProof="0" dirty="0">
                  <a:solidFill>
                    <a:schemeClr val="bg1"/>
                  </a:solidFill>
                  <a:latin typeface="+mj-lt"/>
                </a:rPr>
                <a:t>Plan for uncertainty, price ethically, scale realistically</a:t>
              </a:r>
              <a:r>
                <a:rPr lang="en-GB" sz="1050" noProof="0" dirty="0">
                  <a:solidFill>
                    <a:schemeClr val="bg1"/>
                  </a:solidFill>
                  <a:latin typeface="+mj-lt"/>
                  <a:cs typeface="Mongolian Baiti" panose="03000500000000000000" pitchFamily="66" charset="0"/>
                </a:rPr>
                <a:t>.</a:t>
              </a:r>
            </a:p>
          </p:txBody>
        </p:sp>
        <p:sp>
          <p:nvSpPr>
            <p:cNvPr id="44" name="TextBox 43">
              <a:extLst>
                <a:ext uri="{FF2B5EF4-FFF2-40B4-BE49-F238E27FC236}">
                  <a16:creationId xmlns:a16="http://schemas.microsoft.com/office/drawing/2014/main" id="{196F55B0-E700-4AB7-86CE-64CB72E70A8D}"/>
                </a:ext>
              </a:extLst>
            </p:cNvPr>
            <p:cNvSpPr txBox="1"/>
            <p:nvPr/>
          </p:nvSpPr>
          <p:spPr>
            <a:xfrm>
              <a:off x="6401616" y="3932955"/>
              <a:ext cx="3017134" cy="2077492"/>
            </a:xfrm>
            <a:prstGeom prst="rect">
              <a:avLst/>
            </a:prstGeom>
            <a:noFill/>
          </p:spPr>
          <p:txBody>
            <a:bodyPr wrap="square" lIns="0" tIns="0" rIns="0" bIns="0" anchor="ctr">
              <a:spAutoFit/>
            </a:bodyPr>
            <a:lstStyle/>
            <a:p>
              <a:pPr algn="ctr"/>
              <a:r>
                <a:rPr lang="en-GB" sz="3000" b="1" noProof="0" dirty="0">
                  <a:solidFill>
                    <a:schemeClr val="bg1"/>
                  </a:solidFill>
                  <a:latin typeface="+mj-lt"/>
                </a:rPr>
                <a:t>Diverse Funding Mix </a:t>
              </a:r>
            </a:p>
            <a:p>
              <a:pPr algn="ctr"/>
              <a:r>
                <a:rPr lang="en-GB" sz="2500" noProof="0" dirty="0">
                  <a:solidFill>
                    <a:schemeClr val="bg1"/>
                  </a:solidFill>
                  <a:latin typeface="+mj-lt"/>
                </a:rPr>
                <a:t>Grants, earned income, crowdfunding, ethical investment</a:t>
              </a:r>
              <a:endParaRPr lang="en-GB" sz="2500" noProof="0" dirty="0">
                <a:solidFill>
                  <a:schemeClr val="bg1"/>
                </a:solidFill>
                <a:latin typeface="+mj-lt"/>
                <a:cs typeface="Mongolian Baiti" panose="03000500000000000000" pitchFamily="66" charset="0"/>
              </a:endParaRPr>
            </a:p>
          </p:txBody>
        </p:sp>
        <p:sp>
          <p:nvSpPr>
            <p:cNvPr id="45" name="TextBox 44">
              <a:extLst>
                <a:ext uri="{FF2B5EF4-FFF2-40B4-BE49-F238E27FC236}">
                  <a16:creationId xmlns:a16="http://schemas.microsoft.com/office/drawing/2014/main" id="{E2BC50FD-5592-4BD4-8B25-D90530DF085D}"/>
                </a:ext>
              </a:extLst>
            </p:cNvPr>
            <p:cNvSpPr txBox="1"/>
            <p:nvPr/>
          </p:nvSpPr>
          <p:spPr>
            <a:xfrm>
              <a:off x="11844825" y="4104754"/>
              <a:ext cx="3315372" cy="2077492"/>
            </a:xfrm>
            <a:prstGeom prst="rect">
              <a:avLst/>
            </a:prstGeom>
            <a:noFill/>
          </p:spPr>
          <p:txBody>
            <a:bodyPr wrap="square" lIns="0" tIns="0" rIns="0" bIns="0" anchor="ctr">
              <a:spAutoFit/>
            </a:bodyPr>
            <a:lstStyle/>
            <a:p>
              <a:pPr algn="ctr"/>
              <a:r>
                <a:rPr lang="en-GB" sz="3000" b="1" noProof="0" dirty="0">
                  <a:solidFill>
                    <a:schemeClr val="bg1"/>
                  </a:solidFill>
                  <a:latin typeface="+mj-lt"/>
                </a:rPr>
                <a:t>Measure More Than Money </a:t>
              </a:r>
            </a:p>
            <a:p>
              <a:pPr algn="ctr"/>
              <a:r>
                <a:rPr lang="en-GB" sz="2500" noProof="0" dirty="0">
                  <a:solidFill>
                    <a:schemeClr val="bg1"/>
                  </a:solidFill>
                  <a:latin typeface="+mj-lt"/>
                </a:rPr>
                <a:t>Link income to artistic, social, and ecological goals</a:t>
              </a:r>
              <a:endParaRPr lang="en-GB" sz="2500" noProof="0" dirty="0">
                <a:solidFill>
                  <a:schemeClr val="bg1"/>
                </a:solidFill>
                <a:latin typeface="+mj-lt"/>
                <a:cs typeface="Mongolian Baiti" panose="03000500000000000000" pitchFamily="66" charset="0"/>
              </a:endParaRPr>
            </a:p>
          </p:txBody>
        </p:sp>
      </p:grpSp>
    </p:spTree>
    <p:extLst>
      <p:ext uri="{BB962C8B-B14F-4D97-AF65-F5344CB8AC3E}">
        <p14:creationId xmlns:p14="http://schemas.microsoft.com/office/powerpoint/2010/main" val="11801512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FC8CD-AB32-9D98-9300-BADAD03D22D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D649F88-7881-B4F4-B00C-070257E76E81}"/>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008A17BA-F03C-7D76-F28A-7A0F647F9216}"/>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4D08D955-5AFF-39B8-BBE6-10126B416EDC}"/>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Sustainable Project Management</a:t>
            </a:r>
          </a:p>
        </p:txBody>
      </p:sp>
      <p:sp>
        <p:nvSpPr>
          <p:cNvPr id="12" name="TextBox 11">
            <a:extLst>
              <a:ext uri="{FF2B5EF4-FFF2-40B4-BE49-F238E27FC236}">
                <a16:creationId xmlns:a16="http://schemas.microsoft.com/office/drawing/2014/main" id="{8002903D-BD12-238D-E7A1-B8B95E1566B6}"/>
              </a:ext>
            </a:extLst>
          </p:cNvPr>
          <p:cNvSpPr txBox="1"/>
          <p:nvPr/>
        </p:nvSpPr>
        <p:spPr>
          <a:xfrm>
            <a:off x="666784" y="2580526"/>
            <a:ext cx="16459200" cy="1169551"/>
          </a:xfrm>
          <a:prstGeom prst="rect">
            <a:avLst/>
          </a:prstGeom>
          <a:noFill/>
        </p:spPr>
        <p:txBody>
          <a:bodyPr wrap="square">
            <a:spAutoFit/>
          </a:bodyPr>
          <a:lstStyle/>
          <a:p>
            <a:r>
              <a:rPr lang="en-GB" sz="3500" b="1" noProof="0" dirty="0">
                <a:solidFill>
                  <a:srgbClr val="3F6031"/>
                </a:solidFill>
              </a:rPr>
              <a:t>Project management offers the structured methodologies necessary to deliver artistic visions effectively while aligning with environmental, social, and economic goals.</a:t>
            </a:r>
            <a:endParaRPr lang="en-GB" sz="3500" b="1" noProof="0" dirty="0">
              <a:solidFill>
                <a:srgbClr val="3F6031"/>
              </a:solidFill>
              <a:latin typeface="+mj-lt"/>
            </a:endParaRPr>
          </a:p>
        </p:txBody>
      </p:sp>
      <p:sp>
        <p:nvSpPr>
          <p:cNvPr id="6" name="TextBox 5">
            <a:extLst>
              <a:ext uri="{FF2B5EF4-FFF2-40B4-BE49-F238E27FC236}">
                <a16:creationId xmlns:a16="http://schemas.microsoft.com/office/drawing/2014/main" id="{9FE4FB75-1B61-A1AA-161B-3BEB3D7E7B38}"/>
              </a:ext>
            </a:extLst>
          </p:cNvPr>
          <p:cNvSpPr txBox="1"/>
          <p:nvPr/>
        </p:nvSpPr>
        <p:spPr>
          <a:xfrm>
            <a:off x="646731" y="4152900"/>
            <a:ext cx="11237494" cy="4140172"/>
          </a:xfrm>
          <a:prstGeom prst="rect">
            <a:avLst/>
          </a:prstGeom>
          <a:noFill/>
        </p:spPr>
        <p:txBody>
          <a:bodyPr wrap="square">
            <a:spAutoFit/>
          </a:bodyPr>
          <a:lstStyle/>
          <a:p>
            <a:pPr marL="722313" indent="-722313">
              <a:lnSpc>
                <a:spcPct val="107000"/>
              </a:lnSpc>
              <a:spcBef>
                <a:spcPts val="1200"/>
              </a:spcBef>
              <a:spcAft>
                <a:spcPts val="1200"/>
              </a:spcAft>
              <a:buFont typeface="Wingdings" panose="05000000000000000000" pitchFamily="2" charset="2"/>
              <a:buChar char="Ø"/>
            </a:pPr>
            <a:r>
              <a:rPr lang="en-GB" sz="3500" b="1" noProof="0" dirty="0">
                <a:solidFill>
                  <a:srgbClr val="3F6031"/>
                </a:solidFill>
              </a:rPr>
              <a:t>Plan for People, Planet, Purpose</a:t>
            </a:r>
            <a:br>
              <a:rPr lang="en-GB" sz="3500" b="1" noProof="0" dirty="0">
                <a:solidFill>
                  <a:srgbClr val="3F6031"/>
                </a:solidFill>
              </a:rPr>
            </a:br>
            <a:r>
              <a:rPr lang="en-GB" sz="3500" noProof="0" dirty="0"/>
              <a:t>Align project goals with long-term impact</a:t>
            </a:r>
          </a:p>
          <a:p>
            <a:pPr marL="722313" indent="-722313">
              <a:lnSpc>
                <a:spcPct val="107000"/>
              </a:lnSpc>
              <a:spcBef>
                <a:spcPts val="1200"/>
              </a:spcBef>
              <a:spcAft>
                <a:spcPts val="1200"/>
              </a:spcAft>
              <a:buFont typeface="Wingdings" panose="05000000000000000000" pitchFamily="2" charset="2"/>
              <a:buChar char="Ø"/>
            </a:pPr>
            <a:r>
              <a:rPr lang="en-GB" sz="3500" b="1" noProof="0" dirty="0">
                <a:solidFill>
                  <a:srgbClr val="3F6031"/>
                </a:solidFill>
              </a:rPr>
              <a:t>Use Tailored Frameworks</a:t>
            </a:r>
            <a:br>
              <a:rPr lang="en-GB" sz="3500" b="1" noProof="0" dirty="0">
                <a:solidFill>
                  <a:srgbClr val="3F6031"/>
                </a:solidFill>
              </a:rPr>
            </a:br>
            <a:r>
              <a:rPr lang="en-GB" sz="3500" noProof="0" dirty="0"/>
              <a:t>PMBOK®, GPM®, PM² — adapted for the performing arts</a:t>
            </a:r>
          </a:p>
          <a:p>
            <a:pPr marL="722313" indent="-722313">
              <a:lnSpc>
                <a:spcPct val="107000"/>
              </a:lnSpc>
              <a:spcBef>
                <a:spcPts val="1200"/>
              </a:spcBef>
              <a:spcAft>
                <a:spcPts val="1200"/>
              </a:spcAft>
              <a:buFont typeface="Wingdings" panose="05000000000000000000" pitchFamily="2" charset="2"/>
              <a:buChar char="Ø"/>
            </a:pPr>
            <a:r>
              <a:rPr lang="en-GB" sz="3500" b="1" noProof="0" dirty="0">
                <a:solidFill>
                  <a:srgbClr val="3F6031"/>
                </a:solidFill>
              </a:rPr>
              <a:t>Be Agile + Responsive</a:t>
            </a:r>
            <a:br>
              <a:rPr lang="en-GB" sz="3500" b="1" noProof="0" dirty="0">
                <a:solidFill>
                  <a:srgbClr val="3F6031"/>
                </a:solidFill>
              </a:rPr>
            </a:br>
            <a:r>
              <a:rPr lang="en-GB" sz="3500" noProof="0" dirty="0"/>
              <a:t>Small teams can iterate, collaborate, and adapt quickly</a:t>
            </a:r>
          </a:p>
        </p:txBody>
      </p:sp>
      <p:grpSp>
        <p:nvGrpSpPr>
          <p:cNvPr id="7" name="Ομάδα 6">
            <a:extLst>
              <a:ext uri="{FF2B5EF4-FFF2-40B4-BE49-F238E27FC236}">
                <a16:creationId xmlns:a16="http://schemas.microsoft.com/office/drawing/2014/main" id="{5C39A547-7849-09F5-3574-A0CA01998C5A}"/>
              </a:ext>
            </a:extLst>
          </p:cNvPr>
          <p:cNvGrpSpPr/>
          <p:nvPr/>
        </p:nvGrpSpPr>
        <p:grpSpPr>
          <a:xfrm>
            <a:off x="12268200" y="3771900"/>
            <a:ext cx="5105400" cy="5105400"/>
            <a:chOff x="7642516" y="1449707"/>
            <a:chExt cx="3810000" cy="3810000"/>
          </a:xfrm>
          <a:solidFill>
            <a:srgbClr val="569938"/>
          </a:solidFill>
        </p:grpSpPr>
        <p:pic>
          <p:nvPicPr>
            <p:cNvPr id="8" name="Γραφικό 7">
              <a:extLst>
                <a:ext uri="{FF2B5EF4-FFF2-40B4-BE49-F238E27FC236}">
                  <a16:creationId xmlns:a16="http://schemas.microsoft.com/office/drawing/2014/main" id="{753D96FA-1BDC-C23B-D61B-D7A170EA5547}"/>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8902997" y="2714326"/>
              <a:ext cx="1289038" cy="1280761"/>
            </a:xfrm>
            <a:prstGeom prst="rect">
              <a:avLst/>
            </a:prstGeom>
          </p:spPr>
        </p:pic>
        <p:pic>
          <p:nvPicPr>
            <p:cNvPr id="9" name="Γραφικό 8">
              <a:extLst>
                <a:ext uri="{FF2B5EF4-FFF2-40B4-BE49-F238E27FC236}">
                  <a16:creationId xmlns:a16="http://schemas.microsoft.com/office/drawing/2014/main" id="{EC17AF84-095D-F99B-AAA0-9AE5BC8A7116}"/>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7642516" y="1449707"/>
              <a:ext cx="3810000" cy="3810000"/>
            </a:xfrm>
            <a:prstGeom prst="rect">
              <a:avLst/>
            </a:prstGeom>
          </p:spPr>
        </p:pic>
      </p:grpSp>
    </p:spTree>
    <p:extLst>
      <p:ext uri="{BB962C8B-B14F-4D97-AF65-F5344CB8AC3E}">
        <p14:creationId xmlns:p14="http://schemas.microsoft.com/office/powerpoint/2010/main" val="225276000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1D756-FDB4-9E3B-CB9F-42CA2DD9C44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07EBC7F-E14C-121F-0055-EDC8A78EB33C}"/>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39B6C3D4-8AB3-1086-5567-201F24C82461}"/>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E4AF8D43-B82F-292F-A779-DC29AB3871B6}"/>
              </a:ext>
            </a:extLst>
          </p:cNvPr>
          <p:cNvSpPr txBox="1"/>
          <p:nvPr/>
        </p:nvSpPr>
        <p:spPr>
          <a:xfrm>
            <a:off x="1828800" y="3009900"/>
            <a:ext cx="8534400" cy="1015663"/>
          </a:xfrm>
          <a:prstGeom prst="rect">
            <a:avLst/>
          </a:prstGeom>
          <a:noFill/>
        </p:spPr>
        <p:txBody>
          <a:bodyPr wrap="square">
            <a:spAutoFit/>
          </a:bodyPr>
          <a:lstStyle/>
          <a:p>
            <a:pPr lvl="0"/>
            <a:r>
              <a:rPr lang="en-GB" sz="6000" b="1" noProof="0" dirty="0">
                <a:solidFill>
                  <a:srgbClr val="3F6031"/>
                </a:solidFill>
                <a:effectLst/>
                <a:latin typeface="+mn-lt"/>
              </a:rPr>
              <a:t>Activity C4.A10</a:t>
            </a:r>
            <a:endParaRPr lang="en-GB" sz="6000" noProof="0" dirty="0">
              <a:solidFill>
                <a:srgbClr val="3F6031"/>
              </a:solidFill>
            </a:endParaRPr>
          </a:p>
        </p:txBody>
      </p:sp>
      <p:sp>
        <p:nvSpPr>
          <p:cNvPr id="7" name="TextBox 6">
            <a:extLst>
              <a:ext uri="{FF2B5EF4-FFF2-40B4-BE49-F238E27FC236}">
                <a16:creationId xmlns:a16="http://schemas.microsoft.com/office/drawing/2014/main" id="{D9AD5AC6-0344-A37D-B3B6-97D2E06330B4}"/>
              </a:ext>
            </a:extLst>
          </p:cNvPr>
          <p:cNvSpPr txBox="1"/>
          <p:nvPr/>
        </p:nvSpPr>
        <p:spPr>
          <a:xfrm>
            <a:off x="1828800" y="3948619"/>
            <a:ext cx="15866165" cy="841962"/>
          </a:xfrm>
          <a:prstGeom prst="rect">
            <a:avLst/>
          </a:prstGeom>
          <a:noFill/>
        </p:spPr>
        <p:txBody>
          <a:bodyPr wrap="square">
            <a:spAutoFit/>
          </a:bodyPr>
          <a:lstStyle/>
          <a:p>
            <a:pPr marL="80010">
              <a:lnSpc>
                <a:spcPct val="115000"/>
              </a:lnSpc>
              <a:spcBef>
                <a:spcPts val="600"/>
              </a:spcBef>
              <a:spcAft>
                <a:spcPts val="600"/>
              </a:spcAft>
            </a:pPr>
            <a:r>
              <a:rPr lang="en-GB" sz="4500" b="1" noProof="0" dirty="0">
                <a:solidFill>
                  <a:srgbClr val="569938"/>
                </a:solidFill>
                <a:latin typeface="Calibri" panose="020F0502020204030204" pitchFamily="34" charset="0"/>
              </a:rPr>
              <a:t>Embedding Regenerative Thinking into Training Practice</a:t>
            </a:r>
          </a:p>
        </p:txBody>
      </p:sp>
      <p:sp>
        <p:nvSpPr>
          <p:cNvPr id="6" name="TextBox 5">
            <a:extLst>
              <a:ext uri="{FF2B5EF4-FFF2-40B4-BE49-F238E27FC236}">
                <a16:creationId xmlns:a16="http://schemas.microsoft.com/office/drawing/2014/main" id="{64F35A24-7F15-2B2D-5358-60DE67C6D82E}"/>
              </a:ext>
            </a:extLst>
          </p:cNvPr>
          <p:cNvSpPr txBox="1"/>
          <p:nvPr/>
        </p:nvSpPr>
        <p:spPr>
          <a:xfrm>
            <a:off x="4320051" y="5729300"/>
            <a:ext cx="13374914" cy="3617016"/>
          </a:xfrm>
          <a:prstGeom prst="rect">
            <a:avLst/>
          </a:prstGeom>
          <a:noFill/>
        </p:spPr>
        <p:txBody>
          <a:bodyPr wrap="square">
            <a:spAutoFit/>
          </a:bodyPr>
          <a:lstStyle/>
          <a:p>
            <a:pPr marL="342900" lvl="0" indent="-342900">
              <a:spcBef>
                <a:spcPts val="600"/>
              </a:spcBef>
              <a:spcAft>
                <a:spcPts val="600"/>
              </a:spcAft>
              <a:buSzPct val="100000"/>
              <a:buFont typeface="Symbol" panose="05050102010706020507" pitchFamily="18" charset="2"/>
              <a:buChar char=""/>
              <a:tabLst>
                <a:tab pos="457200" algn="l"/>
              </a:tabLst>
            </a:pPr>
            <a:r>
              <a:rPr lang="en-GB" sz="32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What is one question you could ask your learners to spark discussion on regeneration?</a:t>
            </a:r>
            <a:endParaRPr lang="el-GR" sz="3200"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marL="342900" lvl="0" indent="-342900">
              <a:lnSpc>
                <a:spcPct val="115000"/>
              </a:lnSpc>
              <a:spcBef>
                <a:spcPts val="600"/>
              </a:spcBef>
              <a:spcAft>
                <a:spcPts val="600"/>
              </a:spcAft>
              <a:buSzPct val="100000"/>
              <a:buFont typeface="Symbol" panose="05050102010706020507" pitchFamily="18" charset="2"/>
              <a:buChar char=""/>
              <a:tabLst>
                <a:tab pos="457200" algn="l"/>
              </a:tabLst>
            </a:pPr>
            <a:r>
              <a:rPr lang="en-GB" sz="32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What is one simple activity that could help them connect regenerative ideas to their role or context?</a:t>
            </a:r>
          </a:p>
          <a:p>
            <a:pPr marL="342900" lvl="0" indent="-342900">
              <a:lnSpc>
                <a:spcPct val="115000"/>
              </a:lnSpc>
              <a:spcBef>
                <a:spcPts val="600"/>
              </a:spcBef>
              <a:spcAft>
                <a:spcPts val="600"/>
              </a:spcAft>
              <a:buSzPct val="100000"/>
              <a:buFont typeface="Symbol" panose="05050102010706020507" pitchFamily="18" charset="2"/>
              <a:buChar char=""/>
              <a:tabLst>
                <a:tab pos="457200" algn="l"/>
              </a:tabLst>
            </a:pPr>
            <a:r>
              <a:rPr lang="en-GB" sz="3200" dirty="0">
                <a:effectLst/>
                <a:latin typeface="Calibri" panose="020F0502020204030204" pitchFamily="34" charset="0"/>
                <a:ea typeface="Arial" panose="020B0604020202020204" pitchFamily="34" charset="0"/>
                <a:cs typeface="Times New Roman" panose="02020603050405020304" pitchFamily="18" charset="0"/>
              </a:rPr>
              <a:t>How might you adapt an existing tool (e.g. Business Model Canvas) to make it more regenerative?</a:t>
            </a:r>
            <a:endParaRPr lang="el-GR" sz="3200" dirty="0"/>
          </a:p>
        </p:txBody>
      </p:sp>
    </p:spTree>
    <p:extLst>
      <p:ext uri="{BB962C8B-B14F-4D97-AF65-F5344CB8AC3E}">
        <p14:creationId xmlns:p14="http://schemas.microsoft.com/office/powerpoint/2010/main" val="17777525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γραφικός χαρακτήρας, γραφική ύλη, είδη γραφείου, στυλό&#10;&#10;Το περιεχόμενο που δημιουργείται από AI ενδέχεται να είναι εσφαλμένο.">
            <a:extLst>
              <a:ext uri="{FF2B5EF4-FFF2-40B4-BE49-F238E27FC236}">
                <a16:creationId xmlns:a16="http://schemas.microsoft.com/office/drawing/2014/main" id="{E0FD75C4-D280-85EE-078D-9FF9383FD06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011" y="0"/>
            <a:ext cx="8534400" cy="10287000"/>
          </a:xfrm>
          <a:prstGeom prst="rect">
            <a:avLst/>
          </a:prstGeom>
        </p:spPr>
      </p:pic>
      <p:sp>
        <p:nvSpPr>
          <p:cNvPr id="6" name="TextBox 5">
            <a:extLst>
              <a:ext uri="{FF2B5EF4-FFF2-40B4-BE49-F238E27FC236}">
                <a16:creationId xmlns:a16="http://schemas.microsoft.com/office/drawing/2014/main" id="{C81E4442-2B2D-8635-1678-ECDAC84CCFE7}"/>
              </a:ext>
            </a:extLst>
          </p:cNvPr>
          <p:cNvSpPr txBox="1"/>
          <p:nvPr/>
        </p:nvSpPr>
        <p:spPr>
          <a:xfrm>
            <a:off x="8931442" y="2019300"/>
            <a:ext cx="8610600" cy="3524619"/>
          </a:xfrm>
          <a:prstGeom prst="rect">
            <a:avLst/>
          </a:prstGeom>
          <a:noFill/>
        </p:spPr>
        <p:txBody>
          <a:bodyPr wrap="square">
            <a:spAutoFit/>
          </a:bodyPr>
          <a:lstStyle/>
          <a:p>
            <a:pPr algn="just">
              <a:lnSpc>
                <a:spcPct val="107000"/>
              </a:lnSpc>
              <a:spcAft>
                <a:spcPts val="800"/>
              </a:spcAft>
            </a:pPr>
            <a:r>
              <a:rPr lang="en-GB" sz="3500" kern="100" noProof="0" dirty="0">
                <a:effectLst/>
                <a:latin typeface="+mj-lt"/>
                <a:ea typeface="Aptos" panose="020B0004020202020204" pitchFamily="34" charset="0"/>
                <a:cs typeface="Times New Roman" panose="02020603050405020304" pitchFamily="18" charset="0"/>
              </a:rPr>
              <a:t>Marketing in the performing arts is not merely a tool for promotion or ticket sales. It is a </a:t>
            </a:r>
            <a:r>
              <a:rPr lang="en-GB" sz="3500" b="1" kern="100" noProof="0" dirty="0">
                <a:solidFill>
                  <a:srgbClr val="3F6031"/>
                </a:solidFill>
                <a:effectLst/>
                <a:latin typeface="+mj-lt"/>
                <a:ea typeface="Aptos" panose="020B0004020202020204" pitchFamily="34" charset="0"/>
                <a:cs typeface="Times New Roman" panose="02020603050405020304" pitchFamily="18" charset="0"/>
              </a:rPr>
              <a:t>strategic function </a:t>
            </a:r>
            <a:r>
              <a:rPr lang="en-GB" sz="3500" kern="100" noProof="0" dirty="0">
                <a:effectLst/>
                <a:latin typeface="+mj-lt"/>
                <a:ea typeface="Aptos" panose="020B0004020202020204" pitchFamily="34" charset="0"/>
                <a:cs typeface="Times New Roman" panose="02020603050405020304" pitchFamily="18" charset="0"/>
              </a:rPr>
              <a:t>that enables organisations and individuals to </a:t>
            </a:r>
            <a:r>
              <a:rPr lang="en-GB" sz="3500" b="1" kern="100" noProof="0" dirty="0">
                <a:solidFill>
                  <a:srgbClr val="3F6031"/>
                </a:solidFill>
                <a:effectLst/>
                <a:latin typeface="+mj-lt"/>
                <a:ea typeface="Aptos" panose="020B0004020202020204" pitchFamily="34" charset="0"/>
                <a:cs typeface="Times New Roman" panose="02020603050405020304" pitchFamily="18" charset="0"/>
              </a:rPr>
              <a:t>understand their audiences</a:t>
            </a:r>
            <a:r>
              <a:rPr lang="en-GB" sz="3500" kern="100" noProof="0" dirty="0">
                <a:effectLst/>
                <a:latin typeface="+mj-lt"/>
                <a:ea typeface="Aptos" panose="020B0004020202020204" pitchFamily="34" charset="0"/>
                <a:cs typeface="Times New Roman" panose="02020603050405020304" pitchFamily="18" charset="0"/>
              </a:rPr>
              <a:t>, </a:t>
            </a:r>
            <a:r>
              <a:rPr lang="en-GB" sz="3500" b="1" kern="100" noProof="0" dirty="0">
                <a:solidFill>
                  <a:srgbClr val="3F6031"/>
                </a:solidFill>
                <a:effectLst/>
                <a:latin typeface="+mj-lt"/>
                <a:ea typeface="Aptos" panose="020B0004020202020204" pitchFamily="34" charset="0"/>
                <a:cs typeface="Times New Roman" panose="02020603050405020304" pitchFamily="18" charset="0"/>
              </a:rPr>
              <a:t>communicate purpose</a:t>
            </a:r>
            <a:r>
              <a:rPr lang="en-GB" sz="3500" kern="100" noProof="0" dirty="0">
                <a:effectLst/>
                <a:latin typeface="+mj-lt"/>
                <a:ea typeface="Aptos" panose="020B0004020202020204" pitchFamily="34" charset="0"/>
                <a:cs typeface="Times New Roman" panose="02020603050405020304" pitchFamily="18" charset="0"/>
              </a:rPr>
              <a:t>, and </a:t>
            </a:r>
            <a:r>
              <a:rPr lang="en-GB" sz="3500" b="1" kern="100" noProof="0" dirty="0">
                <a:solidFill>
                  <a:srgbClr val="3F6031"/>
                </a:solidFill>
                <a:effectLst/>
                <a:latin typeface="+mj-lt"/>
                <a:ea typeface="Aptos" panose="020B0004020202020204" pitchFamily="34" charset="0"/>
                <a:cs typeface="Times New Roman" panose="02020603050405020304" pitchFamily="18" charset="0"/>
              </a:rPr>
              <a:t>deliver meaningful value. </a:t>
            </a:r>
          </a:p>
        </p:txBody>
      </p:sp>
      <p:sp>
        <p:nvSpPr>
          <p:cNvPr id="7" name="TextBox 6">
            <a:extLst>
              <a:ext uri="{FF2B5EF4-FFF2-40B4-BE49-F238E27FC236}">
                <a16:creationId xmlns:a16="http://schemas.microsoft.com/office/drawing/2014/main" id="{848EB375-8F29-622B-9242-479968E7705A}"/>
              </a:ext>
            </a:extLst>
          </p:cNvPr>
          <p:cNvSpPr txBox="1"/>
          <p:nvPr/>
        </p:nvSpPr>
        <p:spPr>
          <a:xfrm>
            <a:off x="8915400" y="723900"/>
            <a:ext cx="10210800" cy="861774"/>
          </a:xfrm>
          <a:prstGeom prst="rect">
            <a:avLst/>
          </a:prstGeom>
          <a:noFill/>
        </p:spPr>
        <p:txBody>
          <a:bodyPr wrap="square">
            <a:spAutoFit/>
          </a:bodyPr>
          <a:lstStyle/>
          <a:p>
            <a:pPr lvl="0"/>
            <a:r>
              <a:rPr lang="en-GB" sz="5000" b="1" noProof="0" dirty="0"/>
              <a:t>What Is Marketing?</a:t>
            </a:r>
          </a:p>
        </p:txBody>
      </p:sp>
      <p:sp>
        <p:nvSpPr>
          <p:cNvPr id="9" name="TextBox 8">
            <a:extLst>
              <a:ext uri="{FF2B5EF4-FFF2-40B4-BE49-F238E27FC236}">
                <a16:creationId xmlns:a16="http://schemas.microsoft.com/office/drawing/2014/main" id="{8699E8C9-456E-D88F-EEDC-89059C2C98E8}"/>
              </a:ext>
            </a:extLst>
          </p:cNvPr>
          <p:cNvSpPr txBox="1"/>
          <p:nvPr/>
        </p:nvSpPr>
        <p:spPr>
          <a:xfrm>
            <a:off x="8835189" y="7854940"/>
            <a:ext cx="9071811" cy="1708160"/>
          </a:xfrm>
          <a:prstGeom prst="rect">
            <a:avLst/>
          </a:prstGeom>
          <a:solidFill>
            <a:srgbClr val="04A6C2"/>
          </a:solidFill>
        </p:spPr>
        <p:txBody>
          <a:bodyPr wrap="square">
            <a:spAutoFit/>
          </a:bodyPr>
          <a:lstStyle/>
          <a:p>
            <a:r>
              <a:rPr lang="en-GB" sz="3500" b="1" i="1" noProof="0" dirty="0">
                <a:solidFill>
                  <a:schemeClr val="bg1"/>
                </a:solidFill>
              </a:rPr>
              <a:t>If regenerative business models help shape what we offer and why, marketing helps us share it with purpose and clarity.</a:t>
            </a:r>
          </a:p>
        </p:txBody>
      </p:sp>
    </p:spTree>
    <p:extLst>
      <p:ext uri="{BB962C8B-B14F-4D97-AF65-F5344CB8AC3E}">
        <p14:creationId xmlns:p14="http://schemas.microsoft.com/office/powerpoint/2010/main" val="19696309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54927-6D0E-6FFC-D243-EB7421D56C5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4CBEF64-6122-CC6D-B1B3-480197CF833A}"/>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47C5FD40-7556-1BBD-9399-05A9B6A94D17}"/>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994EEDDB-3C02-6518-1D6B-C0FC9332A444}"/>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The 7 Ps of Marketing in the Performing Arts</a:t>
            </a:r>
          </a:p>
        </p:txBody>
      </p:sp>
      <p:sp>
        <p:nvSpPr>
          <p:cNvPr id="38" name="Freeform 11"/>
          <p:cNvSpPr>
            <a:spLocks/>
          </p:cNvSpPr>
          <p:nvPr/>
        </p:nvSpPr>
        <p:spPr bwMode="auto">
          <a:xfrm>
            <a:off x="2103596" y="2822748"/>
            <a:ext cx="3263292" cy="3527443"/>
          </a:xfrm>
          <a:custGeom>
            <a:avLst/>
            <a:gdLst>
              <a:gd name="T0" fmla="*/ 0 w 3667"/>
              <a:gd name="T1" fmla="*/ 1058 h 4235"/>
              <a:gd name="T2" fmla="*/ 1834 w 3667"/>
              <a:gd name="T3" fmla="*/ 0 h 4235"/>
              <a:gd name="T4" fmla="*/ 3667 w 3667"/>
              <a:gd name="T5" fmla="*/ 1058 h 4235"/>
              <a:gd name="T6" fmla="*/ 3667 w 3667"/>
              <a:gd name="T7" fmla="*/ 3177 h 4235"/>
              <a:gd name="T8" fmla="*/ 1834 w 3667"/>
              <a:gd name="T9" fmla="*/ 4235 h 4235"/>
              <a:gd name="T10" fmla="*/ 0 w 3667"/>
              <a:gd name="T11" fmla="*/ 3177 h 4235"/>
              <a:gd name="T12" fmla="*/ 0 w 3667"/>
              <a:gd name="T13" fmla="*/ 1058 h 4235"/>
            </a:gdLst>
            <a:ahLst/>
            <a:cxnLst>
              <a:cxn ang="0">
                <a:pos x="T0" y="T1"/>
              </a:cxn>
              <a:cxn ang="0">
                <a:pos x="T2" y="T3"/>
              </a:cxn>
              <a:cxn ang="0">
                <a:pos x="T4" y="T5"/>
              </a:cxn>
              <a:cxn ang="0">
                <a:pos x="T6" y="T7"/>
              </a:cxn>
              <a:cxn ang="0">
                <a:pos x="T8" y="T9"/>
              </a:cxn>
              <a:cxn ang="0">
                <a:pos x="T10" y="T11"/>
              </a:cxn>
              <a:cxn ang="0">
                <a:pos x="T12" y="T13"/>
              </a:cxn>
            </a:cxnLst>
            <a:rect l="0" t="0" r="r" b="b"/>
            <a:pathLst>
              <a:path w="3667" h="4235">
                <a:moveTo>
                  <a:pt x="0" y="1058"/>
                </a:moveTo>
                <a:lnTo>
                  <a:pt x="1834" y="0"/>
                </a:lnTo>
                <a:lnTo>
                  <a:pt x="3667" y="1058"/>
                </a:lnTo>
                <a:lnTo>
                  <a:pt x="3667" y="3177"/>
                </a:lnTo>
                <a:lnTo>
                  <a:pt x="1834" y="4235"/>
                </a:lnTo>
                <a:lnTo>
                  <a:pt x="0" y="3177"/>
                </a:lnTo>
                <a:lnTo>
                  <a:pt x="0" y="1058"/>
                </a:lnTo>
                <a:close/>
              </a:path>
            </a:pathLst>
          </a:custGeom>
          <a:solidFill>
            <a:srgbClr val="F4F8EE"/>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39" name="Freeform 12"/>
          <p:cNvSpPr>
            <a:spLocks/>
          </p:cNvSpPr>
          <p:nvPr/>
        </p:nvSpPr>
        <p:spPr bwMode="auto">
          <a:xfrm>
            <a:off x="3031769" y="2822749"/>
            <a:ext cx="1406945" cy="1527587"/>
          </a:xfrm>
          <a:custGeom>
            <a:avLst/>
            <a:gdLst>
              <a:gd name="T0" fmla="*/ 791 w 1581"/>
              <a:gd name="T1" fmla="*/ 1834 h 1834"/>
              <a:gd name="T2" fmla="*/ 1581 w 1581"/>
              <a:gd name="T3" fmla="*/ 1231 h 1834"/>
              <a:gd name="T4" fmla="*/ 1581 w 1581"/>
              <a:gd name="T5" fmla="*/ 457 h 1834"/>
              <a:gd name="T6" fmla="*/ 791 w 1581"/>
              <a:gd name="T7" fmla="*/ 0 h 1834"/>
              <a:gd name="T8" fmla="*/ 0 w 1581"/>
              <a:gd name="T9" fmla="*/ 457 h 1834"/>
              <a:gd name="T10" fmla="*/ 0 w 1581"/>
              <a:gd name="T11" fmla="*/ 1231 h 1834"/>
              <a:gd name="T12" fmla="*/ 791 w 1581"/>
              <a:gd name="T13" fmla="*/ 1834 h 1834"/>
            </a:gdLst>
            <a:ahLst/>
            <a:cxnLst>
              <a:cxn ang="0">
                <a:pos x="T0" y="T1"/>
              </a:cxn>
              <a:cxn ang="0">
                <a:pos x="T2" y="T3"/>
              </a:cxn>
              <a:cxn ang="0">
                <a:pos x="T4" y="T5"/>
              </a:cxn>
              <a:cxn ang="0">
                <a:pos x="T6" y="T7"/>
              </a:cxn>
              <a:cxn ang="0">
                <a:pos x="T8" y="T9"/>
              </a:cxn>
              <a:cxn ang="0">
                <a:pos x="T10" y="T11"/>
              </a:cxn>
              <a:cxn ang="0">
                <a:pos x="T12" y="T13"/>
              </a:cxn>
            </a:cxnLst>
            <a:rect l="0" t="0" r="r" b="b"/>
            <a:pathLst>
              <a:path w="1581" h="1834">
                <a:moveTo>
                  <a:pt x="791" y="1834"/>
                </a:moveTo>
                <a:lnTo>
                  <a:pt x="1581" y="1231"/>
                </a:lnTo>
                <a:lnTo>
                  <a:pt x="1581" y="457"/>
                </a:lnTo>
                <a:lnTo>
                  <a:pt x="791" y="0"/>
                </a:lnTo>
                <a:lnTo>
                  <a:pt x="0" y="457"/>
                </a:lnTo>
                <a:lnTo>
                  <a:pt x="0" y="1231"/>
                </a:lnTo>
                <a:lnTo>
                  <a:pt x="791" y="1834"/>
                </a:lnTo>
                <a:close/>
              </a:path>
            </a:pathLst>
          </a:custGeom>
          <a:solidFill>
            <a:schemeClr val="tx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44" name="Freeform 13"/>
          <p:cNvSpPr>
            <a:spLocks/>
          </p:cNvSpPr>
          <p:nvPr/>
        </p:nvSpPr>
        <p:spPr bwMode="auto">
          <a:xfrm>
            <a:off x="3735688" y="2822749"/>
            <a:ext cx="703027" cy="1527587"/>
          </a:xfrm>
          <a:custGeom>
            <a:avLst/>
            <a:gdLst>
              <a:gd name="T0" fmla="*/ 0 w 790"/>
              <a:gd name="T1" fmla="*/ 0 h 1834"/>
              <a:gd name="T2" fmla="*/ 0 w 790"/>
              <a:gd name="T3" fmla="*/ 1834 h 1834"/>
              <a:gd name="T4" fmla="*/ 790 w 790"/>
              <a:gd name="T5" fmla="*/ 1231 h 1834"/>
              <a:gd name="T6" fmla="*/ 790 w 790"/>
              <a:gd name="T7" fmla="*/ 457 h 1834"/>
              <a:gd name="T8" fmla="*/ 0 w 790"/>
              <a:gd name="T9" fmla="*/ 0 h 1834"/>
            </a:gdLst>
            <a:ahLst/>
            <a:cxnLst>
              <a:cxn ang="0">
                <a:pos x="T0" y="T1"/>
              </a:cxn>
              <a:cxn ang="0">
                <a:pos x="T2" y="T3"/>
              </a:cxn>
              <a:cxn ang="0">
                <a:pos x="T4" y="T5"/>
              </a:cxn>
              <a:cxn ang="0">
                <a:pos x="T6" y="T7"/>
              </a:cxn>
              <a:cxn ang="0">
                <a:pos x="T8" y="T9"/>
              </a:cxn>
            </a:cxnLst>
            <a:rect l="0" t="0" r="r" b="b"/>
            <a:pathLst>
              <a:path w="790" h="1834">
                <a:moveTo>
                  <a:pt x="0" y="0"/>
                </a:moveTo>
                <a:lnTo>
                  <a:pt x="0" y="1834"/>
                </a:lnTo>
                <a:lnTo>
                  <a:pt x="790" y="1231"/>
                </a:lnTo>
                <a:lnTo>
                  <a:pt x="790" y="457"/>
                </a:lnTo>
                <a:lnTo>
                  <a:pt x="0" y="0"/>
                </a:lnTo>
                <a:close/>
              </a:path>
            </a:pathLst>
          </a:custGeom>
          <a:solidFill>
            <a:schemeClr val="bg1">
              <a:alpha val="50000"/>
            </a:schemeClr>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45" name="Freeform 14"/>
          <p:cNvSpPr>
            <a:spLocks/>
          </p:cNvSpPr>
          <p:nvPr/>
        </p:nvSpPr>
        <p:spPr bwMode="auto">
          <a:xfrm>
            <a:off x="3031769" y="2822749"/>
            <a:ext cx="1406945" cy="1439297"/>
          </a:xfrm>
          <a:custGeom>
            <a:avLst/>
            <a:gdLst>
              <a:gd name="T0" fmla="*/ 791 w 1581"/>
              <a:gd name="T1" fmla="*/ 1728 h 1728"/>
              <a:gd name="T2" fmla="*/ 1581 w 1581"/>
              <a:gd name="T3" fmla="*/ 1210 h 1728"/>
              <a:gd name="T4" fmla="*/ 1581 w 1581"/>
              <a:gd name="T5" fmla="*/ 457 h 1728"/>
              <a:gd name="T6" fmla="*/ 791 w 1581"/>
              <a:gd name="T7" fmla="*/ 0 h 1728"/>
              <a:gd name="T8" fmla="*/ 0 w 1581"/>
              <a:gd name="T9" fmla="*/ 457 h 1728"/>
              <a:gd name="T10" fmla="*/ 0 w 1581"/>
              <a:gd name="T11" fmla="*/ 1210 h 1728"/>
              <a:gd name="T12" fmla="*/ 791 w 1581"/>
              <a:gd name="T13" fmla="*/ 1728 h 1728"/>
            </a:gdLst>
            <a:ahLst/>
            <a:cxnLst>
              <a:cxn ang="0">
                <a:pos x="T0" y="T1"/>
              </a:cxn>
              <a:cxn ang="0">
                <a:pos x="T2" y="T3"/>
              </a:cxn>
              <a:cxn ang="0">
                <a:pos x="T4" y="T5"/>
              </a:cxn>
              <a:cxn ang="0">
                <a:pos x="T6" y="T7"/>
              </a:cxn>
              <a:cxn ang="0">
                <a:pos x="T8" y="T9"/>
              </a:cxn>
              <a:cxn ang="0">
                <a:pos x="T10" y="T11"/>
              </a:cxn>
              <a:cxn ang="0">
                <a:pos x="T12" y="T13"/>
              </a:cxn>
            </a:cxnLst>
            <a:rect l="0" t="0" r="r" b="b"/>
            <a:pathLst>
              <a:path w="1581" h="1728">
                <a:moveTo>
                  <a:pt x="791" y="1728"/>
                </a:moveTo>
                <a:lnTo>
                  <a:pt x="1581" y="1210"/>
                </a:lnTo>
                <a:lnTo>
                  <a:pt x="1581" y="457"/>
                </a:lnTo>
                <a:lnTo>
                  <a:pt x="791" y="0"/>
                </a:lnTo>
                <a:lnTo>
                  <a:pt x="0" y="457"/>
                </a:lnTo>
                <a:lnTo>
                  <a:pt x="0" y="1210"/>
                </a:lnTo>
                <a:lnTo>
                  <a:pt x="791" y="1728"/>
                </a:lnTo>
                <a:close/>
              </a:path>
            </a:pathLst>
          </a:custGeom>
          <a:solidFill>
            <a:srgbClr val="3F603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50" name="Rectangle 49"/>
          <p:cNvSpPr/>
          <p:nvPr/>
        </p:nvSpPr>
        <p:spPr>
          <a:xfrm flipH="1">
            <a:off x="2565797" y="4438214"/>
            <a:ext cx="2338891" cy="1154162"/>
          </a:xfrm>
          <a:prstGeom prst="rect">
            <a:avLst/>
          </a:prstGeom>
        </p:spPr>
        <p:txBody>
          <a:bodyPr wrap="square" lIns="0" tIns="0" rIns="0" bIns="0" anchor="ctr">
            <a:spAutoFit/>
          </a:bodyPr>
          <a:lstStyle/>
          <a:p>
            <a:pPr algn="ctr">
              <a:spcBef>
                <a:spcPts val="300"/>
              </a:spcBef>
              <a:spcAft>
                <a:spcPts val="300"/>
              </a:spcAft>
              <a:buNone/>
            </a:pPr>
            <a:r>
              <a:rPr lang="en-GB" sz="3000" b="1" noProof="0" dirty="0">
                <a:latin typeface="+mj-lt"/>
              </a:rPr>
              <a:t>Product</a:t>
            </a:r>
            <a:endParaRPr lang="en-GB" sz="3000" b="1" noProof="0" dirty="0">
              <a:latin typeface="+mj-lt"/>
              <a:ea typeface="Arial" panose="020B0604020202020204" pitchFamily="34" charset="0"/>
            </a:endParaRPr>
          </a:p>
          <a:p>
            <a:pPr algn="ctr">
              <a:spcBef>
                <a:spcPts val="300"/>
              </a:spcBef>
              <a:spcAft>
                <a:spcPts val="300"/>
              </a:spcAft>
            </a:pPr>
            <a:r>
              <a:rPr lang="en-GB" sz="2000" noProof="0" dirty="0">
                <a:latin typeface="+mj-lt"/>
              </a:rPr>
              <a:t>The artistic experience</a:t>
            </a:r>
            <a:endParaRPr lang="en-GB" sz="2000" noProof="0" dirty="0">
              <a:solidFill>
                <a:schemeClr val="tx1">
                  <a:lumMod val="75000"/>
                  <a:lumOff val="25000"/>
                </a:schemeClr>
              </a:solidFill>
              <a:latin typeface="+mj-lt"/>
            </a:endParaRPr>
          </a:p>
        </p:txBody>
      </p:sp>
      <p:sp>
        <p:nvSpPr>
          <p:cNvPr id="56" name="Freeform 11"/>
          <p:cNvSpPr>
            <a:spLocks/>
          </p:cNvSpPr>
          <p:nvPr/>
        </p:nvSpPr>
        <p:spPr bwMode="auto">
          <a:xfrm>
            <a:off x="12921111" y="2822748"/>
            <a:ext cx="3263292" cy="3527443"/>
          </a:xfrm>
          <a:custGeom>
            <a:avLst/>
            <a:gdLst>
              <a:gd name="T0" fmla="*/ 0 w 3667"/>
              <a:gd name="T1" fmla="*/ 1058 h 4235"/>
              <a:gd name="T2" fmla="*/ 1834 w 3667"/>
              <a:gd name="T3" fmla="*/ 0 h 4235"/>
              <a:gd name="T4" fmla="*/ 3667 w 3667"/>
              <a:gd name="T5" fmla="*/ 1058 h 4235"/>
              <a:gd name="T6" fmla="*/ 3667 w 3667"/>
              <a:gd name="T7" fmla="*/ 3177 h 4235"/>
              <a:gd name="T8" fmla="*/ 1834 w 3667"/>
              <a:gd name="T9" fmla="*/ 4235 h 4235"/>
              <a:gd name="T10" fmla="*/ 0 w 3667"/>
              <a:gd name="T11" fmla="*/ 3177 h 4235"/>
              <a:gd name="T12" fmla="*/ 0 w 3667"/>
              <a:gd name="T13" fmla="*/ 1058 h 4235"/>
            </a:gdLst>
            <a:ahLst/>
            <a:cxnLst>
              <a:cxn ang="0">
                <a:pos x="T0" y="T1"/>
              </a:cxn>
              <a:cxn ang="0">
                <a:pos x="T2" y="T3"/>
              </a:cxn>
              <a:cxn ang="0">
                <a:pos x="T4" y="T5"/>
              </a:cxn>
              <a:cxn ang="0">
                <a:pos x="T6" y="T7"/>
              </a:cxn>
              <a:cxn ang="0">
                <a:pos x="T8" y="T9"/>
              </a:cxn>
              <a:cxn ang="0">
                <a:pos x="T10" y="T11"/>
              </a:cxn>
              <a:cxn ang="0">
                <a:pos x="T12" y="T13"/>
              </a:cxn>
            </a:cxnLst>
            <a:rect l="0" t="0" r="r" b="b"/>
            <a:pathLst>
              <a:path w="3667" h="4235">
                <a:moveTo>
                  <a:pt x="0" y="1058"/>
                </a:moveTo>
                <a:lnTo>
                  <a:pt x="1834" y="0"/>
                </a:lnTo>
                <a:lnTo>
                  <a:pt x="3667" y="1058"/>
                </a:lnTo>
                <a:lnTo>
                  <a:pt x="3667" y="3177"/>
                </a:lnTo>
                <a:lnTo>
                  <a:pt x="1834" y="4235"/>
                </a:lnTo>
                <a:lnTo>
                  <a:pt x="0" y="3177"/>
                </a:lnTo>
                <a:lnTo>
                  <a:pt x="0" y="1058"/>
                </a:lnTo>
                <a:close/>
              </a:path>
            </a:pathLst>
          </a:custGeom>
          <a:solidFill>
            <a:srgbClr val="F4F8EE"/>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57" name="Freeform 12"/>
          <p:cNvSpPr>
            <a:spLocks/>
          </p:cNvSpPr>
          <p:nvPr/>
        </p:nvSpPr>
        <p:spPr bwMode="auto">
          <a:xfrm>
            <a:off x="13849284" y="2822749"/>
            <a:ext cx="1406945" cy="1527587"/>
          </a:xfrm>
          <a:custGeom>
            <a:avLst/>
            <a:gdLst>
              <a:gd name="T0" fmla="*/ 791 w 1581"/>
              <a:gd name="T1" fmla="*/ 1834 h 1834"/>
              <a:gd name="T2" fmla="*/ 1581 w 1581"/>
              <a:gd name="T3" fmla="*/ 1231 h 1834"/>
              <a:gd name="T4" fmla="*/ 1581 w 1581"/>
              <a:gd name="T5" fmla="*/ 457 h 1834"/>
              <a:gd name="T6" fmla="*/ 791 w 1581"/>
              <a:gd name="T7" fmla="*/ 0 h 1834"/>
              <a:gd name="T8" fmla="*/ 0 w 1581"/>
              <a:gd name="T9" fmla="*/ 457 h 1834"/>
              <a:gd name="T10" fmla="*/ 0 w 1581"/>
              <a:gd name="T11" fmla="*/ 1231 h 1834"/>
              <a:gd name="T12" fmla="*/ 791 w 1581"/>
              <a:gd name="T13" fmla="*/ 1834 h 1834"/>
            </a:gdLst>
            <a:ahLst/>
            <a:cxnLst>
              <a:cxn ang="0">
                <a:pos x="T0" y="T1"/>
              </a:cxn>
              <a:cxn ang="0">
                <a:pos x="T2" y="T3"/>
              </a:cxn>
              <a:cxn ang="0">
                <a:pos x="T4" y="T5"/>
              </a:cxn>
              <a:cxn ang="0">
                <a:pos x="T6" y="T7"/>
              </a:cxn>
              <a:cxn ang="0">
                <a:pos x="T8" y="T9"/>
              </a:cxn>
              <a:cxn ang="0">
                <a:pos x="T10" y="T11"/>
              </a:cxn>
              <a:cxn ang="0">
                <a:pos x="T12" y="T13"/>
              </a:cxn>
            </a:cxnLst>
            <a:rect l="0" t="0" r="r" b="b"/>
            <a:pathLst>
              <a:path w="1581" h="1834">
                <a:moveTo>
                  <a:pt x="791" y="1834"/>
                </a:moveTo>
                <a:lnTo>
                  <a:pt x="1581" y="1231"/>
                </a:lnTo>
                <a:lnTo>
                  <a:pt x="1581" y="457"/>
                </a:lnTo>
                <a:lnTo>
                  <a:pt x="791" y="0"/>
                </a:lnTo>
                <a:lnTo>
                  <a:pt x="0" y="457"/>
                </a:lnTo>
                <a:lnTo>
                  <a:pt x="0" y="1231"/>
                </a:lnTo>
                <a:lnTo>
                  <a:pt x="791" y="1834"/>
                </a:lnTo>
                <a:close/>
              </a:path>
            </a:pathLst>
          </a:custGeom>
          <a:solidFill>
            <a:schemeClr val="tx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58" name="Freeform 13"/>
          <p:cNvSpPr>
            <a:spLocks/>
          </p:cNvSpPr>
          <p:nvPr/>
        </p:nvSpPr>
        <p:spPr bwMode="auto">
          <a:xfrm>
            <a:off x="14553203" y="2822749"/>
            <a:ext cx="703027" cy="1527587"/>
          </a:xfrm>
          <a:custGeom>
            <a:avLst/>
            <a:gdLst>
              <a:gd name="T0" fmla="*/ 0 w 790"/>
              <a:gd name="T1" fmla="*/ 0 h 1834"/>
              <a:gd name="T2" fmla="*/ 0 w 790"/>
              <a:gd name="T3" fmla="*/ 1834 h 1834"/>
              <a:gd name="T4" fmla="*/ 790 w 790"/>
              <a:gd name="T5" fmla="*/ 1231 h 1834"/>
              <a:gd name="T6" fmla="*/ 790 w 790"/>
              <a:gd name="T7" fmla="*/ 457 h 1834"/>
              <a:gd name="T8" fmla="*/ 0 w 790"/>
              <a:gd name="T9" fmla="*/ 0 h 1834"/>
            </a:gdLst>
            <a:ahLst/>
            <a:cxnLst>
              <a:cxn ang="0">
                <a:pos x="T0" y="T1"/>
              </a:cxn>
              <a:cxn ang="0">
                <a:pos x="T2" y="T3"/>
              </a:cxn>
              <a:cxn ang="0">
                <a:pos x="T4" y="T5"/>
              </a:cxn>
              <a:cxn ang="0">
                <a:pos x="T6" y="T7"/>
              </a:cxn>
              <a:cxn ang="0">
                <a:pos x="T8" y="T9"/>
              </a:cxn>
            </a:cxnLst>
            <a:rect l="0" t="0" r="r" b="b"/>
            <a:pathLst>
              <a:path w="790" h="1834">
                <a:moveTo>
                  <a:pt x="0" y="0"/>
                </a:moveTo>
                <a:lnTo>
                  <a:pt x="0" y="1834"/>
                </a:lnTo>
                <a:lnTo>
                  <a:pt x="790" y="1231"/>
                </a:lnTo>
                <a:lnTo>
                  <a:pt x="790" y="457"/>
                </a:lnTo>
                <a:lnTo>
                  <a:pt x="0" y="0"/>
                </a:lnTo>
                <a:close/>
              </a:path>
            </a:pathLst>
          </a:custGeom>
          <a:solidFill>
            <a:schemeClr val="bg1">
              <a:alpha val="50000"/>
            </a:schemeClr>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66" name="Freeform 14"/>
          <p:cNvSpPr>
            <a:spLocks/>
          </p:cNvSpPr>
          <p:nvPr/>
        </p:nvSpPr>
        <p:spPr bwMode="auto">
          <a:xfrm>
            <a:off x="13849284" y="2822749"/>
            <a:ext cx="1406945" cy="1439297"/>
          </a:xfrm>
          <a:custGeom>
            <a:avLst/>
            <a:gdLst>
              <a:gd name="T0" fmla="*/ 791 w 1581"/>
              <a:gd name="T1" fmla="*/ 1728 h 1728"/>
              <a:gd name="T2" fmla="*/ 1581 w 1581"/>
              <a:gd name="T3" fmla="*/ 1210 h 1728"/>
              <a:gd name="T4" fmla="*/ 1581 w 1581"/>
              <a:gd name="T5" fmla="*/ 457 h 1728"/>
              <a:gd name="T6" fmla="*/ 791 w 1581"/>
              <a:gd name="T7" fmla="*/ 0 h 1728"/>
              <a:gd name="T8" fmla="*/ 0 w 1581"/>
              <a:gd name="T9" fmla="*/ 457 h 1728"/>
              <a:gd name="T10" fmla="*/ 0 w 1581"/>
              <a:gd name="T11" fmla="*/ 1210 h 1728"/>
              <a:gd name="T12" fmla="*/ 791 w 1581"/>
              <a:gd name="T13" fmla="*/ 1728 h 1728"/>
            </a:gdLst>
            <a:ahLst/>
            <a:cxnLst>
              <a:cxn ang="0">
                <a:pos x="T0" y="T1"/>
              </a:cxn>
              <a:cxn ang="0">
                <a:pos x="T2" y="T3"/>
              </a:cxn>
              <a:cxn ang="0">
                <a:pos x="T4" y="T5"/>
              </a:cxn>
              <a:cxn ang="0">
                <a:pos x="T6" y="T7"/>
              </a:cxn>
              <a:cxn ang="0">
                <a:pos x="T8" y="T9"/>
              </a:cxn>
              <a:cxn ang="0">
                <a:pos x="T10" y="T11"/>
              </a:cxn>
              <a:cxn ang="0">
                <a:pos x="T12" y="T13"/>
              </a:cxn>
            </a:cxnLst>
            <a:rect l="0" t="0" r="r" b="b"/>
            <a:pathLst>
              <a:path w="1581" h="1728">
                <a:moveTo>
                  <a:pt x="791" y="1728"/>
                </a:moveTo>
                <a:lnTo>
                  <a:pt x="1581" y="1210"/>
                </a:lnTo>
                <a:lnTo>
                  <a:pt x="1581" y="457"/>
                </a:lnTo>
                <a:lnTo>
                  <a:pt x="791" y="0"/>
                </a:lnTo>
                <a:lnTo>
                  <a:pt x="0" y="457"/>
                </a:lnTo>
                <a:lnTo>
                  <a:pt x="0" y="1210"/>
                </a:lnTo>
                <a:lnTo>
                  <a:pt x="791" y="1728"/>
                </a:lnTo>
                <a:close/>
              </a:path>
            </a:pathLst>
          </a:custGeom>
          <a:solidFill>
            <a:srgbClr val="569938"/>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67" name="Rectangle 66"/>
          <p:cNvSpPr/>
          <p:nvPr/>
        </p:nvSpPr>
        <p:spPr>
          <a:xfrm flipH="1">
            <a:off x="13383312" y="4476687"/>
            <a:ext cx="2338891" cy="1077218"/>
          </a:xfrm>
          <a:prstGeom prst="rect">
            <a:avLst/>
          </a:prstGeom>
        </p:spPr>
        <p:txBody>
          <a:bodyPr wrap="square" lIns="0" tIns="0" rIns="0" bIns="0" anchor="ctr">
            <a:spAutoFit/>
          </a:bodyPr>
          <a:lstStyle/>
          <a:p>
            <a:pPr algn="ctr">
              <a:spcBef>
                <a:spcPts val="300"/>
              </a:spcBef>
              <a:spcAft>
                <a:spcPts val="300"/>
              </a:spcAft>
            </a:pPr>
            <a:r>
              <a:rPr lang="en-GB" sz="3000" b="1" noProof="0" dirty="0">
                <a:latin typeface="+mj-lt"/>
              </a:rPr>
              <a:t>Promotion </a:t>
            </a:r>
            <a:r>
              <a:rPr lang="en-GB" sz="2000" noProof="0" dirty="0">
                <a:latin typeface="+mj-lt"/>
              </a:rPr>
              <a:t>Comms and storytelling</a:t>
            </a:r>
            <a:endParaRPr lang="en-GB" sz="2000" noProof="0" dirty="0">
              <a:solidFill>
                <a:schemeClr val="tx1">
                  <a:lumMod val="75000"/>
                  <a:lumOff val="25000"/>
                </a:schemeClr>
              </a:solidFill>
              <a:latin typeface="+mj-lt"/>
            </a:endParaRPr>
          </a:p>
        </p:txBody>
      </p:sp>
      <p:sp>
        <p:nvSpPr>
          <p:cNvPr id="69" name="Freeform 11"/>
          <p:cNvSpPr>
            <a:spLocks/>
          </p:cNvSpPr>
          <p:nvPr/>
        </p:nvSpPr>
        <p:spPr bwMode="auto">
          <a:xfrm>
            <a:off x="3901973" y="5734756"/>
            <a:ext cx="3263292" cy="3527443"/>
          </a:xfrm>
          <a:custGeom>
            <a:avLst/>
            <a:gdLst>
              <a:gd name="T0" fmla="*/ 0 w 3667"/>
              <a:gd name="T1" fmla="*/ 1058 h 4235"/>
              <a:gd name="T2" fmla="*/ 1834 w 3667"/>
              <a:gd name="T3" fmla="*/ 0 h 4235"/>
              <a:gd name="T4" fmla="*/ 3667 w 3667"/>
              <a:gd name="T5" fmla="*/ 1058 h 4235"/>
              <a:gd name="T6" fmla="*/ 3667 w 3667"/>
              <a:gd name="T7" fmla="*/ 3177 h 4235"/>
              <a:gd name="T8" fmla="*/ 1834 w 3667"/>
              <a:gd name="T9" fmla="*/ 4235 h 4235"/>
              <a:gd name="T10" fmla="*/ 0 w 3667"/>
              <a:gd name="T11" fmla="*/ 3177 h 4235"/>
              <a:gd name="T12" fmla="*/ 0 w 3667"/>
              <a:gd name="T13" fmla="*/ 1058 h 4235"/>
            </a:gdLst>
            <a:ahLst/>
            <a:cxnLst>
              <a:cxn ang="0">
                <a:pos x="T0" y="T1"/>
              </a:cxn>
              <a:cxn ang="0">
                <a:pos x="T2" y="T3"/>
              </a:cxn>
              <a:cxn ang="0">
                <a:pos x="T4" y="T5"/>
              </a:cxn>
              <a:cxn ang="0">
                <a:pos x="T6" y="T7"/>
              </a:cxn>
              <a:cxn ang="0">
                <a:pos x="T8" y="T9"/>
              </a:cxn>
              <a:cxn ang="0">
                <a:pos x="T10" y="T11"/>
              </a:cxn>
              <a:cxn ang="0">
                <a:pos x="T12" y="T13"/>
              </a:cxn>
            </a:cxnLst>
            <a:rect l="0" t="0" r="r" b="b"/>
            <a:pathLst>
              <a:path w="3667" h="4235">
                <a:moveTo>
                  <a:pt x="0" y="1058"/>
                </a:moveTo>
                <a:lnTo>
                  <a:pt x="1834" y="0"/>
                </a:lnTo>
                <a:lnTo>
                  <a:pt x="3667" y="1058"/>
                </a:lnTo>
                <a:lnTo>
                  <a:pt x="3667" y="3177"/>
                </a:lnTo>
                <a:lnTo>
                  <a:pt x="1834" y="4235"/>
                </a:lnTo>
                <a:lnTo>
                  <a:pt x="0" y="3177"/>
                </a:lnTo>
                <a:lnTo>
                  <a:pt x="0" y="1058"/>
                </a:lnTo>
                <a:close/>
              </a:path>
            </a:pathLst>
          </a:custGeom>
          <a:solidFill>
            <a:srgbClr val="F4F8EE"/>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70" name="Freeform 12"/>
          <p:cNvSpPr>
            <a:spLocks/>
          </p:cNvSpPr>
          <p:nvPr/>
        </p:nvSpPr>
        <p:spPr bwMode="auto">
          <a:xfrm>
            <a:off x="4830147" y="5734756"/>
            <a:ext cx="1406945" cy="1527587"/>
          </a:xfrm>
          <a:custGeom>
            <a:avLst/>
            <a:gdLst>
              <a:gd name="T0" fmla="*/ 791 w 1581"/>
              <a:gd name="T1" fmla="*/ 1834 h 1834"/>
              <a:gd name="T2" fmla="*/ 1581 w 1581"/>
              <a:gd name="T3" fmla="*/ 1231 h 1834"/>
              <a:gd name="T4" fmla="*/ 1581 w 1581"/>
              <a:gd name="T5" fmla="*/ 457 h 1834"/>
              <a:gd name="T6" fmla="*/ 791 w 1581"/>
              <a:gd name="T7" fmla="*/ 0 h 1834"/>
              <a:gd name="T8" fmla="*/ 0 w 1581"/>
              <a:gd name="T9" fmla="*/ 457 h 1834"/>
              <a:gd name="T10" fmla="*/ 0 w 1581"/>
              <a:gd name="T11" fmla="*/ 1231 h 1834"/>
              <a:gd name="T12" fmla="*/ 791 w 1581"/>
              <a:gd name="T13" fmla="*/ 1834 h 1834"/>
            </a:gdLst>
            <a:ahLst/>
            <a:cxnLst>
              <a:cxn ang="0">
                <a:pos x="T0" y="T1"/>
              </a:cxn>
              <a:cxn ang="0">
                <a:pos x="T2" y="T3"/>
              </a:cxn>
              <a:cxn ang="0">
                <a:pos x="T4" y="T5"/>
              </a:cxn>
              <a:cxn ang="0">
                <a:pos x="T6" y="T7"/>
              </a:cxn>
              <a:cxn ang="0">
                <a:pos x="T8" y="T9"/>
              </a:cxn>
              <a:cxn ang="0">
                <a:pos x="T10" y="T11"/>
              </a:cxn>
              <a:cxn ang="0">
                <a:pos x="T12" y="T13"/>
              </a:cxn>
            </a:cxnLst>
            <a:rect l="0" t="0" r="r" b="b"/>
            <a:pathLst>
              <a:path w="1581" h="1834">
                <a:moveTo>
                  <a:pt x="791" y="1834"/>
                </a:moveTo>
                <a:lnTo>
                  <a:pt x="1581" y="1231"/>
                </a:lnTo>
                <a:lnTo>
                  <a:pt x="1581" y="457"/>
                </a:lnTo>
                <a:lnTo>
                  <a:pt x="791" y="0"/>
                </a:lnTo>
                <a:lnTo>
                  <a:pt x="0" y="457"/>
                </a:lnTo>
                <a:lnTo>
                  <a:pt x="0" y="1231"/>
                </a:lnTo>
                <a:lnTo>
                  <a:pt x="791" y="1834"/>
                </a:lnTo>
                <a:close/>
              </a:path>
            </a:pathLst>
          </a:custGeom>
          <a:solidFill>
            <a:schemeClr val="tx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71" name="Freeform 13"/>
          <p:cNvSpPr>
            <a:spLocks/>
          </p:cNvSpPr>
          <p:nvPr/>
        </p:nvSpPr>
        <p:spPr bwMode="auto">
          <a:xfrm>
            <a:off x="5534065" y="5734756"/>
            <a:ext cx="703027" cy="1527587"/>
          </a:xfrm>
          <a:custGeom>
            <a:avLst/>
            <a:gdLst>
              <a:gd name="T0" fmla="*/ 0 w 790"/>
              <a:gd name="T1" fmla="*/ 0 h 1834"/>
              <a:gd name="T2" fmla="*/ 0 w 790"/>
              <a:gd name="T3" fmla="*/ 1834 h 1834"/>
              <a:gd name="T4" fmla="*/ 790 w 790"/>
              <a:gd name="T5" fmla="*/ 1231 h 1834"/>
              <a:gd name="T6" fmla="*/ 790 w 790"/>
              <a:gd name="T7" fmla="*/ 457 h 1834"/>
              <a:gd name="T8" fmla="*/ 0 w 790"/>
              <a:gd name="T9" fmla="*/ 0 h 1834"/>
            </a:gdLst>
            <a:ahLst/>
            <a:cxnLst>
              <a:cxn ang="0">
                <a:pos x="T0" y="T1"/>
              </a:cxn>
              <a:cxn ang="0">
                <a:pos x="T2" y="T3"/>
              </a:cxn>
              <a:cxn ang="0">
                <a:pos x="T4" y="T5"/>
              </a:cxn>
              <a:cxn ang="0">
                <a:pos x="T6" y="T7"/>
              </a:cxn>
              <a:cxn ang="0">
                <a:pos x="T8" y="T9"/>
              </a:cxn>
            </a:cxnLst>
            <a:rect l="0" t="0" r="r" b="b"/>
            <a:pathLst>
              <a:path w="790" h="1834">
                <a:moveTo>
                  <a:pt x="0" y="0"/>
                </a:moveTo>
                <a:lnTo>
                  <a:pt x="0" y="1834"/>
                </a:lnTo>
                <a:lnTo>
                  <a:pt x="790" y="1231"/>
                </a:lnTo>
                <a:lnTo>
                  <a:pt x="790" y="457"/>
                </a:lnTo>
                <a:lnTo>
                  <a:pt x="0" y="0"/>
                </a:lnTo>
                <a:close/>
              </a:path>
            </a:pathLst>
          </a:custGeom>
          <a:solidFill>
            <a:schemeClr val="bg1">
              <a:alpha val="50000"/>
            </a:schemeClr>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72" name="Freeform 14"/>
          <p:cNvSpPr>
            <a:spLocks/>
          </p:cNvSpPr>
          <p:nvPr/>
        </p:nvSpPr>
        <p:spPr bwMode="auto">
          <a:xfrm>
            <a:off x="4830147" y="5734756"/>
            <a:ext cx="1406945" cy="1439297"/>
          </a:xfrm>
          <a:custGeom>
            <a:avLst/>
            <a:gdLst>
              <a:gd name="T0" fmla="*/ 791 w 1581"/>
              <a:gd name="T1" fmla="*/ 1728 h 1728"/>
              <a:gd name="T2" fmla="*/ 1581 w 1581"/>
              <a:gd name="T3" fmla="*/ 1210 h 1728"/>
              <a:gd name="T4" fmla="*/ 1581 w 1581"/>
              <a:gd name="T5" fmla="*/ 457 h 1728"/>
              <a:gd name="T6" fmla="*/ 791 w 1581"/>
              <a:gd name="T7" fmla="*/ 0 h 1728"/>
              <a:gd name="T8" fmla="*/ 0 w 1581"/>
              <a:gd name="T9" fmla="*/ 457 h 1728"/>
              <a:gd name="T10" fmla="*/ 0 w 1581"/>
              <a:gd name="T11" fmla="*/ 1210 h 1728"/>
              <a:gd name="T12" fmla="*/ 791 w 1581"/>
              <a:gd name="T13" fmla="*/ 1728 h 1728"/>
            </a:gdLst>
            <a:ahLst/>
            <a:cxnLst>
              <a:cxn ang="0">
                <a:pos x="T0" y="T1"/>
              </a:cxn>
              <a:cxn ang="0">
                <a:pos x="T2" y="T3"/>
              </a:cxn>
              <a:cxn ang="0">
                <a:pos x="T4" y="T5"/>
              </a:cxn>
              <a:cxn ang="0">
                <a:pos x="T6" y="T7"/>
              </a:cxn>
              <a:cxn ang="0">
                <a:pos x="T8" y="T9"/>
              </a:cxn>
              <a:cxn ang="0">
                <a:pos x="T10" y="T11"/>
              </a:cxn>
              <a:cxn ang="0">
                <a:pos x="T12" y="T13"/>
              </a:cxn>
            </a:cxnLst>
            <a:rect l="0" t="0" r="r" b="b"/>
            <a:pathLst>
              <a:path w="1581" h="1728">
                <a:moveTo>
                  <a:pt x="791" y="1728"/>
                </a:moveTo>
                <a:lnTo>
                  <a:pt x="1581" y="1210"/>
                </a:lnTo>
                <a:lnTo>
                  <a:pt x="1581" y="457"/>
                </a:lnTo>
                <a:lnTo>
                  <a:pt x="791" y="0"/>
                </a:lnTo>
                <a:lnTo>
                  <a:pt x="0" y="457"/>
                </a:lnTo>
                <a:lnTo>
                  <a:pt x="0" y="1210"/>
                </a:lnTo>
                <a:lnTo>
                  <a:pt x="791" y="1728"/>
                </a:lnTo>
                <a:close/>
              </a:path>
            </a:pathLst>
          </a:custGeom>
          <a:solidFill>
            <a:srgbClr val="036D7F"/>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73" name="Rectangle 72"/>
          <p:cNvSpPr/>
          <p:nvPr/>
        </p:nvSpPr>
        <p:spPr>
          <a:xfrm flipH="1">
            <a:off x="4364174" y="7504109"/>
            <a:ext cx="2338891" cy="846386"/>
          </a:xfrm>
          <a:prstGeom prst="rect">
            <a:avLst/>
          </a:prstGeom>
        </p:spPr>
        <p:txBody>
          <a:bodyPr wrap="square" lIns="0" tIns="0" rIns="0" bIns="0" anchor="ctr">
            <a:spAutoFit/>
          </a:bodyPr>
          <a:lstStyle/>
          <a:p>
            <a:pPr algn="ctr">
              <a:spcBef>
                <a:spcPts val="300"/>
              </a:spcBef>
              <a:spcAft>
                <a:spcPts val="300"/>
              </a:spcAft>
            </a:pPr>
            <a:r>
              <a:rPr lang="en-GB" sz="3000" b="1" noProof="0" dirty="0">
                <a:latin typeface="+mj-lt"/>
              </a:rPr>
              <a:t>People </a:t>
            </a:r>
          </a:p>
          <a:p>
            <a:pPr algn="ctr">
              <a:spcBef>
                <a:spcPts val="300"/>
              </a:spcBef>
              <a:spcAft>
                <a:spcPts val="300"/>
              </a:spcAft>
            </a:pPr>
            <a:r>
              <a:rPr lang="en-GB" sz="2000" noProof="0" dirty="0">
                <a:latin typeface="+mj-lt"/>
              </a:rPr>
              <a:t>Artists, staff, partners</a:t>
            </a:r>
            <a:endParaRPr lang="en-GB" sz="2000" noProof="0" dirty="0">
              <a:solidFill>
                <a:schemeClr val="tx1">
                  <a:lumMod val="75000"/>
                  <a:lumOff val="25000"/>
                </a:schemeClr>
              </a:solidFill>
              <a:latin typeface="+mj-lt"/>
            </a:endParaRPr>
          </a:p>
        </p:txBody>
      </p:sp>
      <p:sp>
        <p:nvSpPr>
          <p:cNvPr id="75" name="Freeform 11"/>
          <p:cNvSpPr>
            <a:spLocks/>
          </p:cNvSpPr>
          <p:nvPr/>
        </p:nvSpPr>
        <p:spPr bwMode="auto">
          <a:xfrm>
            <a:off x="11122735" y="5734756"/>
            <a:ext cx="3263292" cy="3527443"/>
          </a:xfrm>
          <a:custGeom>
            <a:avLst/>
            <a:gdLst>
              <a:gd name="T0" fmla="*/ 0 w 3667"/>
              <a:gd name="T1" fmla="*/ 1058 h 4235"/>
              <a:gd name="T2" fmla="*/ 1834 w 3667"/>
              <a:gd name="T3" fmla="*/ 0 h 4235"/>
              <a:gd name="T4" fmla="*/ 3667 w 3667"/>
              <a:gd name="T5" fmla="*/ 1058 h 4235"/>
              <a:gd name="T6" fmla="*/ 3667 w 3667"/>
              <a:gd name="T7" fmla="*/ 3177 h 4235"/>
              <a:gd name="T8" fmla="*/ 1834 w 3667"/>
              <a:gd name="T9" fmla="*/ 4235 h 4235"/>
              <a:gd name="T10" fmla="*/ 0 w 3667"/>
              <a:gd name="T11" fmla="*/ 3177 h 4235"/>
              <a:gd name="T12" fmla="*/ 0 w 3667"/>
              <a:gd name="T13" fmla="*/ 1058 h 4235"/>
            </a:gdLst>
            <a:ahLst/>
            <a:cxnLst>
              <a:cxn ang="0">
                <a:pos x="T0" y="T1"/>
              </a:cxn>
              <a:cxn ang="0">
                <a:pos x="T2" y="T3"/>
              </a:cxn>
              <a:cxn ang="0">
                <a:pos x="T4" y="T5"/>
              </a:cxn>
              <a:cxn ang="0">
                <a:pos x="T6" y="T7"/>
              </a:cxn>
              <a:cxn ang="0">
                <a:pos x="T8" y="T9"/>
              </a:cxn>
              <a:cxn ang="0">
                <a:pos x="T10" y="T11"/>
              </a:cxn>
              <a:cxn ang="0">
                <a:pos x="T12" y="T13"/>
              </a:cxn>
            </a:cxnLst>
            <a:rect l="0" t="0" r="r" b="b"/>
            <a:pathLst>
              <a:path w="3667" h="4235">
                <a:moveTo>
                  <a:pt x="0" y="1058"/>
                </a:moveTo>
                <a:lnTo>
                  <a:pt x="1834" y="0"/>
                </a:lnTo>
                <a:lnTo>
                  <a:pt x="3667" y="1058"/>
                </a:lnTo>
                <a:lnTo>
                  <a:pt x="3667" y="3177"/>
                </a:lnTo>
                <a:lnTo>
                  <a:pt x="1834" y="4235"/>
                </a:lnTo>
                <a:lnTo>
                  <a:pt x="0" y="3177"/>
                </a:lnTo>
                <a:lnTo>
                  <a:pt x="0" y="1058"/>
                </a:lnTo>
                <a:close/>
              </a:path>
            </a:pathLst>
          </a:custGeom>
          <a:solidFill>
            <a:srgbClr val="F4F8EE"/>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76" name="Freeform 12"/>
          <p:cNvSpPr>
            <a:spLocks/>
          </p:cNvSpPr>
          <p:nvPr/>
        </p:nvSpPr>
        <p:spPr bwMode="auto">
          <a:xfrm>
            <a:off x="12050908" y="5734756"/>
            <a:ext cx="1406945" cy="1527587"/>
          </a:xfrm>
          <a:custGeom>
            <a:avLst/>
            <a:gdLst>
              <a:gd name="T0" fmla="*/ 791 w 1581"/>
              <a:gd name="T1" fmla="*/ 1834 h 1834"/>
              <a:gd name="T2" fmla="*/ 1581 w 1581"/>
              <a:gd name="T3" fmla="*/ 1231 h 1834"/>
              <a:gd name="T4" fmla="*/ 1581 w 1581"/>
              <a:gd name="T5" fmla="*/ 457 h 1834"/>
              <a:gd name="T6" fmla="*/ 791 w 1581"/>
              <a:gd name="T7" fmla="*/ 0 h 1834"/>
              <a:gd name="T8" fmla="*/ 0 w 1581"/>
              <a:gd name="T9" fmla="*/ 457 h 1834"/>
              <a:gd name="T10" fmla="*/ 0 w 1581"/>
              <a:gd name="T11" fmla="*/ 1231 h 1834"/>
              <a:gd name="T12" fmla="*/ 791 w 1581"/>
              <a:gd name="T13" fmla="*/ 1834 h 1834"/>
            </a:gdLst>
            <a:ahLst/>
            <a:cxnLst>
              <a:cxn ang="0">
                <a:pos x="T0" y="T1"/>
              </a:cxn>
              <a:cxn ang="0">
                <a:pos x="T2" y="T3"/>
              </a:cxn>
              <a:cxn ang="0">
                <a:pos x="T4" y="T5"/>
              </a:cxn>
              <a:cxn ang="0">
                <a:pos x="T6" y="T7"/>
              </a:cxn>
              <a:cxn ang="0">
                <a:pos x="T8" y="T9"/>
              </a:cxn>
              <a:cxn ang="0">
                <a:pos x="T10" y="T11"/>
              </a:cxn>
              <a:cxn ang="0">
                <a:pos x="T12" y="T13"/>
              </a:cxn>
            </a:cxnLst>
            <a:rect l="0" t="0" r="r" b="b"/>
            <a:pathLst>
              <a:path w="1581" h="1834">
                <a:moveTo>
                  <a:pt x="791" y="1834"/>
                </a:moveTo>
                <a:lnTo>
                  <a:pt x="1581" y="1231"/>
                </a:lnTo>
                <a:lnTo>
                  <a:pt x="1581" y="457"/>
                </a:lnTo>
                <a:lnTo>
                  <a:pt x="791" y="0"/>
                </a:lnTo>
                <a:lnTo>
                  <a:pt x="0" y="457"/>
                </a:lnTo>
                <a:lnTo>
                  <a:pt x="0" y="1231"/>
                </a:lnTo>
                <a:lnTo>
                  <a:pt x="791" y="1834"/>
                </a:lnTo>
                <a:close/>
              </a:path>
            </a:pathLst>
          </a:custGeom>
          <a:solidFill>
            <a:schemeClr val="tx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77" name="Freeform 13"/>
          <p:cNvSpPr>
            <a:spLocks/>
          </p:cNvSpPr>
          <p:nvPr/>
        </p:nvSpPr>
        <p:spPr bwMode="auto">
          <a:xfrm>
            <a:off x="12754826" y="5734756"/>
            <a:ext cx="703027" cy="1527587"/>
          </a:xfrm>
          <a:custGeom>
            <a:avLst/>
            <a:gdLst>
              <a:gd name="T0" fmla="*/ 0 w 790"/>
              <a:gd name="T1" fmla="*/ 0 h 1834"/>
              <a:gd name="T2" fmla="*/ 0 w 790"/>
              <a:gd name="T3" fmla="*/ 1834 h 1834"/>
              <a:gd name="T4" fmla="*/ 790 w 790"/>
              <a:gd name="T5" fmla="*/ 1231 h 1834"/>
              <a:gd name="T6" fmla="*/ 790 w 790"/>
              <a:gd name="T7" fmla="*/ 457 h 1834"/>
              <a:gd name="T8" fmla="*/ 0 w 790"/>
              <a:gd name="T9" fmla="*/ 0 h 1834"/>
            </a:gdLst>
            <a:ahLst/>
            <a:cxnLst>
              <a:cxn ang="0">
                <a:pos x="T0" y="T1"/>
              </a:cxn>
              <a:cxn ang="0">
                <a:pos x="T2" y="T3"/>
              </a:cxn>
              <a:cxn ang="0">
                <a:pos x="T4" y="T5"/>
              </a:cxn>
              <a:cxn ang="0">
                <a:pos x="T6" y="T7"/>
              </a:cxn>
              <a:cxn ang="0">
                <a:pos x="T8" y="T9"/>
              </a:cxn>
            </a:cxnLst>
            <a:rect l="0" t="0" r="r" b="b"/>
            <a:pathLst>
              <a:path w="790" h="1834">
                <a:moveTo>
                  <a:pt x="0" y="0"/>
                </a:moveTo>
                <a:lnTo>
                  <a:pt x="0" y="1834"/>
                </a:lnTo>
                <a:lnTo>
                  <a:pt x="790" y="1231"/>
                </a:lnTo>
                <a:lnTo>
                  <a:pt x="790" y="457"/>
                </a:lnTo>
                <a:lnTo>
                  <a:pt x="0" y="0"/>
                </a:lnTo>
                <a:close/>
              </a:path>
            </a:pathLst>
          </a:custGeom>
          <a:solidFill>
            <a:schemeClr val="bg1">
              <a:alpha val="50000"/>
            </a:schemeClr>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78" name="Freeform 14"/>
          <p:cNvSpPr>
            <a:spLocks/>
          </p:cNvSpPr>
          <p:nvPr/>
        </p:nvSpPr>
        <p:spPr bwMode="auto">
          <a:xfrm>
            <a:off x="12050908" y="5734756"/>
            <a:ext cx="1406945" cy="1439297"/>
          </a:xfrm>
          <a:custGeom>
            <a:avLst/>
            <a:gdLst>
              <a:gd name="T0" fmla="*/ 791 w 1581"/>
              <a:gd name="T1" fmla="*/ 1728 h 1728"/>
              <a:gd name="T2" fmla="*/ 1581 w 1581"/>
              <a:gd name="T3" fmla="*/ 1210 h 1728"/>
              <a:gd name="T4" fmla="*/ 1581 w 1581"/>
              <a:gd name="T5" fmla="*/ 457 h 1728"/>
              <a:gd name="T6" fmla="*/ 791 w 1581"/>
              <a:gd name="T7" fmla="*/ 0 h 1728"/>
              <a:gd name="T8" fmla="*/ 0 w 1581"/>
              <a:gd name="T9" fmla="*/ 457 h 1728"/>
              <a:gd name="T10" fmla="*/ 0 w 1581"/>
              <a:gd name="T11" fmla="*/ 1210 h 1728"/>
              <a:gd name="T12" fmla="*/ 791 w 1581"/>
              <a:gd name="T13" fmla="*/ 1728 h 1728"/>
            </a:gdLst>
            <a:ahLst/>
            <a:cxnLst>
              <a:cxn ang="0">
                <a:pos x="T0" y="T1"/>
              </a:cxn>
              <a:cxn ang="0">
                <a:pos x="T2" y="T3"/>
              </a:cxn>
              <a:cxn ang="0">
                <a:pos x="T4" y="T5"/>
              </a:cxn>
              <a:cxn ang="0">
                <a:pos x="T6" y="T7"/>
              </a:cxn>
              <a:cxn ang="0">
                <a:pos x="T8" y="T9"/>
              </a:cxn>
              <a:cxn ang="0">
                <a:pos x="T10" y="T11"/>
              </a:cxn>
              <a:cxn ang="0">
                <a:pos x="T12" y="T13"/>
              </a:cxn>
            </a:cxnLst>
            <a:rect l="0" t="0" r="r" b="b"/>
            <a:pathLst>
              <a:path w="1581" h="1728">
                <a:moveTo>
                  <a:pt x="791" y="1728"/>
                </a:moveTo>
                <a:lnTo>
                  <a:pt x="1581" y="1210"/>
                </a:lnTo>
                <a:lnTo>
                  <a:pt x="1581" y="457"/>
                </a:lnTo>
                <a:lnTo>
                  <a:pt x="791" y="0"/>
                </a:lnTo>
                <a:lnTo>
                  <a:pt x="0" y="457"/>
                </a:lnTo>
                <a:lnTo>
                  <a:pt x="0" y="1210"/>
                </a:lnTo>
                <a:lnTo>
                  <a:pt x="791" y="1728"/>
                </a:lnTo>
                <a:close/>
              </a:path>
            </a:pathLst>
          </a:custGeom>
          <a:solidFill>
            <a:srgbClr val="FF5353"/>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79" name="Rectangle 78"/>
          <p:cNvSpPr/>
          <p:nvPr/>
        </p:nvSpPr>
        <p:spPr>
          <a:xfrm flipH="1">
            <a:off x="11584935" y="7119389"/>
            <a:ext cx="2338891" cy="1615827"/>
          </a:xfrm>
          <a:prstGeom prst="rect">
            <a:avLst/>
          </a:prstGeom>
        </p:spPr>
        <p:txBody>
          <a:bodyPr wrap="square" lIns="0" tIns="0" rIns="0" bIns="0" anchor="ctr">
            <a:spAutoFit/>
          </a:bodyPr>
          <a:lstStyle/>
          <a:p>
            <a:pPr algn="ctr">
              <a:spcBef>
                <a:spcPts val="300"/>
              </a:spcBef>
              <a:spcAft>
                <a:spcPts val="300"/>
              </a:spcAft>
            </a:pPr>
            <a:r>
              <a:rPr lang="en-GB" sz="3000" b="1" noProof="0" dirty="0">
                <a:latin typeface="+mj-lt"/>
              </a:rPr>
              <a:t>Physical Evidence </a:t>
            </a:r>
          </a:p>
          <a:p>
            <a:pPr algn="ctr">
              <a:spcBef>
                <a:spcPts val="300"/>
              </a:spcBef>
              <a:spcAft>
                <a:spcPts val="300"/>
              </a:spcAft>
            </a:pPr>
            <a:r>
              <a:rPr lang="en-GB" sz="2000" noProof="0" dirty="0">
                <a:latin typeface="+mj-lt"/>
              </a:rPr>
              <a:t>Visual identity, space, atmosphere</a:t>
            </a:r>
            <a:endParaRPr lang="en-GB" sz="2000" noProof="0" dirty="0">
              <a:solidFill>
                <a:schemeClr val="tx1">
                  <a:lumMod val="75000"/>
                  <a:lumOff val="25000"/>
                </a:schemeClr>
              </a:solidFill>
              <a:latin typeface="+mj-lt"/>
            </a:endParaRPr>
          </a:p>
        </p:txBody>
      </p:sp>
      <p:sp>
        <p:nvSpPr>
          <p:cNvPr id="87" name="Freeform 11"/>
          <p:cNvSpPr>
            <a:spLocks/>
          </p:cNvSpPr>
          <p:nvPr/>
        </p:nvSpPr>
        <p:spPr bwMode="auto">
          <a:xfrm>
            <a:off x="9315272" y="2822748"/>
            <a:ext cx="3263292" cy="3527443"/>
          </a:xfrm>
          <a:custGeom>
            <a:avLst/>
            <a:gdLst>
              <a:gd name="T0" fmla="*/ 0 w 3667"/>
              <a:gd name="T1" fmla="*/ 1058 h 4235"/>
              <a:gd name="T2" fmla="*/ 1834 w 3667"/>
              <a:gd name="T3" fmla="*/ 0 h 4235"/>
              <a:gd name="T4" fmla="*/ 3667 w 3667"/>
              <a:gd name="T5" fmla="*/ 1058 h 4235"/>
              <a:gd name="T6" fmla="*/ 3667 w 3667"/>
              <a:gd name="T7" fmla="*/ 3177 h 4235"/>
              <a:gd name="T8" fmla="*/ 1834 w 3667"/>
              <a:gd name="T9" fmla="*/ 4235 h 4235"/>
              <a:gd name="T10" fmla="*/ 0 w 3667"/>
              <a:gd name="T11" fmla="*/ 3177 h 4235"/>
              <a:gd name="T12" fmla="*/ 0 w 3667"/>
              <a:gd name="T13" fmla="*/ 1058 h 4235"/>
            </a:gdLst>
            <a:ahLst/>
            <a:cxnLst>
              <a:cxn ang="0">
                <a:pos x="T0" y="T1"/>
              </a:cxn>
              <a:cxn ang="0">
                <a:pos x="T2" y="T3"/>
              </a:cxn>
              <a:cxn ang="0">
                <a:pos x="T4" y="T5"/>
              </a:cxn>
              <a:cxn ang="0">
                <a:pos x="T6" y="T7"/>
              </a:cxn>
              <a:cxn ang="0">
                <a:pos x="T8" y="T9"/>
              </a:cxn>
              <a:cxn ang="0">
                <a:pos x="T10" y="T11"/>
              </a:cxn>
              <a:cxn ang="0">
                <a:pos x="T12" y="T13"/>
              </a:cxn>
            </a:cxnLst>
            <a:rect l="0" t="0" r="r" b="b"/>
            <a:pathLst>
              <a:path w="3667" h="4235">
                <a:moveTo>
                  <a:pt x="0" y="1058"/>
                </a:moveTo>
                <a:lnTo>
                  <a:pt x="1834" y="0"/>
                </a:lnTo>
                <a:lnTo>
                  <a:pt x="3667" y="1058"/>
                </a:lnTo>
                <a:lnTo>
                  <a:pt x="3667" y="3177"/>
                </a:lnTo>
                <a:lnTo>
                  <a:pt x="1834" y="4235"/>
                </a:lnTo>
                <a:lnTo>
                  <a:pt x="0" y="3177"/>
                </a:lnTo>
                <a:lnTo>
                  <a:pt x="0" y="1058"/>
                </a:lnTo>
                <a:close/>
              </a:path>
            </a:pathLst>
          </a:custGeom>
          <a:solidFill>
            <a:srgbClr val="F4F8EE"/>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88" name="Freeform 12"/>
          <p:cNvSpPr>
            <a:spLocks/>
          </p:cNvSpPr>
          <p:nvPr/>
        </p:nvSpPr>
        <p:spPr bwMode="auto">
          <a:xfrm>
            <a:off x="10243445" y="2822749"/>
            <a:ext cx="1406945" cy="1527587"/>
          </a:xfrm>
          <a:custGeom>
            <a:avLst/>
            <a:gdLst>
              <a:gd name="T0" fmla="*/ 791 w 1581"/>
              <a:gd name="T1" fmla="*/ 1834 h 1834"/>
              <a:gd name="T2" fmla="*/ 1581 w 1581"/>
              <a:gd name="T3" fmla="*/ 1231 h 1834"/>
              <a:gd name="T4" fmla="*/ 1581 w 1581"/>
              <a:gd name="T5" fmla="*/ 457 h 1834"/>
              <a:gd name="T6" fmla="*/ 791 w 1581"/>
              <a:gd name="T7" fmla="*/ 0 h 1834"/>
              <a:gd name="T8" fmla="*/ 0 w 1581"/>
              <a:gd name="T9" fmla="*/ 457 h 1834"/>
              <a:gd name="T10" fmla="*/ 0 w 1581"/>
              <a:gd name="T11" fmla="*/ 1231 h 1834"/>
              <a:gd name="T12" fmla="*/ 791 w 1581"/>
              <a:gd name="T13" fmla="*/ 1834 h 1834"/>
            </a:gdLst>
            <a:ahLst/>
            <a:cxnLst>
              <a:cxn ang="0">
                <a:pos x="T0" y="T1"/>
              </a:cxn>
              <a:cxn ang="0">
                <a:pos x="T2" y="T3"/>
              </a:cxn>
              <a:cxn ang="0">
                <a:pos x="T4" y="T5"/>
              </a:cxn>
              <a:cxn ang="0">
                <a:pos x="T6" y="T7"/>
              </a:cxn>
              <a:cxn ang="0">
                <a:pos x="T8" y="T9"/>
              </a:cxn>
              <a:cxn ang="0">
                <a:pos x="T10" y="T11"/>
              </a:cxn>
              <a:cxn ang="0">
                <a:pos x="T12" y="T13"/>
              </a:cxn>
            </a:cxnLst>
            <a:rect l="0" t="0" r="r" b="b"/>
            <a:pathLst>
              <a:path w="1581" h="1834">
                <a:moveTo>
                  <a:pt x="791" y="1834"/>
                </a:moveTo>
                <a:lnTo>
                  <a:pt x="1581" y="1231"/>
                </a:lnTo>
                <a:lnTo>
                  <a:pt x="1581" y="457"/>
                </a:lnTo>
                <a:lnTo>
                  <a:pt x="791" y="0"/>
                </a:lnTo>
                <a:lnTo>
                  <a:pt x="0" y="457"/>
                </a:lnTo>
                <a:lnTo>
                  <a:pt x="0" y="1231"/>
                </a:lnTo>
                <a:lnTo>
                  <a:pt x="791" y="1834"/>
                </a:lnTo>
                <a:close/>
              </a:path>
            </a:pathLst>
          </a:custGeom>
          <a:solidFill>
            <a:schemeClr val="tx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89" name="Freeform 13"/>
          <p:cNvSpPr>
            <a:spLocks/>
          </p:cNvSpPr>
          <p:nvPr/>
        </p:nvSpPr>
        <p:spPr bwMode="auto">
          <a:xfrm>
            <a:off x="10947363" y="2822749"/>
            <a:ext cx="703027" cy="1527587"/>
          </a:xfrm>
          <a:custGeom>
            <a:avLst/>
            <a:gdLst>
              <a:gd name="T0" fmla="*/ 0 w 790"/>
              <a:gd name="T1" fmla="*/ 0 h 1834"/>
              <a:gd name="T2" fmla="*/ 0 w 790"/>
              <a:gd name="T3" fmla="*/ 1834 h 1834"/>
              <a:gd name="T4" fmla="*/ 790 w 790"/>
              <a:gd name="T5" fmla="*/ 1231 h 1834"/>
              <a:gd name="T6" fmla="*/ 790 w 790"/>
              <a:gd name="T7" fmla="*/ 457 h 1834"/>
              <a:gd name="T8" fmla="*/ 0 w 790"/>
              <a:gd name="T9" fmla="*/ 0 h 1834"/>
            </a:gdLst>
            <a:ahLst/>
            <a:cxnLst>
              <a:cxn ang="0">
                <a:pos x="T0" y="T1"/>
              </a:cxn>
              <a:cxn ang="0">
                <a:pos x="T2" y="T3"/>
              </a:cxn>
              <a:cxn ang="0">
                <a:pos x="T4" y="T5"/>
              </a:cxn>
              <a:cxn ang="0">
                <a:pos x="T6" y="T7"/>
              </a:cxn>
              <a:cxn ang="0">
                <a:pos x="T8" y="T9"/>
              </a:cxn>
            </a:cxnLst>
            <a:rect l="0" t="0" r="r" b="b"/>
            <a:pathLst>
              <a:path w="790" h="1834">
                <a:moveTo>
                  <a:pt x="0" y="0"/>
                </a:moveTo>
                <a:lnTo>
                  <a:pt x="0" y="1834"/>
                </a:lnTo>
                <a:lnTo>
                  <a:pt x="790" y="1231"/>
                </a:lnTo>
                <a:lnTo>
                  <a:pt x="790" y="457"/>
                </a:lnTo>
                <a:lnTo>
                  <a:pt x="0" y="0"/>
                </a:lnTo>
                <a:close/>
              </a:path>
            </a:pathLst>
          </a:custGeom>
          <a:solidFill>
            <a:schemeClr val="bg1">
              <a:alpha val="50000"/>
            </a:schemeClr>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90" name="Freeform 14"/>
          <p:cNvSpPr>
            <a:spLocks/>
          </p:cNvSpPr>
          <p:nvPr/>
        </p:nvSpPr>
        <p:spPr bwMode="auto">
          <a:xfrm>
            <a:off x="10243445" y="2822749"/>
            <a:ext cx="1406945" cy="1439297"/>
          </a:xfrm>
          <a:custGeom>
            <a:avLst/>
            <a:gdLst>
              <a:gd name="T0" fmla="*/ 791 w 1581"/>
              <a:gd name="T1" fmla="*/ 1728 h 1728"/>
              <a:gd name="T2" fmla="*/ 1581 w 1581"/>
              <a:gd name="T3" fmla="*/ 1210 h 1728"/>
              <a:gd name="T4" fmla="*/ 1581 w 1581"/>
              <a:gd name="T5" fmla="*/ 457 h 1728"/>
              <a:gd name="T6" fmla="*/ 791 w 1581"/>
              <a:gd name="T7" fmla="*/ 0 h 1728"/>
              <a:gd name="T8" fmla="*/ 0 w 1581"/>
              <a:gd name="T9" fmla="*/ 457 h 1728"/>
              <a:gd name="T10" fmla="*/ 0 w 1581"/>
              <a:gd name="T11" fmla="*/ 1210 h 1728"/>
              <a:gd name="T12" fmla="*/ 791 w 1581"/>
              <a:gd name="T13" fmla="*/ 1728 h 1728"/>
            </a:gdLst>
            <a:ahLst/>
            <a:cxnLst>
              <a:cxn ang="0">
                <a:pos x="T0" y="T1"/>
              </a:cxn>
              <a:cxn ang="0">
                <a:pos x="T2" y="T3"/>
              </a:cxn>
              <a:cxn ang="0">
                <a:pos x="T4" y="T5"/>
              </a:cxn>
              <a:cxn ang="0">
                <a:pos x="T6" y="T7"/>
              </a:cxn>
              <a:cxn ang="0">
                <a:pos x="T8" y="T9"/>
              </a:cxn>
              <a:cxn ang="0">
                <a:pos x="T10" y="T11"/>
              </a:cxn>
              <a:cxn ang="0">
                <a:pos x="T12" y="T13"/>
              </a:cxn>
            </a:cxnLst>
            <a:rect l="0" t="0" r="r" b="b"/>
            <a:pathLst>
              <a:path w="1581" h="1728">
                <a:moveTo>
                  <a:pt x="791" y="1728"/>
                </a:moveTo>
                <a:lnTo>
                  <a:pt x="1581" y="1210"/>
                </a:lnTo>
                <a:lnTo>
                  <a:pt x="1581" y="457"/>
                </a:lnTo>
                <a:lnTo>
                  <a:pt x="791" y="0"/>
                </a:lnTo>
                <a:lnTo>
                  <a:pt x="0" y="457"/>
                </a:lnTo>
                <a:lnTo>
                  <a:pt x="0" y="1210"/>
                </a:lnTo>
                <a:lnTo>
                  <a:pt x="791" y="1728"/>
                </a:lnTo>
                <a:close/>
              </a:path>
            </a:pathLst>
          </a:custGeom>
          <a:solidFill>
            <a:srgbClr val="FF0000"/>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91" name="Rectangle 90"/>
          <p:cNvSpPr/>
          <p:nvPr/>
        </p:nvSpPr>
        <p:spPr>
          <a:xfrm flipH="1">
            <a:off x="9777472" y="4438215"/>
            <a:ext cx="2338891" cy="1154162"/>
          </a:xfrm>
          <a:prstGeom prst="rect">
            <a:avLst/>
          </a:prstGeom>
        </p:spPr>
        <p:txBody>
          <a:bodyPr wrap="square" lIns="0" tIns="0" rIns="0" bIns="0" anchor="ctr">
            <a:spAutoFit/>
          </a:bodyPr>
          <a:lstStyle/>
          <a:p>
            <a:pPr algn="ctr">
              <a:spcBef>
                <a:spcPts val="300"/>
              </a:spcBef>
              <a:spcAft>
                <a:spcPts val="300"/>
              </a:spcAft>
            </a:pPr>
            <a:r>
              <a:rPr lang="en-GB" sz="3000" b="1" noProof="0" dirty="0">
                <a:latin typeface="+mj-lt"/>
              </a:rPr>
              <a:t>Place</a:t>
            </a:r>
            <a:r>
              <a:rPr lang="en-GB" sz="3000" noProof="0" dirty="0">
                <a:latin typeface="+mj-lt"/>
              </a:rPr>
              <a:t> </a:t>
            </a:r>
          </a:p>
          <a:p>
            <a:pPr algn="ctr">
              <a:spcBef>
                <a:spcPts val="300"/>
              </a:spcBef>
              <a:spcAft>
                <a:spcPts val="300"/>
              </a:spcAft>
            </a:pPr>
            <a:r>
              <a:rPr lang="en-GB" sz="2000" noProof="0" dirty="0">
                <a:latin typeface="+mj-lt"/>
              </a:rPr>
              <a:t>Where/how it’s delivered</a:t>
            </a:r>
            <a:endParaRPr lang="en-GB" sz="2000" noProof="0" dirty="0">
              <a:solidFill>
                <a:schemeClr val="tx1">
                  <a:lumMod val="75000"/>
                  <a:lumOff val="25000"/>
                </a:schemeClr>
              </a:solidFill>
              <a:latin typeface="+mj-lt"/>
            </a:endParaRPr>
          </a:p>
        </p:txBody>
      </p:sp>
      <p:sp>
        <p:nvSpPr>
          <p:cNvPr id="93" name="Freeform 11"/>
          <p:cNvSpPr>
            <a:spLocks/>
          </p:cNvSpPr>
          <p:nvPr/>
        </p:nvSpPr>
        <p:spPr bwMode="auto">
          <a:xfrm>
            <a:off x="5709433" y="2822748"/>
            <a:ext cx="3263292" cy="3527443"/>
          </a:xfrm>
          <a:custGeom>
            <a:avLst/>
            <a:gdLst>
              <a:gd name="T0" fmla="*/ 0 w 3667"/>
              <a:gd name="T1" fmla="*/ 1058 h 4235"/>
              <a:gd name="T2" fmla="*/ 1834 w 3667"/>
              <a:gd name="T3" fmla="*/ 0 h 4235"/>
              <a:gd name="T4" fmla="*/ 3667 w 3667"/>
              <a:gd name="T5" fmla="*/ 1058 h 4235"/>
              <a:gd name="T6" fmla="*/ 3667 w 3667"/>
              <a:gd name="T7" fmla="*/ 3177 h 4235"/>
              <a:gd name="T8" fmla="*/ 1834 w 3667"/>
              <a:gd name="T9" fmla="*/ 4235 h 4235"/>
              <a:gd name="T10" fmla="*/ 0 w 3667"/>
              <a:gd name="T11" fmla="*/ 3177 h 4235"/>
              <a:gd name="T12" fmla="*/ 0 w 3667"/>
              <a:gd name="T13" fmla="*/ 1058 h 4235"/>
            </a:gdLst>
            <a:ahLst/>
            <a:cxnLst>
              <a:cxn ang="0">
                <a:pos x="T0" y="T1"/>
              </a:cxn>
              <a:cxn ang="0">
                <a:pos x="T2" y="T3"/>
              </a:cxn>
              <a:cxn ang="0">
                <a:pos x="T4" y="T5"/>
              </a:cxn>
              <a:cxn ang="0">
                <a:pos x="T6" y="T7"/>
              </a:cxn>
              <a:cxn ang="0">
                <a:pos x="T8" y="T9"/>
              </a:cxn>
              <a:cxn ang="0">
                <a:pos x="T10" y="T11"/>
              </a:cxn>
              <a:cxn ang="0">
                <a:pos x="T12" y="T13"/>
              </a:cxn>
            </a:cxnLst>
            <a:rect l="0" t="0" r="r" b="b"/>
            <a:pathLst>
              <a:path w="3667" h="4235">
                <a:moveTo>
                  <a:pt x="0" y="1058"/>
                </a:moveTo>
                <a:lnTo>
                  <a:pt x="1834" y="0"/>
                </a:lnTo>
                <a:lnTo>
                  <a:pt x="3667" y="1058"/>
                </a:lnTo>
                <a:lnTo>
                  <a:pt x="3667" y="3177"/>
                </a:lnTo>
                <a:lnTo>
                  <a:pt x="1834" y="4235"/>
                </a:lnTo>
                <a:lnTo>
                  <a:pt x="0" y="3177"/>
                </a:lnTo>
                <a:lnTo>
                  <a:pt x="0" y="1058"/>
                </a:lnTo>
                <a:close/>
              </a:path>
            </a:pathLst>
          </a:custGeom>
          <a:solidFill>
            <a:srgbClr val="F4F8EE"/>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94" name="Freeform 12"/>
          <p:cNvSpPr>
            <a:spLocks/>
          </p:cNvSpPr>
          <p:nvPr/>
        </p:nvSpPr>
        <p:spPr bwMode="auto">
          <a:xfrm>
            <a:off x="6637607" y="2822749"/>
            <a:ext cx="1406945" cy="1527587"/>
          </a:xfrm>
          <a:custGeom>
            <a:avLst/>
            <a:gdLst>
              <a:gd name="T0" fmla="*/ 791 w 1581"/>
              <a:gd name="T1" fmla="*/ 1834 h 1834"/>
              <a:gd name="T2" fmla="*/ 1581 w 1581"/>
              <a:gd name="T3" fmla="*/ 1231 h 1834"/>
              <a:gd name="T4" fmla="*/ 1581 w 1581"/>
              <a:gd name="T5" fmla="*/ 457 h 1834"/>
              <a:gd name="T6" fmla="*/ 791 w 1581"/>
              <a:gd name="T7" fmla="*/ 0 h 1834"/>
              <a:gd name="T8" fmla="*/ 0 w 1581"/>
              <a:gd name="T9" fmla="*/ 457 h 1834"/>
              <a:gd name="T10" fmla="*/ 0 w 1581"/>
              <a:gd name="T11" fmla="*/ 1231 h 1834"/>
              <a:gd name="T12" fmla="*/ 791 w 1581"/>
              <a:gd name="T13" fmla="*/ 1834 h 1834"/>
            </a:gdLst>
            <a:ahLst/>
            <a:cxnLst>
              <a:cxn ang="0">
                <a:pos x="T0" y="T1"/>
              </a:cxn>
              <a:cxn ang="0">
                <a:pos x="T2" y="T3"/>
              </a:cxn>
              <a:cxn ang="0">
                <a:pos x="T4" y="T5"/>
              </a:cxn>
              <a:cxn ang="0">
                <a:pos x="T6" y="T7"/>
              </a:cxn>
              <a:cxn ang="0">
                <a:pos x="T8" y="T9"/>
              </a:cxn>
              <a:cxn ang="0">
                <a:pos x="T10" y="T11"/>
              </a:cxn>
              <a:cxn ang="0">
                <a:pos x="T12" y="T13"/>
              </a:cxn>
            </a:cxnLst>
            <a:rect l="0" t="0" r="r" b="b"/>
            <a:pathLst>
              <a:path w="1581" h="1834">
                <a:moveTo>
                  <a:pt x="791" y="1834"/>
                </a:moveTo>
                <a:lnTo>
                  <a:pt x="1581" y="1231"/>
                </a:lnTo>
                <a:lnTo>
                  <a:pt x="1581" y="457"/>
                </a:lnTo>
                <a:lnTo>
                  <a:pt x="791" y="0"/>
                </a:lnTo>
                <a:lnTo>
                  <a:pt x="0" y="457"/>
                </a:lnTo>
                <a:lnTo>
                  <a:pt x="0" y="1231"/>
                </a:lnTo>
                <a:lnTo>
                  <a:pt x="791" y="1834"/>
                </a:lnTo>
                <a:close/>
              </a:path>
            </a:pathLst>
          </a:custGeom>
          <a:solidFill>
            <a:schemeClr val="tx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95" name="Freeform 13"/>
          <p:cNvSpPr>
            <a:spLocks/>
          </p:cNvSpPr>
          <p:nvPr/>
        </p:nvSpPr>
        <p:spPr bwMode="auto">
          <a:xfrm>
            <a:off x="7341525" y="2822749"/>
            <a:ext cx="703027" cy="1527587"/>
          </a:xfrm>
          <a:custGeom>
            <a:avLst/>
            <a:gdLst>
              <a:gd name="T0" fmla="*/ 0 w 790"/>
              <a:gd name="T1" fmla="*/ 0 h 1834"/>
              <a:gd name="T2" fmla="*/ 0 w 790"/>
              <a:gd name="T3" fmla="*/ 1834 h 1834"/>
              <a:gd name="T4" fmla="*/ 790 w 790"/>
              <a:gd name="T5" fmla="*/ 1231 h 1834"/>
              <a:gd name="T6" fmla="*/ 790 w 790"/>
              <a:gd name="T7" fmla="*/ 457 h 1834"/>
              <a:gd name="T8" fmla="*/ 0 w 790"/>
              <a:gd name="T9" fmla="*/ 0 h 1834"/>
            </a:gdLst>
            <a:ahLst/>
            <a:cxnLst>
              <a:cxn ang="0">
                <a:pos x="T0" y="T1"/>
              </a:cxn>
              <a:cxn ang="0">
                <a:pos x="T2" y="T3"/>
              </a:cxn>
              <a:cxn ang="0">
                <a:pos x="T4" y="T5"/>
              </a:cxn>
              <a:cxn ang="0">
                <a:pos x="T6" y="T7"/>
              </a:cxn>
              <a:cxn ang="0">
                <a:pos x="T8" y="T9"/>
              </a:cxn>
            </a:cxnLst>
            <a:rect l="0" t="0" r="r" b="b"/>
            <a:pathLst>
              <a:path w="790" h="1834">
                <a:moveTo>
                  <a:pt x="0" y="0"/>
                </a:moveTo>
                <a:lnTo>
                  <a:pt x="0" y="1834"/>
                </a:lnTo>
                <a:lnTo>
                  <a:pt x="790" y="1231"/>
                </a:lnTo>
                <a:lnTo>
                  <a:pt x="790" y="457"/>
                </a:lnTo>
                <a:lnTo>
                  <a:pt x="0" y="0"/>
                </a:lnTo>
                <a:close/>
              </a:path>
            </a:pathLst>
          </a:custGeom>
          <a:solidFill>
            <a:schemeClr val="bg1">
              <a:alpha val="50000"/>
            </a:schemeClr>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96" name="Freeform 14"/>
          <p:cNvSpPr>
            <a:spLocks/>
          </p:cNvSpPr>
          <p:nvPr/>
        </p:nvSpPr>
        <p:spPr bwMode="auto">
          <a:xfrm>
            <a:off x="6637607" y="2822749"/>
            <a:ext cx="1406945" cy="1439297"/>
          </a:xfrm>
          <a:custGeom>
            <a:avLst/>
            <a:gdLst>
              <a:gd name="T0" fmla="*/ 791 w 1581"/>
              <a:gd name="T1" fmla="*/ 1728 h 1728"/>
              <a:gd name="T2" fmla="*/ 1581 w 1581"/>
              <a:gd name="T3" fmla="*/ 1210 h 1728"/>
              <a:gd name="T4" fmla="*/ 1581 w 1581"/>
              <a:gd name="T5" fmla="*/ 457 h 1728"/>
              <a:gd name="T6" fmla="*/ 791 w 1581"/>
              <a:gd name="T7" fmla="*/ 0 h 1728"/>
              <a:gd name="T8" fmla="*/ 0 w 1581"/>
              <a:gd name="T9" fmla="*/ 457 h 1728"/>
              <a:gd name="T10" fmla="*/ 0 w 1581"/>
              <a:gd name="T11" fmla="*/ 1210 h 1728"/>
              <a:gd name="T12" fmla="*/ 791 w 1581"/>
              <a:gd name="T13" fmla="*/ 1728 h 1728"/>
            </a:gdLst>
            <a:ahLst/>
            <a:cxnLst>
              <a:cxn ang="0">
                <a:pos x="T0" y="T1"/>
              </a:cxn>
              <a:cxn ang="0">
                <a:pos x="T2" y="T3"/>
              </a:cxn>
              <a:cxn ang="0">
                <a:pos x="T4" y="T5"/>
              </a:cxn>
              <a:cxn ang="0">
                <a:pos x="T6" y="T7"/>
              </a:cxn>
              <a:cxn ang="0">
                <a:pos x="T8" y="T9"/>
              </a:cxn>
              <a:cxn ang="0">
                <a:pos x="T10" y="T11"/>
              </a:cxn>
              <a:cxn ang="0">
                <a:pos x="T12" y="T13"/>
              </a:cxn>
            </a:cxnLst>
            <a:rect l="0" t="0" r="r" b="b"/>
            <a:pathLst>
              <a:path w="1581" h="1728">
                <a:moveTo>
                  <a:pt x="791" y="1728"/>
                </a:moveTo>
                <a:lnTo>
                  <a:pt x="1581" y="1210"/>
                </a:lnTo>
                <a:lnTo>
                  <a:pt x="1581" y="457"/>
                </a:lnTo>
                <a:lnTo>
                  <a:pt x="791" y="0"/>
                </a:lnTo>
                <a:lnTo>
                  <a:pt x="0" y="457"/>
                </a:lnTo>
                <a:lnTo>
                  <a:pt x="0" y="1210"/>
                </a:lnTo>
                <a:lnTo>
                  <a:pt x="791" y="1728"/>
                </a:lnTo>
                <a:close/>
              </a:path>
            </a:pathLst>
          </a:custGeom>
          <a:solidFill>
            <a:srgbClr val="04A6C2"/>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97" name="Rectangle 96"/>
          <p:cNvSpPr/>
          <p:nvPr/>
        </p:nvSpPr>
        <p:spPr>
          <a:xfrm flipH="1">
            <a:off x="6171634" y="4592103"/>
            <a:ext cx="2338891" cy="846386"/>
          </a:xfrm>
          <a:prstGeom prst="rect">
            <a:avLst/>
          </a:prstGeom>
        </p:spPr>
        <p:txBody>
          <a:bodyPr wrap="square" lIns="0" tIns="0" rIns="0" bIns="0" anchor="ctr">
            <a:spAutoFit/>
          </a:bodyPr>
          <a:lstStyle/>
          <a:p>
            <a:pPr algn="ctr">
              <a:spcBef>
                <a:spcPts val="300"/>
              </a:spcBef>
              <a:spcAft>
                <a:spcPts val="300"/>
              </a:spcAft>
            </a:pPr>
            <a:r>
              <a:rPr lang="en-GB" sz="3000" b="1" noProof="0" dirty="0">
                <a:latin typeface="+mj-lt"/>
              </a:rPr>
              <a:t>Price </a:t>
            </a:r>
          </a:p>
          <a:p>
            <a:pPr algn="ctr">
              <a:spcBef>
                <a:spcPts val="300"/>
              </a:spcBef>
              <a:spcAft>
                <a:spcPts val="300"/>
              </a:spcAft>
            </a:pPr>
            <a:r>
              <a:rPr lang="en-GB" sz="2000" noProof="0" dirty="0">
                <a:latin typeface="+mj-lt"/>
              </a:rPr>
              <a:t>Value, fairness, access</a:t>
            </a:r>
            <a:endParaRPr lang="en-GB" sz="2000" noProof="0" dirty="0">
              <a:solidFill>
                <a:schemeClr val="tx1">
                  <a:lumMod val="75000"/>
                  <a:lumOff val="25000"/>
                </a:schemeClr>
              </a:solidFill>
              <a:latin typeface="+mj-lt"/>
            </a:endParaRPr>
          </a:p>
        </p:txBody>
      </p:sp>
      <p:sp>
        <p:nvSpPr>
          <p:cNvPr id="99" name="Freeform 11"/>
          <p:cNvSpPr>
            <a:spLocks/>
          </p:cNvSpPr>
          <p:nvPr/>
        </p:nvSpPr>
        <p:spPr bwMode="auto">
          <a:xfrm>
            <a:off x="7512353" y="5734756"/>
            <a:ext cx="3263292" cy="3527443"/>
          </a:xfrm>
          <a:custGeom>
            <a:avLst/>
            <a:gdLst>
              <a:gd name="T0" fmla="*/ 0 w 3667"/>
              <a:gd name="T1" fmla="*/ 1058 h 4235"/>
              <a:gd name="T2" fmla="*/ 1834 w 3667"/>
              <a:gd name="T3" fmla="*/ 0 h 4235"/>
              <a:gd name="T4" fmla="*/ 3667 w 3667"/>
              <a:gd name="T5" fmla="*/ 1058 h 4235"/>
              <a:gd name="T6" fmla="*/ 3667 w 3667"/>
              <a:gd name="T7" fmla="*/ 3177 h 4235"/>
              <a:gd name="T8" fmla="*/ 1834 w 3667"/>
              <a:gd name="T9" fmla="*/ 4235 h 4235"/>
              <a:gd name="T10" fmla="*/ 0 w 3667"/>
              <a:gd name="T11" fmla="*/ 3177 h 4235"/>
              <a:gd name="T12" fmla="*/ 0 w 3667"/>
              <a:gd name="T13" fmla="*/ 1058 h 4235"/>
            </a:gdLst>
            <a:ahLst/>
            <a:cxnLst>
              <a:cxn ang="0">
                <a:pos x="T0" y="T1"/>
              </a:cxn>
              <a:cxn ang="0">
                <a:pos x="T2" y="T3"/>
              </a:cxn>
              <a:cxn ang="0">
                <a:pos x="T4" y="T5"/>
              </a:cxn>
              <a:cxn ang="0">
                <a:pos x="T6" y="T7"/>
              </a:cxn>
              <a:cxn ang="0">
                <a:pos x="T8" y="T9"/>
              </a:cxn>
              <a:cxn ang="0">
                <a:pos x="T10" y="T11"/>
              </a:cxn>
              <a:cxn ang="0">
                <a:pos x="T12" y="T13"/>
              </a:cxn>
            </a:cxnLst>
            <a:rect l="0" t="0" r="r" b="b"/>
            <a:pathLst>
              <a:path w="3667" h="4235">
                <a:moveTo>
                  <a:pt x="0" y="1058"/>
                </a:moveTo>
                <a:lnTo>
                  <a:pt x="1834" y="0"/>
                </a:lnTo>
                <a:lnTo>
                  <a:pt x="3667" y="1058"/>
                </a:lnTo>
                <a:lnTo>
                  <a:pt x="3667" y="3177"/>
                </a:lnTo>
                <a:lnTo>
                  <a:pt x="1834" y="4235"/>
                </a:lnTo>
                <a:lnTo>
                  <a:pt x="0" y="3177"/>
                </a:lnTo>
                <a:lnTo>
                  <a:pt x="0" y="1058"/>
                </a:lnTo>
                <a:close/>
              </a:path>
            </a:pathLst>
          </a:custGeom>
          <a:solidFill>
            <a:srgbClr val="F4F8EE"/>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100" name="Freeform 12"/>
          <p:cNvSpPr>
            <a:spLocks/>
          </p:cNvSpPr>
          <p:nvPr/>
        </p:nvSpPr>
        <p:spPr bwMode="auto">
          <a:xfrm>
            <a:off x="8440527" y="5734756"/>
            <a:ext cx="1406945" cy="1527587"/>
          </a:xfrm>
          <a:custGeom>
            <a:avLst/>
            <a:gdLst>
              <a:gd name="T0" fmla="*/ 791 w 1581"/>
              <a:gd name="T1" fmla="*/ 1834 h 1834"/>
              <a:gd name="T2" fmla="*/ 1581 w 1581"/>
              <a:gd name="T3" fmla="*/ 1231 h 1834"/>
              <a:gd name="T4" fmla="*/ 1581 w 1581"/>
              <a:gd name="T5" fmla="*/ 457 h 1834"/>
              <a:gd name="T6" fmla="*/ 791 w 1581"/>
              <a:gd name="T7" fmla="*/ 0 h 1834"/>
              <a:gd name="T8" fmla="*/ 0 w 1581"/>
              <a:gd name="T9" fmla="*/ 457 h 1834"/>
              <a:gd name="T10" fmla="*/ 0 w 1581"/>
              <a:gd name="T11" fmla="*/ 1231 h 1834"/>
              <a:gd name="T12" fmla="*/ 791 w 1581"/>
              <a:gd name="T13" fmla="*/ 1834 h 1834"/>
            </a:gdLst>
            <a:ahLst/>
            <a:cxnLst>
              <a:cxn ang="0">
                <a:pos x="T0" y="T1"/>
              </a:cxn>
              <a:cxn ang="0">
                <a:pos x="T2" y="T3"/>
              </a:cxn>
              <a:cxn ang="0">
                <a:pos x="T4" y="T5"/>
              </a:cxn>
              <a:cxn ang="0">
                <a:pos x="T6" y="T7"/>
              </a:cxn>
              <a:cxn ang="0">
                <a:pos x="T8" y="T9"/>
              </a:cxn>
              <a:cxn ang="0">
                <a:pos x="T10" y="T11"/>
              </a:cxn>
              <a:cxn ang="0">
                <a:pos x="T12" y="T13"/>
              </a:cxn>
            </a:cxnLst>
            <a:rect l="0" t="0" r="r" b="b"/>
            <a:pathLst>
              <a:path w="1581" h="1834">
                <a:moveTo>
                  <a:pt x="791" y="1834"/>
                </a:moveTo>
                <a:lnTo>
                  <a:pt x="1581" y="1231"/>
                </a:lnTo>
                <a:lnTo>
                  <a:pt x="1581" y="457"/>
                </a:lnTo>
                <a:lnTo>
                  <a:pt x="791" y="0"/>
                </a:lnTo>
                <a:lnTo>
                  <a:pt x="0" y="457"/>
                </a:lnTo>
                <a:lnTo>
                  <a:pt x="0" y="1231"/>
                </a:lnTo>
                <a:lnTo>
                  <a:pt x="791" y="1834"/>
                </a:lnTo>
                <a:close/>
              </a:path>
            </a:pathLst>
          </a:custGeom>
          <a:solidFill>
            <a:schemeClr val="tx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101" name="Freeform 13"/>
          <p:cNvSpPr>
            <a:spLocks/>
          </p:cNvSpPr>
          <p:nvPr/>
        </p:nvSpPr>
        <p:spPr bwMode="auto">
          <a:xfrm>
            <a:off x="9144445" y="5734756"/>
            <a:ext cx="703027" cy="1527587"/>
          </a:xfrm>
          <a:custGeom>
            <a:avLst/>
            <a:gdLst>
              <a:gd name="T0" fmla="*/ 0 w 790"/>
              <a:gd name="T1" fmla="*/ 0 h 1834"/>
              <a:gd name="T2" fmla="*/ 0 w 790"/>
              <a:gd name="T3" fmla="*/ 1834 h 1834"/>
              <a:gd name="T4" fmla="*/ 790 w 790"/>
              <a:gd name="T5" fmla="*/ 1231 h 1834"/>
              <a:gd name="T6" fmla="*/ 790 w 790"/>
              <a:gd name="T7" fmla="*/ 457 h 1834"/>
              <a:gd name="T8" fmla="*/ 0 w 790"/>
              <a:gd name="T9" fmla="*/ 0 h 1834"/>
            </a:gdLst>
            <a:ahLst/>
            <a:cxnLst>
              <a:cxn ang="0">
                <a:pos x="T0" y="T1"/>
              </a:cxn>
              <a:cxn ang="0">
                <a:pos x="T2" y="T3"/>
              </a:cxn>
              <a:cxn ang="0">
                <a:pos x="T4" y="T5"/>
              </a:cxn>
              <a:cxn ang="0">
                <a:pos x="T6" y="T7"/>
              </a:cxn>
              <a:cxn ang="0">
                <a:pos x="T8" y="T9"/>
              </a:cxn>
            </a:cxnLst>
            <a:rect l="0" t="0" r="r" b="b"/>
            <a:pathLst>
              <a:path w="790" h="1834">
                <a:moveTo>
                  <a:pt x="0" y="0"/>
                </a:moveTo>
                <a:lnTo>
                  <a:pt x="0" y="1834"/>
                </a:lnTo>
                <a:lnTo>
                  <a:pt x="790" y="1231"/>
                </a:lnTo>
                <a:lnTo>
                  <a:pt x="790" y="457"/>
                </a:lnTo>
                <a:lnTo>
                  <a:pt x="0" y="0"/>
                </a:lnTo>
                <a:close/>
              </a:path>
            </a:pathLst>
          </a:custGeom>
          <a:solidFill>
            <a:schemeClr val="bg1">
              <a:alpha val="50000"/>
            </a:schemeClr>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102" name="Freeform 14"/>
          <p:cNvSpPr>
            <a:spLocks/>
          </p:cNvSpPr>
          <p:nvPr/>
        </p:nvSpPr>
        <p:spPr bwMode="auto">
          <a:xfrm>
            <a:off x="8440527" y="5734756"/>
            <a:ext cx="1406945" cy="1439297"/>
          </a:xfrm>
          <a:custGeom>
            <a:avLst/>
            <a:gdLst>
              <a:gd name="T0" fmla="*/ 791 w 1581"/>
              <a:gd name="T1" fmla="*/ 1728 h 1728"/>
              <a:gd name="T2" fmla="*/ 1581 w 1581"/>
              <a:gd name="T3" fmla="*/ 1210 h 1728"/>
              <a:gd name="T4" fmla="*/ 1581 w 1581"/>
              <a:gd name="T5" fmla="*/ 457 h 1728"/>
              <a:gd name="T6" fmla="*/ 791 w 1581"/>
              <a:gd name="T7" fmla="*/ 0 h 1728"/>
              <a:gd name="T8" fmla="*/ 0 w 1581"/>
              <a:gd name="T9" fmla="*/ 457 h 1728"/>
              <a:gd name="T10" fmla="*/ 0 w 1581"/>
              <a:gd name="T11" fmla="*/ 1210 h 1728"/>
              <a:gd name="T12" fmla="*/ 791 w 1581"/>
              <a:gd name="T13" fmla="*/ 1728 h 1728"/>
            </a:gdLst>
            <a:ahLst/>
            <a:cxnLst>
              <a:cxn ang="0">
                <a:pos x="T0" y="T1"/>
              </a:cxn>
              <a:cxn ang="0">
                <a:pos x="T2" y="T3"/>
              </a:cxn>
              <a:cxn ang="0">
                <a:pos x="T4" y="T5"/>
              </a:cxn>
              <a:cxn ang="0">
                <a:pos x="T6" y="T7"/>
              </a:cxn>
              <a:cxn ang="0">
                <a:pos x="T8" y="T9"/>
              </a:cxn>
              <a:cxn ang="0">
                <a:pos x="T10" y="T11"/>
              </a:cxn>
              <a:cxn ang="0">
                <a:pos x="T12" y="T13"/>
              </a:cxn>
            </a:cxnLst>
            <a:rect l="0" t="0" r="r" b="b"/>
            <a:pathLst>
              <a:path w="1581" h="1728">
                <a:moveTo>
                  <a:pt x="791" y="1728"/>
                </a:moveTo>
                <a:lnTo>
                  <a:pt x="1581" y="1210"/>
                </a:lnTo>
                <a:lnTo>
                  <a:pt x="1581" y="457"/>
                </a:lnTo>
                <a:lnTo>
                  <a:pt x="791" y="0"/>
                </a:lnTo>
                <a:lnTo>
                  <a:pt x="0" y="457"/>
                </a:lnTo>
                <a:lnTo>
                  <a:pt x="0" y="1210"/>
                </a:lnTo>
                <a:lnTo>
                  <a:pt x="791" y="1728"/>
                </a:lnTo>
                <a:close/>
              </a:path>
            </a:pathLst>
          </a:custGeom>
          <a:solidFill>
            <a:srgbClr val="2A4020"/>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103" name="Rectangle 102"/>
          <p:cNvSpPr/>
          <p:nvPr/>
        </p:nvSpPr>
        <p:spPr>
          <a:xfrm flipH="1">
            <a:off x="7974554" y="7350222"/>
            <a:ext cx="2338891" cy="1154162"/>
          </a:xfrm>
          <a:prstGeom prst="rect">
            <a:avLst/>
          </a:prstGeom>
        </p:spPr>
        <p:txBody>
          <a:bodyPr wrap="square" lIns="0" tIns="0" rIns="0" bIns="0" anchor="ctr">
            <a:spAutoFit/>
          </a:bodyPr>
          <a:lstStyle/>
          <a:p>
            <a:pPr algn="ctr">
              <a:spcBef>
                <a:spcPts val="300"/>
              </a:spcBef>
              <a:spcAft>
                <a:spcPts val="300"/>
              </a:spcAft>
            </a:pPr>
            <a:r>
              <a:rPr lang="en-GB" sz="3000" b="1" noProof="0" dirty="0">
                <a:latin typeface="+mj-lt"/>
              </a:rPr>
              <a:t>Process</a:t>
            </a:r>
            <a:r>
              <a:rPr lang="en-GB" sz="3000" noProof="0" dirty="0">
                <a:latin typeface="+mj-lt"/>
              </a:rPr>
              <a:t> </a:t>
            </a:r>
          </a:p>
          <a:p>
            <a:pPr algn="ctr">
              <a:spcBef>
                <a:spcPts val="300"/>
              </a:spcBef>
              <a:spcAft>
                <a:spcPts val="300"/>
              </a:spcAft>
            </a:pPr>
            <a:r>
              <a:rPr lang="en-GB" sz="2000" noProof="0" dirty="0">
                <a:latin typeface="+mj-lt"/>
              </a:rPr>
              <a:t>How audiences interact</a:t>
            </a:r>
            <a:endParaRPr lang="en-GB" sz="2000" noProof="0" dirty="0">
              <a:solidFill>
                <a:schemeClr val="tx1">
                  <a:lumMod val="75000"/>
                  <a:lumOff val="25000"/>
                </a:schemeClr>
              </a:solidFill>
              <a:latin typeface="+mj-lt"/>
            </a:endParaRPr>
          </a:p>
        </p:txBody>
      </p:sp>
      <p:pic>
        <p:nvPicPr>
          <p:cNvPr id="11" name="Γραφικό 10">
            <a:extLst>
              <a:ext uri="{FF2B5EF4-FFF2-40B4-BE49-F238E27FC236}">
                <a16:creationId xmlns:a16="http://schemas.microsoft.com/office/drawing/2014/main" id="{16E9AFA0-FA06-BF16-CDF2-396C461C0A92}"/>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3375241" y="3166062"/>
            <a:ext cx="720000" cy="720000"/>
          </a:xfrm>
          <a:prstGeom prst="rect">
            <a:avLst/>
          </a:prstGeom>
        </p:spPr>
      </p:pic>
      <p:pic>
        <p:nvPicPr>
          <p:cNvPr id="13" name="Γραφικό 12">
            <a:extLst>
              <a:ext uri="{FF2B5EF4-FFF2-40B4-BE49-F238E27FC236}">
                <a16:creationId xmlns:a16="http://schemas.microsoft.com/office/drawing/2014/main" id="{40272E01-D5DA-730A-4762-CDFEF1E6A918}"/>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6993131" y="3212311"/>
            <a:ext cx="720000" cy="720000"/>
          </a:xfrm>
          <a:prstGeom prst="rect">
            <a:avLst/>
          </a:prstGeom>
        </p:spPr>
      </p:pic>
      <p:pic>
        <p:nvPicPr>
          <p:cNvPr id="14" name="Γραφικό 13">
            <a:extLst>
              <a:ext uri="{FF2B5EF4-FFF2-40B4-BE49-F238E27FC236}">
                <a16:creationId xmlns:a16="http://schemas.microsoft.com/office/drawing/2014/main" id="{4C1EBD43-D04D-E391-F099-6EDF73460DC0}"/>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586917" y="3166062"/>
            <a:ext cx="720000" cy="720000"/>
          </a:xfrm>
          <a:prstGeom prst="rect">
            <a:avLst/>
          </a:prstGeom>
        </p:spPr>
      </p:pic>
      <p:pic>
        <p:nvPicPr>
          <p:cNvPr id="15" name="Γραφικό 14">
            <a:extLst>
              <a:ext uri="{FF2B5EF4-FFF2-40B4-BE49-F238E27FC236}">
                <a16:creationId xmlns:a16="http://schemas.microsoft.com/office/drawing/2014/main" id="{7C81ADF9-CCDE-9DB2-CD23-AFC60CC94934}"/>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14228854" y="3182397"/>
            <a:ext cx="720000" cy="720000"/>
          </a:xfrm>
          <a:prstGeom prst="rect">
            <a:avLst/>
          </a:prstGeom>
        </p:spPr>
      </p:pic>
      <p:pic>
        <p:nvPicPr>
          <p:cNvPr id="16" name="Γραφικό 15">
            <a:extLst>
              <a:ext uri="{FF2B5EF4-FFF2-40B4-BE49-F238E27FC236}">
                <a16:creationId xmlns:a16="http://schemas.microsoft.com/office/drawing/2014/main" id="{083D31F2-77D5-D0BE-3521-36A06BA38915}"/>
              </a:ext>
            </a:extLst>
          </p:cNvPr>
          <p:cNvPicPr>
            <a:picLocks/>
          </p:cNvPicPr>
          <p:nvPr/>
        </p:nvPicPr>
        <p:blipFill>
          <a:blip r:embed="rId15">
            <a:extLst>
              <a:ext uri="{96DAC541-7B7A-43D3-8B79-37D633B846F1}">
                <asvg:svgBlip xmlns:asvg="http://schemas.microsoft.com/office/drawing/2016/SVG/main" r:embed="rId16"/>
              </a:ext>
            </a:extLst>
          </a:blip>
          <a:stretch>
            <a:fillRect/>
          </a:stretch>
        </p:blipFill>
        <p:spPr>
          <a:xfrm>
            <a:off x="5165578" y="6046201"/>
            <a:ext cx="720000" cy="720000"/>
          </a:xfrm>
          <a:prstGeom prst="rect">
            <a:avLst/>
          </a:prstGeom>
        </p:spPr>
      </p:pic>
      <p:pic>
        <p:nvPicPr>
          <p:cNvPr id="17" name="Γραφικό 16">
            <a:extLst>
              <a:ext uri="{FF2B5EF4-FFF2-40B4-BE49-F238E27FC236}">
                <a16:creationId xmlns:a16="http://schemas.microsoft.com/office/drawing/2014/main" id="{F4006D63-4BA1-C197-F77C-890CB62B5D89}"/>
              </a:ext>
            </a:extLst>
          </p:cNvPr>
          <p:cNvPicPr>
            <a:picLocks/>
          </p:cNvPicPr>
          <p:nvPr/>
        </p:nvPicPr>
        <p:blipFill>
          <a:blip r:embed="rId17">
            <a:extLst>
              <a:ext uri="{96DAC541-7B7A-43D3-8B79-37D633B846F1}">
                <asvg:svgBlip xmlns:asvg="http://schemas.microsoft.com/office/drawing/2016/SVG/main" r:embed="rId18"/>
              </a:ext>
            </a:extLst>
          </a:blip>
          <a:stretch>
            <a:fillRect/>
          </a:stretch>
        </p:blipFill>
        <p:spPr>
          <a:xfrm>
            <a:off x="8783999" y="6111036"/>
            <a:ext cx="720000" cy="720000"/>
          </a:xfrm>
          <a:prstGeom prst="rect">
            <a:avLst/>
          </a:prstGeom>
        </p:spPr>
      </p:pic>
      <p:pic>
        <p:nvPicPr>
          <p:cNvPr id="18" name="Γραφικό 17">
            <a:extLst>
              <a:ext uri="{FF2B5EF4-FFF2-40B4-BE49-F238E27FC236}">
                <a16:creationId xmlns:a16="http://schemas.microsoft.com/office/drawing/2014/main" id="{6B8FC4E6-940D-A0BA-514E-247B397C70A3}"/>
              </a:ext>
            </a:extLst>
          </p:cNvPr>
          <p:cNvPicPr>
            <a:picLocks/>
          </p:cNvPicPr>
          <p:nvPr/>
        </p:nvPicPr>
        <p:blipFill>
          <a:blip r:embed="rId19">
            <a:extLst>
              <a:ext uri="{96DAC541-7B7A-43D3-8B79-37D633B846F1}">
                <asvg:svgBlip xmlns:asvg="http://schemas.microsoft.com/office/drawing/2016/SVG/main" r:embed="rId20"/>
              </a:ext>
            </a:extLst>
          </a:blip>
          <a:stretch>
            <a:fillRect/>
          </a:stretch>
        </p:blipFill>
        <p:spPr>
          <a:xfrm>
            <a:off x="12416951" y="6059412"/>
            <a:ext cx="720000" cy="720000"/>
          </a:xfrm>
          <a:prstGeom prst="rect">
            <a:avLst/>
          </a:prstGeom>
        </p:spPr>
      </p:pic>
    </p:spTree>
    <p:extLst>
      <p:ext uri="{BB962C8B-B14F-4D97-AF65-F5344CB8AC3E}">
        <p14:creationId xmlns:p14="http://schemas.microsoft.com/office/powerpoint/2010/main" val="32602497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D71BC-1B9D-F3FF-5B56-4A9337293EC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0EC9037-5650-FABA-C730-8B69963E6D62}"/>
              </a:ext>
            </a:extLst>
          </p:cNvPr>
          <p:cNvSpPr txBox="1"/>
          <p:nvPr/>
        </p:nvSpPr>
        <p:spPr>
          <a:xfrm>
            <a:off x="609600" y="5448300"/>
            <a:ext cx="14706600" cy="2862322"/>
          </a:xfrm>
          <a:prstGeom prst="rect">
            <a:avLst/>
          </a:prstGeom>
          <a:noFill/>
        </p:spPr>
        <p:txBody>
          <a:bodyPr wrap="square">
            <a:spAutoFit/>
          </a:bodyPr>
          <a:lstStyle/>
          <a:p>
            <a:r>
              <a:rPr lang="en-GB" sz="6000" b="1" i="1" noProof="0" dirty="0">
                <a:solidFill>
                  <a:srgbClr val="FF0000"/>
                </a:solidFill>
              </a:rPr>
              <a:t>Which of the 7 Ps do you think learners in your context tend to overlook and how could you help them explore it more deeply? </a:t>
            </a:r>
            <a:endParaRPr lang="en-GB" sz="6000" b="1" noProof="0" dirty="0">
              <a:solidFill>
                <a:srgbClr val="FF0000"/>
              </a:solidFill>
            </a:endParaRPr>
          </a:p>
        </p:txBody>
      </p:sp>
      <p:pic>
        <p:nvPicPr>
          <p:cNvPr id="6" name="Γραφικό 5">
            <a:extLst>
              <a:ext uri="{FF2B5EF4-FFF2-40B4-BE49-F238E27FC236}">
                <a16:creationId xmlns:a16="http://schemas.microsoft.com/office/drawing/2014/main" id="{7388BD30-8081-1BAB-9886-68E59EB6845C}"/>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Tree>
    <p:extLst>
      <p:ext uri="{BB962C8B-B14F-4D97-AF65-F5344CB8AC3E}">
        <p14:creationId xmlns:p14="http://schemas.microsoft.com/office/powerpoint/2010/main" val="29991582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B6474-FAD3-1DDF-658F-367874F61CF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9F7937B-B9CB-785A-DF9F-80CDB892218D}"/>
              </a:ext>
            </a:extLst>
          </p:cNvPr>
          <p:cNvSpPr txBox="1"/>
          <p:nvPr/>
        </p:nvSpPr>
        <p:spPr>
          <a:xfrm>
            <a:off x="7467600" y="647700"/>
            <a:ext cx="10210800" cy="1631216"/>
          </a:xfrm>
          <a:prstGeom prst="rect">
            <a:avLst/>
          </a:prstGeom>
          <a:noFill/>
        </p:spPr>
        <p:txBody>
          <a:bodyPr wrap="square">
            <a:spAutoFit/>
          </a:bodyPr>
          <a:lstStyle/>
          <a:p>
            <a:pPr lvl="0"/>
            <a:r>
              <a:rPr lang="en-GB" sz="5000" b="1" noProof="0" dirty="0"/>
              <a:t>What Is Sustainable and Regenerative Marketing?</a:t>
            </a:r>
          </a:p>
        </p:txBody>
      </p:sp>
      <p:sp>
        <p:nvSpPr>
          <p:cNvPr id="8" name="TextBox 7">
            <a:extLst>
              <a:ext uri="{FF2B5EF4-FFF2-40B4-BE49-F238E27FC236}">
                <a16:creationId xmlns:a16="http://schemas.microsoft.com/office/drawing/2014/main" id="{058C9145-D45C-308C-A468-21FFC84EA48A}"/>
              </a:ext>
            </a:extLst>
          </p:cNvPr>
          <p:cNvSpPr txBox="1"/>
          <p:nvPr/>
        </p:nvSpPr>
        <p:spPr>
          <a:xfrm>
            <a:off x="7467600" y="3695700"/>
            <a:ext cx="10668000" cy="4524315"/>
          </a:xfrm>
          <a:prstGeom prst="rect">
            <a:avLst/>
          </a:prstGeom>
          <a:noFill/>
        </p:spPr>
        <p:txBody>
          <a:bodyPr wrap="square">
            <a:spAutoFit/>
          </a:bodyPr>
          <a:lstStyle/>
          <a:p>
            <a:r>
              <a:rPr lang="en-GB" sz="3600" noProof="0" dirty="0"/>
              <a:t>Sustainable marketing incorporates the triple bottom line - </a:t>
            </a:r>
            <a:r>
              <a:rPr lang="en-GB" sz="3600" b="1" noProof="0" dirty="0">
                <a:solidFill>
                  <a:srgbClr val="3F6031"/>
                </a:solidFill>
              </a:rPr>
              <a:t>people, planet</a:t>
            </a:r>
            <a:r>
              <a:rPr lang="en-GB" sz="3600" noProof="0" dirty="0"/>
              <a:t>, and </a:t>
            </a:r>
            <a:r>
              <a:rPr lang="en-GB" sz="3600" b="1" noProof="0" dirty="0">
                <a:solidFill>
                  <a:srgbClr val="3F6031"/>
                </a:solidFill>
              </a:rPr>
              <a:t>profit</a:t>
            </a:r>
            <a:r>
              <a:rPr lang="en-GB" sz="3600" noProof="0" dirty="0"/>
              <a:t> - and </a:t>
            </a:r>
            <a:r>
              <a:rPr lang="en-GB" sz="3600" b="1" noProof="0" dirty="0">
                <a:solidFill>
                  <a:srgbClr val="3F6031"/>
                </a:solidFill>
              </a:rPr>
              <a:t>resists greenwashing</a:t>
            </a:r>
            <a:r>
              <a:rPr lang="en-GB" sz="3600" noProof="0" dirty="0"/>
              <a:t> by ensuring consistency between message and action </a:t>
            </a:r>
          </a:p>
          <a:p>
            <a:endParaRPr lang="en-GB" sz="3600" noProof="0" dirty="0"/>
          </a:p>
          <a:p>
            <a:r>
              <a:rPr lang="en-GB" sz="3600" noProof="0" dirty="0"/>
              <a:t>Regenerative marketing goes further by actively </a:t>
            </a:r>
            <a:r>
              <a:rPr lang="en-GB" sz="3600" b="1" noProof="0" dirty="0">
                <a:solidFill>
                  <a:srgbClr val="3F6031"/>
                </a:solidFill>
              </a:rPr>
              <a:t>contributing</a:t>
            </a:r>
            <a:r>
              <a:rPr lang="en-GB" sz="3600" noProof="0" dirty="0"/>
              <a:t> to </a:t>
            </a:r>
            <a:r>
              <a:rPr lang="en-GB" sz="3600" b="1" noProof="0" dirty="0">
                <a:solidFill>
                  <a:srgbClr val="3F6031"/>
                </a:solidFill>
              </a:rPr>
              <a:t>environmental restoration</a:t>
            </a:r>
            <a:r>
              <a:rPr lang="en-GB" sz="3600" noProof="0" dirty="0"/>
              <a:t>, </a:t>
            </a:r>
            <a:r>
              <a:rPr lang="en-GB" sz="3600" b="1" noProof="0" dirty="0">
                <a:solidFill>
                  <a:srgbClr val="3F6031"/>
                </a:solidFill>
              </a:rPr>
              <a:t>social equity</a:t>
            </a:r>
            <a:r>
              <a:rPr lang="en-GB" sz="3600" noProof="0" dirty="0"/>
              <a:t>, and </a:t>
            </a:r>
            <a:r>
              <a:rPr lang="en-GB" sz="3600" b="1" noProof="0" dirty="0">
                <a:solidFill>
                  <a:srgbClr val="3F6031"/>
                </a:solidFill>
              </a:rPr>
              <a:t>cultural vitality</a:t>
            </a:r>
            <a:r>
              <a:rPr lang="en-GB" sz="3600" noProof="0" dirty="0"/>
              <a:t>.</a:t>
            </a:r>
            <a:endParaRPr lang="en-GB" sz="3600" kern="0" noProof="0" dirty="0">
              <a:latin typeface="+mj-lt"/>
              <a:ea typeface="Arial" panose="020B0604020202020204" pitchFamily="34" charset="0"/>
              <a:cs typeface="Aptos Display" panose="020B0004020202020204" pitchFamily="34" charset="0"/>
            </a:endParaRPr>
          </a:p>
        </p:txBody>
      </p:sp>
      <p:pic>
        <p:nvPicPr>
          <p:cNvPr id="7" name="Εικόνα 6" descr="Εικόνα που περιέχει ζωγραφιά, τέχνη, σκίτσο/σχέδιο, μελάνη&#10;&#10;Το περιεχόμενο που δημιουργείται από AI ενδέχεται να είναι εσφαλμένο.">
            <a:extLst>
              <a:ext uri="{FF2B5EF4-FFF2-40B4-BE49-F238E27FC236}">
                <a16:creationId xmlns:a16="http://schemas.microsoft.com/office/drawing/2014/main" id="{9F462579-739D-7DDC-4674-F3D9D46F21A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0079"/>
            <a:ext cx="6857478" cy="10287000"/>
          </a:xfrm>
          <a:prstGeom prst="rect">
            <a:avLst/>
          </a:prstGeom>
        </p:spPr>
      </p:pic>
    </p:spTree>
    <p:extLst>
      <p:ext uri="{BB962C8B-B14F-4D97-AF65-F5344CB8AC3E}">
        <p14:creationId xmlns:p14="http://schemas.microsoft.com/office/powerpoint/2010/main" val="11436751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E9339-102B-2761-F67A-C8587544386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FA12C21-AA19-5ABB-4E86-F6A99AC2E497}"/>
              </a:ext>
            </a:extLst>
          </p:cNvPr>
          <p:cNvSpPr txBox="1"/>
          <p:nvPr/>
        </p:nvSpPr>
        <p:spPr>
          <a:xfrm>
            <a:off x="609600" y="5448300"/>
            <a:ext cx="14706600" cy="3785652"/>
          </a:xfrm>
          <a:prstGeom prst="rect">
            <a:avLst/>
          </a:prstGeom>
          <a:noFill/>
        </p:spPr>
        <p:txBody>
          <a:bodyPr wrap="square">
            <a:spAutoFit/>
          </a:bodyPr>
          <a:lstStyle/>
          <a:p>
            <a:r>
              <a:rPr lang="en-GB" sz="6000" b="1" i="1" noProof="0" dirty="0">
                <a:solidFill>
                  <a:srgbClr val="FF0000"/>
                </a:solidFill>
              </a:rPr>
              <a:t>Can you recall a time when an organisation’s marketing conflicted with its stated values, or genuinely reinforced them? How could you use this example in a training session?</a:t>
            </a:r>
            <a:endParaRPr lang="en-GB" sz="6000" b="1" noProof="0" dirty="0">
              <a:solidFill>
                <a:srgbClr val="FF0000"/>
              </a:solidFill>
            </a:endParaRPr>
          </a:p>
        </p:txBody>
      </p:sp>
      <p:pic>
        <p:nvPicPr>
          <p:cNvPr id="6" name="Γραφικό 5">
            <a:extLst>
              <a:ext uri="{FF2B5EF4-FFF2-40B4-BE49-F238E27FC236}">
                <a16:creationId xmlns:a16="http://schemas.microsoft.com/office/drawing/2014/main" id="{2E98E416-DAEA-401F-30DB-EF7373156535}"/>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Tree>
    <p:extLst>
      <p:ext uri="{BB962C8B-B14F-4D97-AF65-F5344CB8AC3E}">
        <p14:creationId xmlns:p14="http://schemas.microsoft.com/office/powerpoint/2010/main" val="3898944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Προσαρμοσμένο 15">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B41ED1E-7AD5-4AE1-9B10-07A64EA8094E}">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C52252B014674CB5B8BBCA345FDDE6" ma:contentTypeVersion="19" ma:contentTypeDescription="Create a new document." ma:contentTypeScope="" ma:versionID="14f4e005775867085f2b76a543a18287">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48ef7fb312309f053be19f32d048e6b4"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944d2af-eeed-4acc-b052-3107ab9b10d9" xsi:nil="true"/>
    <lcf76f155ced4ddcb4097134ff3c332f xmlns="c09b88ca-66eb-4a97-99d4-e4839274e1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EF074F5-3321-45A6-B949-1906B538F0E1}"/>
</file>

<file path=customXml/itemProps2.xml><?xml version="1.0" encoding="utf-8"?>
<ds:datastoreItem xmlns:ds="http://schemas.openxmlformats.org/officeDocument/2006/customXml" ds:itemID="{9544D130-0F18-4323-9493-B791F76B14C7}"/>
</file>

<file path=customXml/itemProps3.xml><?xml version="1.0" encoding="utf-8"?>
<ds:datastoreItem xmlns:ds="http://schemas.openxmlformats.org/officeDocument/2006/customXml" ds:itemID="{8F93F219-041E-49BF-B9D4-CD45F107BCE8}"/>
</file>

<file path=docProps/app.xml><?xml version="1.0" encoding="utf-8"?>
<Properties xmlns="http://schemas.openxmlformats.org/officeDocument/2006/extended-properties" xmlns:vt="http://schemas.openxmlformats.org/officeDocument/2006/docPropsVTypes">
  <TotalTime>16</TotalTime>
  <Words>14095</Words>
  <Application>Microsoft Office PowerPoint</Application>
  <PresentationFormat>Προσαρμογή</PresentationFormat>
  <Paragraphs>1144</Paragraphs>
  <Slides>107</Slides>
  <Notes>107</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107</vt:i4>
      </vt:variant>
    </vt:vector>
  </HeadingPairs>
  <TitlesOfParts>
    <vt:vector size="115" baseType="lpstr">
      <vt:lpstr>Aptos</vt:lpstr>
      <vt:lpstr>Arial</vt:lpstr>
      <vt:lpstr>Calibri</vt:lpstr>
      <vt:lpstr>Symbol</vt:lpstr>
      <vt:lpstr>Tahoma</vt:lpstr>
      <vt:lpstr>Times New Roman</vt:lpstr>
      <vt:lpstr>Wingdings</vt:lpstr>
      <vt:lpstr>Office Theme</vt:lpstr>
      <vt:lpstr>Παρουσίαση του PowerPoint</vt:lpstr>
      <vt:lpstr>Παρουσίαση του PowerPoint</vt:lpstr>
      <vt:lpstr>Παρουσίαση του PowerPoint</vt:lpstr>
      <vt:lpstr>Introduction to INSPIRE</vt:lpstr>
      <vt:lpstr>Goals of INSPIRE</vt:lpstr>
      <vt:lpstr>EU Policy Alignment</vt:lpstr>
      <vt:lpstr>Παρουσίαση του PowerPoint</vt:lpstr>
      <vt:lpstr>Why INSPIRE is Important</vt:lpstr>
      <vt:lpstr>Παρουσίαση του PowerPoint</vt:lpstr>
      <vt:lpstr>Παρουσίαση του PowerPoint</vt:lpstr>
      <vt:lpstr>INSPIRE Online Training Programme</vt:lpstr>
      <vt:lpstr>Παρουσίαση του PowerPoint</vt:lpstr>
      <vt:lpstr>Structure of the INSPIRE Online Training Programme</vt:lpstr>
      <vt:lpstr>Module 1: Sustainability</vt:lpstr>
      <vt:lpstr>Module 2: Sustainable Productions</vt:lpstr>
      <vt:lpstr>Module 3: Digitalisation</vt:lpstr>
      <vt:lpstr>Module 4: Entrepreneurship</vt:lpstr>
      <vt:lpstr>Module 5:  People Management</vt:lpstr>
      <vt:lpstr>Παρουσίαση του PowerPoint</vt:lpstr>
      <vt:lpstr>INSPIRE Virtual Learning Platform</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INSPIRE PPT</dc:title>
  <dc:creator>Dimitra Zervaki</dc:creator>
  <cp:lastModifiedBy>Dimitra Zervaki</cp:lastModifiedBy>
  <cp:revision>45</cp:revision>
  <cp:lastPrinted>2025-08-06T23:43:54Z</cp:lastPrinted>
  <dcterms:created xsi:type="dcterms:W3CDTF">2006-08-16T00:00:00Z</dcterms:created>
  <dcterms:modified xsi:type="dcterms:W3CDTF">2025-10-18T13:42:10Z</dcterms:modified>
  <dc:identifier>DAF-0nawCPQ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0x010100B1C52252B014674CB5B8BBCA345FDDE6</vt:lpwstr>
  </property>
</Properties>
</file>